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7" r:id="rId5"/>
    <p:sldId id="266" r:id="rId6"/>
    <p:sldId id="258" r:id="rId7"/>
    <p:sldId id="264" r:id="rId8"/>
    <p:sldId id="265" r:id="rId9"/>
    <p:sldId id="262" r:id="rId1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2" d="100"/>
          <a:sy n="112" d="100"/>
        </p:scale>
        <p:origin x="5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40E08719-A1B7-48AE-A0F9-94D9E9FAAACB}" type="datetimeFigureOut">
              <a:rPr lang="fi-FI" smtClean="0"/>
              <a:t>19.3.2019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32859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0E08719-A1B7-48AE-A0F9-94D9E9FAAACB}" type="datetimeFigureOut">
              <a:rPr lang="fi-FI" smtClean="0"/>
              <a:t>19.3.2019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211273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0E08719-A1B7-48AE-A0F9-94D9E9FAAACB}" type="datetimeFigureOut">
              <a:rPr lang="fi-FI" smtClean="0"/>
              <a:t>19.3.2019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24550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0E08719-A1B7-48AE-A0F9-94D9E9FAAACB}" type="datetimeFigureOut">
              <a:rPr lang="fi-FI" smtClean="0"/>
              <a:t>19.3.2019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318006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E08719-A1B7-48AE-A0F9-94D9E9FAAACB}" type="datetimeFigureOut">
              <a:rPr lang="fi-FI" smtClean="0"/>
              <a:t>19.3.2019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208745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40E08719-A1B7-48AE-A0F9-94D9E9FAAACB}" type="datetimeFigureOut">
              <a:rPr lang="fi-FI" smtClean="0"/>
              <a:t>19.3.2019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178617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40E08719-A1B7-48AE-A0F9-94D9E9FAAACB}" type="datetimeFigureOut">
              <a:rPr lang="fi-FI" smtClean="0"/>
              <a:t>19.3.2019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382078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40E08719-A1B7-48AE-A0F9-94D9E9FAAACB}" type="datetimeFigureOut">
              <a:rPr lang="fi-FI" smtClean="0"/>
              <a:t>19.3.2019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243685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08719-A1B7-48AE-A0F9-94D9E9FAAACB}" type="datetimeFigureOut">
              <a:rPr lang="fi-FI" smtClean="0"/>
              <a:t>19.3.2019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211884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E08719-A1B7-48AE-A0F9-94D9E9FAAACB}" type="datetimeFigureOut">
              <a:rPr lang="fi-FI" smtClean="0"/>
              <a:t>19.3.2019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95147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E08719-A1B7-48AE-A0F9-94D9E9FAAACB}" type="datetimeFigureOut">
              <a:rPr lang="fi-FI" smtClean="0"/>
              <a:t>19.3.2019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53186C6-430D-4BFA-93D2-2189F251906C}" type="slidenum">
              <a:rPr lang="fi-FI" smtClean="0"/>
              <a:t>‹#›</a:t>
            </a:fld>
            <a:endParaRPr lang="fi-FI"/>
          </a:p>
        </p:txBody>
      </p:sp>
    </p:spTree>
    <p:extLst>
      <p:ext uri="{BB962C8B-B14F-4D97-AF65-F5344CB8AC3E}">
        <p14:creationId xmlns:p14="http://schemas.microsoft.com/office/powerpoint/2010/main" val="323673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08719-A1B7-48AE-A0F9-94D9E9FAAACB}" type="datetimeFigureOut">
              <a:rPr lang="fi-FI" smtClean="0"/>
              <a:t>19.3.2019</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186C6-430D-4BFA-93D2-2189F251906C}" type="slidenum">
              <a:rPr lang="fi-FI" smtClean="0"/>
              <a:t>‹#›</a:t>
            </a:fld>
            <a:endParaRPr lang="fi-FI"/>
          </a:p>
        </p:txBody>
      </p:sp>
    </p:spTree>
    <p:extLst>
      <p:ext uri="{BB962C8B-B14F-4D97-AF65-F5344CB8AC3E}">
        <p14:creationId xmlns:p14="http://schemas.microsoft.com/office/powerpoint/2010/main" val="415011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wmv"/><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slideLayout" Target="../slideLayouts/slideLayout2.xml"/><Relationship Id="rId4" Type="http://schemas.openxmlformats.org/officeDocument/2006/relationships/video" Target="../media/media2.wmv"/><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41311"/>
            <a:ext cx="9144000" cy="2387600"/>
          </a:xfrm>
          <a:noFill/>
          <a:ln>
            <a:noFill/>
          </a:ln>
        </p:spPr>
        <p:txBody>
          <a:bodyPr>
            <a:normAutofit/>
          </a:bodyPr>
          <a:lstStyle/>
          <a:p>
            <a:r>
              <a:rPr lang="fi-FI" sz="4400" b="1" dirty="0">
                <a:latin typeface="Palatino Linotype" panose="02040502050505030304" pitchFamily="18" charset="0"/>
              </a:rPr>
              <a:t>Löytynyt: vanhoja metalliputkia</a:t>
            </a:r>
            <a:br>
              <a:rPr lang="en-US" b="1" dirty="0"/>
            </a:br>
            <a:endParaRPr lang="fi-FI" dirty="0">
              <a:latin typeface="Palatino Linotype" panose="02040502050505030304" pitchFamily="18" charset="0"/>
            </a:endParaRPr>
          </a:p>
        </p:txBody>
      </p:sp>
      <p:grpSp>
        <p:nvGrpSpPr>
          <p:cNvPr id="3" name="Group 2"/>
          <p:cNvGrpSpPr/>
          <p:nvPr/>
        </p:nvGrpSpPr>
        <p:grpSpPr>
          <a:xfrm>
            <a:off x="1771632" y="4527678"/>
            <a:ext cx="8496342" cy="1104606"/>
            <a:chOff x="47268" y="3712933"/>
            <a:chExt cx="8496342" cy="1104606"/>
          </a:xfrm>
        </p:grpSpPr>
        <p:pic>
          <p:nvPicPr>
            <p:cNvPr id="4" name="Picture 3" descr="http://europa.eu/about-eu/basic-information/symbols/images/flag_yellow_hig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8" y="3712933"/>
              <a:ext cx="1644412" cy="1043885"/>
            </a:xfrm>
            <a:prstGeom prst="rect">
              <a:avLst/>
            </a:prstGeom>
            <a:noFill/>
            <a:ln>
              <a:noFill/>
            </a:ln>
          </p:spPr>
        </p:pic>
        <p:sp>
          <p:nvSpPr>
            <p:cNvPr id="5" name="Text Box 2"/>
            <p:cNvSpPr txBox="1">
              <a:spLocks noChangeArrowheads="1"/>
            </p:cNvSpPr>
            <p:nvPr/>
          </p:nvSpPr>
          <p:spPr bwMode="auto">
            <a:xfrm>
              <a:off x="1691680" y="3712933"/>
              <a:ext cx="4657725" cy="421005"/>
            </a:xfrm>
            <a:prstGeom prst="rect">
              <a:avLst/>
            </a:prstGeom>
            <a:noFill/>
            <a:ln w="9525">
              <a:noFill/>
              <a:miter lim="800000"/>
              <a:headEnd/>
              <a:tailEnd/>
            </a:ln>
          </p:spPr>
          <p:txBody>
            <a:bodyPr rot="0" vert="horz" wrap="square" lIns="91440" tIns="45720" rIns="91440" bIns="45720" anchor="t" anchorCtr="0">
              <a:noAutofit/>
            </a:bodyPr>
            <a:lstStyle/>
            <a:p>
              <a:pPr marL="457200"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This project has received funding from the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European Union’s Horizon 2020 research and innovation </a:t>
              </a:r>
              <a:r>
                <a:rPr lang="en-US" sz="1600" i="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under grant agreement No 665100</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839698" y="3712933"/>
              <a:ext cx="1703912" cy="1104606"/>
            </a:xfrm>
            <a:prstGeom prst="rect">
              <a:avLst/>
            </a:prstGeom>
          </p:spPr>
        </p:pic>
      </p:grpSp>
      <p:sp>
        <p:nvSpPr>
          <p:cNvPr id="16" name="Frame 15"/>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857250 w 12192000"/>
              <a:gd name="connsiteY5" fmla="*/ 857250 h 6858000"/>
              <a:gd name="connsiteX6" fmla="*/ 857250 w 12192000"/>
              <a:gd name="connsiteY6" fmla="*/ 6000750 h 6858000"/>
              <a:gd name="connsiteX7" fmla="*/ 11334750 w 12192000"/>
              <a:gd name="connsiteY7" fmla="*/ 6000750 h 6858000"/>
              <a:gd name="connsiteX8" fmla="*/ 11334750 w 12192000"/>
              <a:gd name="connsiteY8" fmla="*/ 857250 h 6858000"/>
              <a:gd name="connsiteX9" fmla="*/ 857250 w 12192000"/>
              <a:gd name="connsiteY9" fmla="*/ 85725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334750 w 12192000"/>
              <a:gd name="connsiteY7" fmla="*/ 6000750 h 6858000"/>
              <a:gd name="connsiteX8" fmla="*/ 11334750 w 12192000"/>
              <a:gd name="connsiteY8" fmla="*/ 857250 h 6858000"/>
              <a:gd name="connsiteX9" fmla="*/ 480060 w 12192000"/>
              <a:gd name="connsiteY9" fmla="*/ 45720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631930 w 12192000"/>
              <a:gd name="connsiteY7" fmla="*/ 6457950 h 6858000"/>
              <a:gd name="connsiteX8" fmla="*/ 11334750 w 12192000"/>
              <a:gd name="connsiteY8" fmla="*/ 857250 h 6858000"/>
              <a:gd name="connsiteX9" fmla="*/ 480060 w 12192000"/>
              <a:gd name="connsiteY9" fmla="*/ 45720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620500 w 12192000"/>
              <a:gd name="connsiteY7" fmla="*/ 6343650 h 6858000"/>
              <a:gd name="connsiteX8" fmla="*/ 11334750 w 12192000"/>
              <a:gd name="connsiteY8" fmla="*/ 857250 h 6858000"/>
              <a:gd name="connsiteX9" fmla="*/ 480060 w 12192000"/>
              <a:gd name="connsiteY9" fmla="*/ 457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480060" y="457200"/>
                </a:moveTo>
                <a:lnTo>
                  <a:pt x="857250" y="6000750"/>
                </a:lnTo>
                <a:lnTo>
                  <a:pt x="11620500" y="6343650"/>
                </a:lnTo>
                <a:lnTo>
                  <a:pt x="11334750" y="857250"/>
                </a:lnTo>
                <a:lnTo>
                  <a:pt x="480060" y="457200"/>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45" y="1105497"/>
            <a:ext cx="1903998" cy="1232986"/>
          </a:xfrm>
          <a:prstGeom prst="rect">
            <a:avLst/>
          </a:prstGeom>
        </p:spPr>
      </p:pic>
    </p:spTree>
    <p:extLst>
      <p:ext uri="{BB962C8B-B14F-4D97-AF65-F5344CB8AC3E}">
        <p14:creationId xmlns:p14="http://schemas.microsoft.com/office/powerpoint/2010/main" val="192128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Palatino Linotype" panose="02040502050505030304" pitchFamily="18" charset="0"/>
              </a:rPr>
              <a:t>Varastosta löydetyt putket</a:t>
            </a:r>
          </a:p>
        </p:txBody>
      </p:sp>
      <p:sp>
        <p:nvSpPr>
          <p:cNvPr id="3" name="Content Placeholder 2"/>
          <p:cNvSpPr>
            <a:spLocks noGrp="1"/>
          </p:cNvSpPr>
          <p:nvPr>
            <p:ph idx="1"/>
          </p:nvPr>
        </p:nvSpPr>
        <p:spPr/>
        <p:txBody>
          <a:bodyPr/>
          <a:lstStyle/>
          <a:p>
            <a:r>
              <a:rPr lang="fi-FI" dirty="0">
                <a:latin typeface="Palatino Linotype" panose="02040502050505030304" pitchFamily="18" charset="0"/>
              </a:rPr>
              <a:t>Savonlinna Works Oy:n varaston inventaariossa on löydetty vanhoja putkia, joiden materiaalia tai pituutta ei tiedetä</a:t>
            </a:r>
          </a:p>
          <a:p>
            <a:r>
              <a:rPr lang="fi-FI" dirty="0">
                <a:latin typeface="Palatino Linotype" panose="02040502050505030304" pitchFamily="18" charset="0"/>
              </a:rPr>
              <a:t>Työnjohtaja antaa tehtäväksenne tutkia mitä materiaalia varaston inventaariossa löydetyt metalliputket ovat, jotta ne voitaisiin käyttää oikeisiin tuotteisiin.</a:t>
            </a:r>
          </a:p>
          <a:p>
            <a:r>
              <a:rPr lang="fi-FI" dirty="0">
                <a:latin typeface="Palatino Linotype" panose="02040502050505030304" pitchFamily="18" charset="0"/>
              </a:rPr>
              <a:t>Kuka yrityksessä tarvitsee tietoa metalleista ja metalliputkista?</a:t>
            </a:r>
          </a:p>
        </p:txBody>
      </p:sp>
      <p:grpSp>
        <p:nvGrpSpPr>
          <p:cNvPr id="4" name="Group 3"/>
          <p:cNvGrpSpPr/>
          <p:nvPr/>
        </p:nvGrpSpPr>
        <p:grpSpPr>
          <a:xfrm>
            <a:off x="1621975" y="5519056"/>
            <a:ext cx="8496342" cy="1104606"/>
            <a:chOff x="47268" y="3712933"/>
            <a:chExt cx="8496342" cy="1104606"/>
          </a:xfrm>
        </p:grpSpPr>
        <p:pic>
          <p:nvPicPr>
            <p:cNvPr id="5" name="Picture 4" descr="http://europa.eu/about-eu/basic-information/symbols/images/flag_yellow_hig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8" y="3712933"/>
              <a:ext cx="1644412" cy="1043885"/>
            </a:xfrm>
            <a:prstGeom prst="rect">
              <a:avLst/>
            </a:prstGeom>
            <a:noFill/>
            <a:ln>
              <a:noFill/>
            </a:ln>
          </p:spPr>
        </p:pic>
        <p:sp>
          <p:nvSpPr>
            <p:cNvPr id="6" name="Text Box 2"/>
            <p:cNvSpPr txBox="1">
              <a:spLocks noChangeArrowheads="1"/>
            </p:cNvSpPr>
            <p:nvPr/>
          </p:nvSpPr>
          <p:spPr bwMode="auto">
            <a:xfrm>
              <a:off x="1691680" y="3712933"/>
              <a:ext cx="4657725" cy="421005"/>
            </a:xfrm>
            <a:prstGeom prst="rect">
              <a:avLst/>
            </a:prstGeom>
            <a:noFill/>
            <a:ln w="9525">
              <a:noFill/>
              <a:miter lim="800000"/>
              <a:headEnd/>
              <a:tailEnd/>
            </a:ln>
          </p:spPr>
          <p:txBody>
            <a:bodyPr rot="0" vert="horz" wrap="square" lIns="91440" tIns="45720" rIns="91440" bIns="45720" anchor="t" anchorCtr="0">
              <a:noAutofit/>
            </a:bodyPr>
            <a:lstStyle/>
            <a:p>
              <a:pPr marL="457200"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This project has received funding from the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European Union’s Horizon 2020 research and innovation </a:t>
              </a:r>
              <a:r>
                <a:rPr lang="en-US" sz="1600" i="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under grant agreement No 665100</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839698" y="3712933"/>
              <a:ext cx="1703912" cy="1104606"/>
            </a:xfrm>
            <a:prstGeom prst="rect">
              <a:avLst/>
            </a:prstGeom>
          </p:spPr>
        </p:pic>
      </p:grpSp>
    </p:spTree>
    <p:extLst>
      <p:ext uri="{BB962C8B-B14F-4D97-AF65-F5344CB8AC3E}">
        <p14:creationId xmlns:p14="http://schemas.microsoft.com/office/powerpoint/2010/main" val="2956291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846" y="156411"/>
            <a:ext cx="10515600" cy="6010124"/>
          </a:xfrm>
        </p:spPr>
        <p:txBody>
          <a:bodyPr>
            <a:normAutofit fontScale="85000" lnSpcReduction="20000"/>
          </a:bodyPr>
          <a:lstStyle/>
          <a:p>
            <a:pPr marL="0" indent="0">
              <a:buNone/>
            </a:pPr>
            <a:r>
              <a:rPr lang="fi-FI" sz="2600" dirty="0">
                <a:latin typeface="Palatino Linotype" panose="02040502050505030304" pitchFamily="18" charset="0"/>
              </a:rPr>
              <a:t>Mieti seuraavia asioita</a:t>
            </a:r>
          </a:p>
          <a:p>
            <a:r>
              <a:rPr lang="fi-FI" sz="2600" dirty="0">
                <a:latin typeface="Palatino Linotype" panose="02040502050505030304" pitchFamily="18" charset="0"/>
              </a:rPr>
              <a:t>Mitä metalleille tapahtuu kun niitä lämmitetään?</a:t>
            </a:r>
          </a:p>
          <a:p>
            <a:r>
              <a:rPr lang="fi-FI" sz="2600" dirty="0">
                <a:latin typeface="Palatino Linotype" panose="02040502050505030304" pitchFamily="18" charset="0"/>
              </a:rPr>
              <a:t>Kuinka lämpölaajeneminen täytyy ottaa huomioon metallia työstettäessä?</a:t>
            </a:r>
          </a:p>
          <a:p>
            <a:r>
              <a:rPr lang="fi-FI" sz="2600" dirty="0">
                <a:latin typeface="Palatino Linotype" panose="02040502050505030304" pitchFamily="18" charset="0"/>
              </a:rPr>
              <a:t>Miksi lämpölaajeneminen on tärkeää?</a:t>
            </a:r>
          </a:p>
          <a:p>
            <a:endParaRPr lang="fi-FI" sz="2000" dirty="0">
              <a:latin typeface="Palatino Linotype" panose="02040502050505030304" pitchFamily="18" charset="0"/>
            </a:endParaRPr>
          </a:p>
          <a:p>
            <a:pPr marL="0" indent="0">
              <a:buNone/>
            </a:pPr>
            <a:r>
              <a:rPr lang="fi-FI" dirty="0">
                <a:latin typeface="Palatino Linotype" panose="02040502050505030304" pitchFamily="18" charset="0"/>
              </a:rPr>
              <a:t>Yritys valmistaa ja huoltaa paperiteollisuuden tarvitsemia koneita</a:t>
            </a:r>
          </a:p>
          <a:p>
            <a:pPr marL="0" indent="0">
              <a:buNone/>
            </a:pPr>
            <a:r>
              <a:rPr lang="fi-FI" dirty="0">
                <a:latin typeface="Palatino Linotype" panose="02040502050505030304" pitchFamily="18" charset="0"/>
              </a:rPr>
              <a:t>Yrityksessä on noin 180 työntekijä, joista</a:t>
            </a:r>
          </a:p>
          <a:p>
            <a:pPr marL="742950" lvl="1" indent="-285750">
              <a:spcAft>
                <a:spcPts val="0"/>
              </a:spcAft>
              <a:buFont typeface="Courier New" panose="02070309020205020404" pitchFamily="49" charset="0"/>
              <a:buChar char="o"/>
            </a:pPr>
            <a:r>
              <a:rPr lang="fi-FI" dirty="0">
                <a:latin typeface="Palatino Linotype" panose="02040502050505030304" pitchFamily="18" charset="0"/>
                <a:ea typeface="Calibri" panose="020F0502020204030204" pitchFamily="34" charset="0"/>
              </a:rPr>
              <a:t>Ammattikoulututkinnon suorittaneita ovat</a:t>
            </a:r>
          </a:p>
          <a:p>
            <a:pPr lvl="2">
              <a:buFont typeface="Wingdings" panose="05000000000000000000" pitchFamily="2" charset="2"/>
              <a:buChar char=""/>
            </a:pPr>
            <a:r>
              <a:rPr lang="fi-FI" sz="2400" dirty="0">
                <a:latin typeface="Palatino Linotype" panose="02040502050505030304" pitchFamily="18" charset="0"/>
                <a:ea typeface="Calibri" panose="020F0502020204030204" pitchFamily="34" charset="0"/>
                <a:cs typeface="Arial" panose="020B0604020202020204" pitchFamily="34" charset="0"/>
              </a:rPr>
              <a:t>Levyseppä, hitsaaja, särmääjä, manuaali- ja/tai NC-koneistaja, </a:t>
            </a:r>
            <a:br>
              <a:rPr lang="fi-FI" sz="2400" dirty="0">
                <a:latin typeface="Palatino Linotype" panose="02040502050505030304" pitchFamily="18" charset="0"/>
                <a:ea typeface="Calibri" panose="020F0502020204030204" pitchFamily="34" charset="0"/>
                <a:cs typeface="Arial" panose="020B0604020202020204" pitchFamily="34" charset="0"/>
              </a:rPr>
            </a:br>
            <a:r>
              <a:rPr lang="fi-FI" sz="2400" dirty="0">
                <a:latin typeface="Palatino Linotype" panose="02040502050505030304" pitchFamily="18" charset="0"/>
                <a:ea typeface="Calibri" panose="020F0502020204030204" pitchFamily="34" charset="0"/>
                <a:cs typeface="Arial" panose="020B0604020202020204" pitchFamily="34" charset="0"/>
              </a:rPr>
              <a:t>robottioperaattori, asentaja, kuljetusmies, varastomies, </a:t>
            </a:r>
            <a:br>
              <a:rPr lang="fi-FI" sz="2400" dirty="0">
                <a:latin typeface="Palatino Linotype" panose="02040502050505030304" pitchFamily="18" charset="0"/>
                <a:ea typeface="Calibri" panose="020F0502020204030204" pitchFamily="34" charset="0"/>
                <a:cs typeface="Arial" panose="020B0604020202020204" pitchFamily="34" charset="0"/>
              </a:rPr>
            </a:br>
            <a:r>
              <a:rPr lang="fi-FI" sz="2400" dirty="0">
                <a:latin typeface="Palatino Linotype" panose="02040502050505030304" pitchFamily="18" charset="0"/>
                <a:ea typeface="Calibri" panose="020F0502020204030204" pitchFamily="34" charset="0"/>
                <a:cs typeface="Arial" panose="020B0604020202020204" pitchFamily="34" charset="0"/>
              </a:rPr>
              <a:t>hitsausneuvoja (IWS), kalibroija, ohjelmoija</a:t>
            </a:r>
            <a:endParaRPr lang="fi-FI" sz="2400" dirty="0">
              <a:latin typeface="Palatino Linotype" panose="02040502050505030304" pitchFamily="18" charset="0"/>
              <a:ea typeface="Calibri" panose="020F0502020204030204" pitchFamily="34" charset="0"/>
            </a:endParaRPr>
          </a:p>
          <a:p>
            <a:pPr marL="742950" lvl="1" indent="-285750">
              <a:spcAft>
                <a:spcPts val="0"/>
              </a:spcAft>
              <a:buFont typeface="Courier New" panose="02070309020205020404" pitchFamily="49" charset="0"/>
              <a:buChar char="o"/>
            </a:pPr>
            <a:r>
              <a:rPr lang="fi-FI" dirty="0" err="1">
                <a:latin typeface="Palatino Linotype" panose="02040502050505030304" pitchFamily="18" charset="0"/>
                <a:ea typeface="Calibri" panose="020F0502020204030204" pitchFamily="34" charset="0"/>
                <a:cs typeface="Arial" panose="020B0604020202020204" pitchFamily="34" charset="0"/>
              </a:rPr>
              <a:t>Ammattikokeakoulu</a:t>
            </a:r>
            <a:r>
              <a:rPr lang="fi-FI" dirty="0">
                <a:latin typeface="Palatino Linotype" panose="02040502050505030304" pitchFamily="18" charset="0"/>
                <a:ea typeface="Calibri" panose="020F0502020204030204" pitchFamily="34" charset="0"/>
                <a:cs typeface="Arial" panose="020B0604020202020204" pitchFamily="34" charset="0"/>
              </a:rPr>
              <a:t>- tai yliopistotutkinnon suorittaneita taas</a:t>
            </a:r>
            <a:endParaRPr lang="fi-FI" dirty="0">
              <a:latin typeface="Palatino Linotype" panose="02040502050505030304" pitchFamily="18" charset="0"/>
              <a:ea typeface="Calibri" panose="020F0502020204030204" pitchFamily="34" charset="0"/>
            </a:endParaRPr>
          </a:p>
          <a:p>
            <a:pPr lvl="2">
              <a:buFont typeface="Wingdings" panose="05000000000000000000" pitchFamily="2" charset="2"/>
              <a:buChar char=""/>
            </a:pPr>
            <a:r>
              <a:rPr lang="fi-FI" sz="2400" dirty="0">
                <a:latin typeface="Palatino Linotype" panose="02040502050505030304" pitchFamily="18" charset="0"/>
                <a:ea typeface="Calibri" panose="020F0502020204030204" pitchFamily="34" charset="0"/>
                <a:cs typeface="Arial" panose="020B0604020202020204" pitchFamily="34" charset="0"/>
              </a:rPr>
              <a:t>Tuotannonsuunnittelija, ostaja, tuotanto-insinööri, </a:t>
            </a:r>
            <a:br>
              <a:rPr lang="fi-FI" sz="2400" dirty="0">
                <a:latin typeface="Palatino Linotype" panose="02040502050505030304" pitchFamily="18" charset="0"/>
                <a:ea typeface="Calibri" panose="020F0502020204030204" pitchFamily="34" charset="0"/>
                <a:cs typeface="Arial" panose="020B0604020202020204" pitchFamily="34" charset="0"/>
              </a:rPr>
            </a:br>
            <a:r>
              <a:rPr lang="fi-FI" sz="2400" dirty="0">
                <a:latin typeface="Palatino Linotype" panose="02040502050505030304" pitchFamily="18" charset="0"/>
                <a:ea typeface="Calibri" panose="020F0502020204030204" pitchFamily="34" charset="0"/>
                <a:cs typeface="Arial" panose="020B0604020202020204" pitchFamily="34" charset="0"/>
              </a:rPr>
              <a:t>laatuinsinööri, hitsausinsinööri (IWE), työnjohtaja, </a:t>
            </a:r>
            <a:br>
              <a:rPr lang="fi-FI" sz="2400" dirty="0">
                <a:latin typeface="Palatino Linotype" panose="02040502050505030304" pitchFamily="18" charset="0"/>
                <a:ea typeface="Calibri" panose="020F0502020204030204" pitchFamily="34" charset="0"/>
                <a:cs typeface="Arial" panose="020B0604020202020204" pitchFamily="34" charset="0"/>
              </a:rPr>
            </a:br>
            <a:r>
              <a:rPr lang="fi-FI" sz="2400" dirty="0">
                <a:latin typeface="Palatino Linotype" panose="02040502050505030304" pitchFamily="18" charset="0"/>
                <a:ea typeface="Calibri" panose="020F0502020204030204" pitchFamily="34" charset="0"/>
                <a:cs typeface="Arial" panose="020B0604020202020204" pitchFamily="34" charset="0"/>
              </a:rPr>
              <a:t>myynti-insinööri, strateginen ostaja</a:t>
            </a:r>
          </a:p>
          <a:p>
            <a:pPr marL="914400" lvl="2" indent="0">
              <a:buNone/>
            </a:pPr>
            <a:endParaRPr lang="fi-FI" sz="1600" dirty="0">
              <a:latin typeface="Palatino Linotype" panose="02040502050505030304" pitchFamily="18" charset="0"/>
              <a:ea typeface="Calibri" panose="020F0502020204030204" pitchFamily="34" charset="0"/>
              <a:cs typeface="Arial" panose="020B0604020202020204" pitchFamily="34" charset="0"/>
            </a:endParaRPr>
          </a:p>
          <a:p>
            <a:pPr marL="342900" indent="-342900"/>
            <a:r>
              <a:rPr lang="fi-FI" dirty="0">
                <a:latin typeface="Palatino Linotype" panose="02040502050505030304" pitchFamily="18" charset="0"/>
              </a:rPr>
              <a:t>Mitä yrityksessä tehdään ja valmistetaan?</a:t>
            </a:r>
          </a:p>
          <a:p>
            <a:pPr marL="342900" indent="-342900"/>
            <a:r>
              <a:rPr lang="fi-FI" dirty="0">
                <a:latin typeface="Palatino Linotype" panose="02040502050505030304" pitchFamily="18" charset="0"/>
              </a:rPr>
              <a:t>Täytyykö kaikkien tietää metallien ominaisuuksista?</a:t>
            </a:r>
          </a:p>
          <a:p>
            <a:pPr marL="342900" indent="-342900"/>
            <a:r>
              <a:rPr lang="fi-FI" dirty="0">
                <a:latin typeface="Palatino Linotype" panose="02040502050505030304" pitchFamily="18" charset="0"/>
              </a:rPr>
              <a:t>Millaisia taitoja työntekijät tarvitsevat?</a:t>
            </a:r>
          </a:p>
          <a:p>
            <a:endParaRPr lang="fi-FI" dirty="0">
              <a:ea typeface="Calibri" panose="020F0502020204030204" pitchFamily="34" charset="0"/>
              <a:cs typeface="Arial" panose="020B0604020202020204" pitchFamily="34" charset="0"/>
            </a:endParaRPr>
          </a:p>
          <a:p>
            <a:pPr marL="0" indent="0">
              <a:buNone/>
            </a:pPr>
            <a:endParaRPr lang="fi-FI" dirty="0"/>
          </a:p>
          <a:p>
            <a:endParaRPr lang="fi-FI" dirty="0"/>
          </a:p>
          <a:p>
            <a:pPr lvl="1"/>
            <a:endParaRPr lang="fi-FI"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480" y="3161473"/>
            <a:ext cx="4016520" cy="3539310"/>
          </a:xfrm>
          <a:prstGeom prst="rect">
            <a:avLst/>
          </a:prstGeom>
        </p:spPr>
      </p:pic>
      <p:sp>
        <p:nvSpPr>
          <p:cNvPr id="6" name="TextBox 5"/>
          <p:cNvSpPr txBox="1"/>
          <p:nvPr/>
        </p:nvSpPr>
        <p:spPr>
          <a:xfrm>
            <a:off x="1927654" y="1690688"/>
            <a:ext cx="184731" cy="369332"/>
          </a:xfrm>
          <a:prstGeom prst="rect">
            <a:avLst/>
          </a:prstGeom>
          <a:noFill/>
        </p:spPr>
        <p:txBody>
          <a:bodyPr wrap="none" rtlCol="0">
            <a:spAutoFit/>
          </a:bodyPr>
          <a:lstStyle/>
          <a:p>
            <a:endParaRPr lang="fi-FI" dirty="0"/>
          </a:p>
        </p:txBody>
      </p:sp>
      <p:sp>
        <p:nvSpPr>
          <p:cNvPr id="4" name="TextBox 3"/>
          <p:cNvSpPr txBox="1"/>
          <p:nvPr/>
        </p:nvSpPr>
        <p:spPr>
          <a:xfrm>
            <a:off x="1728850" y="2923918"/>
            <a:ext cx="184731" cy="646331"/>
          </a:xfrm>
          <a:prstGeom prst="rect">
            <a:avLst/>
          </a:prstGeom>
          <a:noFill/>
        </p:spPr>
        <p:txBody>
          <a:bodyPr wrap="none" rtlCol="0">
            <a:spAutoFit/>
          </a:bodyPr>
          <a:lstStyle/>
          <a:p>
            <a:pPr marL="0" lvl="1"/>
            <a:endParaRPr lang="fi-FI" dirty="0"/>
          </a:p>
          <a:p>
            <a:endParaRPr lang="fi-FI" dirty="0"/>
          </a:p>
        </p:txBody>
      </p:sp>
      <p:sp>
        <p:nvSpPr>
          <p:cNvPr id="8" name="TextBox 7"/>
          <p:cNvSpPr txBox="1"/>
          <p:nvPr/>
        </p:nvSpPr>
        <p:spPr>
          <a:xfrm>
            <a:off x="838200" y="3007693"/>
            <a:ext cx="5437626" cy="615553"/>
          </a:xfrm>
          <a:prstGeom prst="rect">
            <a:avLst/>
          </a:prstGeom>
          <a:noFill/>
        </p:spPr>
        <p:txBody>
          <a:bodyPr wrap="square" rtlCol="0">
            <a:spAutoFit/>
          </a:bodyPr>
          <a:lstStyle/>
          <a:p>
            <a:pPr marL="1143000" lvl="2" indent="-228600">
              <a:spcAft>
                <a:spcPts val="0"/>
              </a:spcAft>
              <a:buFont typeface="Wingdings" panose="05000000000000000000" pitchFamily="2" charset="2"/>
              <a:buChar char=""/>
            </a:pPr>
            <a:endParaRPr lang="fi-FI" sz="1600" dirty="0">
              <a:ea typeface="Calibri" panose="020F0502020204030204" pitchFamily="34" charset="0"/>
            </a:endParaRPr>
          </a:p>
          <a:p>
            <a:pPr marL="285750" indent="-285750">
              <a:buFont typeface="Arial" panose="020B0604020202020204" pitchFamily="34" charset="0"/>
              <a:buChar char="•"/>
            </a:pPr>
            <a:endParaRPr lang="fi-FI" dirty="0"/>
          </a:p>
        </p:txBody>
      </p:sp>
      <p:sp>
        <p:nvSpPr>
          <p:cNvPr id="10" name="TextBox 9"/>
          <p:cNvSpPr txBox="1"/>
          <p:nvPr/>
        </p:nvSpPr>
        <p:spPr>
          <a:xfrm>
            <a:off x="838200" y="4685223"/>
            <a:ext cx="530915" cy="1200329"/>
          </a:xfrm>
          <a:prstGeom prst="rect">
            <a:avLst/>
          </a:prstGeom>
          <a:noFill/>
        </p:spPr>
        <p:txBody>
          <a:bodyPr wrap="none" rtlCol="0">
            <a:spAutoFit/>
          </a:bodyPr>
          <a:lstStyle/>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endParaRPr lang="fi-FI" dirty="0"/>
          </a:p>
        </p:txBody>
      </p:sp>
      <p:pic>
        <p:nvPicPr>
          <p:cNvPr id="9" name="Picture 8" descr="C:\Users\kvaanane\Desktop\Multico_sininen-teksti-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854" y="5905287"/>
            <a:ext cx="2837815" cy="885825"/>
          </a:xfrm>
          <a:prstGeom prst="rect">
            <a:avLst/>
          </a:prstGeom>
          <a:noFill/>
          <a:ln>
            <a:noFill/>
          </a:ln>
        </p:spPr>
      </p:pic>
    </p:spTree>
    <p:extLst>
      <p:ext uri="{BB962C8B-B14F-4D97-AF65-F5344CB8AC3E}">
        <p14:creationId xmlns:p14="http://schemas.microsoft.com/office/powerpoint/2010/main" val="422628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4" y="18359"/>
            <a:ext cx="10515600" cy="1325563"/>
          </a:xfrm>
        </p:spPr>
        <p:txBody>
          <a:bodyPr>
            <a:normAutofit/>
          </a:bodyPr>
          <a:lstStyle/>
          <a:p>
            <a:r>
              <a:rPr lang="fi-FI" sz="2800" dirty="0">
                <a:latin typeface="Palatino Linotype" panose="02040502050505030304" pitchFamily="18" charset="0"/>
              </a:rPr>
              <a:t>Mittaaja-kalibroija,</a:t>
            </a:r>
            <a:br>
              <a:rPr lang="fi-FI" sz="2800" dirty="0">
                <a:latin typeface="Palatino Linotype" panose="02040502050505030304" pitchFamily="18" charset="0"/>
              </a:rPr>
            </a:br>
            <a:r>
              <a:rPr lang="fi-FI" sz="2800" dirty="0">
                <a:latin typeface="Palatino Linotype" panose="02040502050505030304" pitchFamily="18" charset="0"/>
              </a:rPr>
              <a:t>Savonlinna Works Oy</a:t>
            </a:r>
          </a:p>
        </p:txBody>
      </p:sp>
      <p:sp>
        <p:nvSpPr>
          <p:cNvPr id="3" name="Content Placeholder 2"/>
          <p:cNvSpPr>
            <a:spLocks noGrp="1"/>
          </p:cNvSpPr>
          <p:nvPr>
            <p:ph idx="1"/>
          </p:nvPr>
        </p:nvSpPr>
        <p:spPr>
          <a:xfrm>
            <a:off x="301961" y="1810345"/>
            <a:ext cx="7289795" cy="4351338"/>
          </a:xfrm>
        </p:spPr>
        <p:txBody>
          <a:bodyPr>
            <a:noAutofit/>
          </a:bodyPr>
          <a:lstStyle/>
          <a:p>
            <a:pPr marL="0" indent="0">
              <a:lnSpc>
                <a:spcPct val="107000"/>
              </a:lnSpc>
              <a:spcAft>
                <a:spcPts val="0"/>
              </a:spcAft>
              <a:buNone/>
            </a:pPr>
            <a:r>
              <a:rPr lang="fi-FI" sz="1400" dirty="0">
                <a:latin typeface="Palatino Linotype" panose="02040502050505030304" pitchFamily="18" charset="0"/>
                <a:ea typeface="Calibri" panose="020F0502020204030204" pitchFamily="34" charset="0"/>
                <a:cs typeface="Times New Roman" panose="02020603050405020304" pitchFamily="18" charset="0"/>
              </a:rPr>
              <a:t>Olen koulutukseltani teknikko, mutta sen jälkeen olen erikoistunut työnantajan kanssa yhdessä sopimillamme kursseilla, viimeisimpänä mittaajan ja kalibroijan ammattitutkinto. Työni muuttuu jatkuvasti tilausten mukaan. Tärkeimpiä työtehtäviäni on erilaisten mittojen huoltaminen ja kalibrointi, eli mitta-asteikon tarkistaminen. Joskus joudun myös auttamaan mittauksissa ja laaduntarkastustehtävissä.</a:t>
            </a:r>
          </a:p>
          <a:p>
            <a:pPr marL="0" indent="0">
              <a:lnSpc>
                <a:spcPct val="107000"/>
              </a:lnSpc>
              <a:spcAft>
                <a:spcPts val="0"/>
              </a:spcAft>
              <a:buNone/>
            </a:pPr>
            <a:r>
              <a:rPr lang="fi-FI" sz="1400" dirty="0">
                <a:latin typeface="Palatino Linotype" panose="02040502050505030304" pitchFamily="18" charset="0"/>
                <a:ea typeface="Calibri" panose="020F0502020204030204" pitchFamily="34" charset="0"/>
                <a:cs typeface="Times New Roman" panose="02020603050405020304" pitchFamily="18" charset="0"/>
              </a:rPr>
              <a:t>Työ on pääsääntöisesti itsenäistä, mutta kommunikointitaidot ovat tärkeitä vastaanottaessa tietoa mittojen käyttäjiltä ja välittäessä tietoa esimiesten suuntaan. Hyvä kielitaito on eduksi sillä mittalaitteistojen yleiskieli on englanti. Työssäni tarvitsen matematiikkaa mittausepävarmuuksien laskemiseen, fysiikkaa, materiaalituntemusta, sekä mittaustekniikan ymmärrystä. Työssä vaaditaan kuitenkin myös kädentaitoja, sillä mittalaitteet voivat olla monimutkaisia ja joskus niitä joudutaan myös muokkaamaan vaativia mittauksia varten. Minulta vaaditaan äärimmäistä tarkkuutta. Mittalaitteiden täytyy toimia millin tuhannesosien tarkkuudella, jotta mikään työvaihe ei epäonnistu.</a:t>
            </a:r>
          </a:p>
          <a:p>
            <a:pPr marL="0" indent="0">
              <a:lnSpc>
                <a:spcPct val="107000"/>
              </a:lnSpc>
              <a:spcAft>
                <a:spcPts val="0"/>
              </a:spcAft>
              <a:buNone/>
            </a:pPr>
            <a:r>
              <a:rPr lang="fi-FI" sz="1400" dirty="0">
                <a:latin typeface="Palatino Linotype" panose="02040502050505030304" pitchFamily="18" charset="0"/>
                <a:ea typeface="Calibri" panose="020F0502020204030204" pitchFamily="34" charset="0"/>
                <a:cs typeface="Times New Roman" panose="02020603050405020304" pitchFamily="18" charset="0"/>
              </a:rPr>
              <a:t>Mielestäni mielenkiintoisimpia työtehtäviäni ovat uusiin </a:t>
            </a:r>
            <a:r>
              <a:rPr lang="fi-FI" sz="1400" dirty="0" err="1">
                <a:latin typeface="Palatino Linotype" panose="02040502050505030304" pitchFamily="18" charset="0"/>
                <a:ea typeface="Calibri" panose="020F0502020204030204" pitchFamily="34" charset="0"/>
                <a:cs typeface="Times New Roman" panose="02020603050405020304" pitchFamily="18" charset="0"/>
              </a:rPr>
              <a:t>mittaustekniikoihin</a:t>
            </a:r>
            <a:r>
              <a:rPr lang="fi-FI" sz="1400" dirty="0">
                <a:latin typeface="Palatino Linotype" panose="02040502050505030304" pitchFamily="18" charset="0"/>
                <a:ea typeface="Calibri" panose="020F0502020204030204" pitchFamily="34" charset="0"/>
                <a:cs typeface="Times New Roman" panose="02020603050405020304" pitchFamily="18" charset="0"/>
              </a:rPr>
              <a:t> tutustuminen ja materiaalien koostumuksien määrittäminen. Vaikka pidänkin mittalaitteiden kalibroinnista, niin kahdeksan tuntia pelkkien mittojen tarkistamista saattaa puuduttaa ja käydä tylsäksi. Haastavinta on suurten kappaleiden mittaaminen tarkasti. Siinä täytyy ottaa niin paljon huomioon eri asioita aina ympäristön olosuhteista mittalaitteiden asetteluun.</a:t>
            </a:r>
          </a:p>
          <a:p>
            <a:pPr marL="0" indent="0">
              <a:buNone/>
            </a:pPr>
            <a:endParaRPr lang="fi-FI" sz="140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278803" y="3781496"/>
            <a:ext cx="2503636" cy="1877727"/>
          </a:xfrm>
          <a:prstGeom prst="rect">
            <a:avLst/>
          </a:prstGeom>
        </p:spPr>
      </p:pic>
      <p:pic>
        <p:nvPicPr>
          <p:cNvPr id="6" name="Mittaaja-kalibroij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9693" y="1106860"/>
            <a:ext cx="609600" cy="609600"/>
          </a:xfrm>
          <a:prstGeom prst="rect">
            <a:avLst/>
          </a:prstGeom>
        </p:spPr>
      </p:pic>
      <p:pic>
        <p:nvPicPr>
          <p:cNvPr id="7" name="Calibration_finnis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591757" y="1"/>
            <a:ext cx="4600242" cy="3450181"/>
          </a:xfrm>
          <a:prstGeom prst="rect">
            <a:avLst/>
          </a:prstGeom>
        </p:spPr>
      </p:pic>
      <p:pic>
        <p:nvPicPr>
          <p:cNvPr id="8" name="Picture 7" descr="C:\Users\kvaanane\Desktop\Multico_sininen-teksti-RGB.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11851" y="5972175"/>
            <a:ext cx="2837815" cy="885825"/>
          </a:xfrm>
          <a:prstGeom prst="rect">
            <a:avLst/>
          </a:prstGeom>
          <a:noFill/>
          <a:ln>
            <a:noFill/>
          </a:ln>
        </p:spPr>
      </p:pic>
    </p:spTree>
    <p:extLst>
      <p:ext uri="{BB962C8B-B14F-4D97-AF65-F5344CB8AC3E}">
        <p14:creationId xmlns:p14="http://schemas.microsoft.com/office/powerpoint/2010/main" val="1178498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dirty="0">
                <a:latin typeface="Palatino Linotype" panose="02040502050505030304" pitchFamily="18" charset="0"/>
              </a:rPr>
              <a:t>NC-koneistaja, Savonlinna Works Oy</a:t>
            </a:r>
          </a:p>
        </p:txBody>
      </p:sp>
      <p:sp>
        <p:nvSpPr>
          <p:cNvPr id="3" name="Content Placeholder 2"/>
          <p:cNvSpPr>
            <a:spLocks noGrp="1"/>
          </p:cNvSpPr>
          <p:nvPr>
            <p:ph idx="1"/>
          </p:nvPr>
        </p:nvSpPr>
        <p:spPr>
          <a:xfrm>
            <a:off x="838200" y="1825625"/>
            <a:ext cx="10515600" cy="4351338"/>
          </a:xfrm>
        </p:spPr>
        <p:txBody>
          <a:bodyPr>
            <a:normAutofit lnSpcReduction="10000"/>
          </a:bodyPr>
          <a:lstStyle/>
          <a:p>
            <a:pPr marL="0" indent="0">
              <a:lnSpc>
                <a:spcPct val="100000"/>
              </a:lnSpc>
              <a:spcBef>
                <a:spcPts val="0"/>
              </a:spcBef>
              <a:buNone/>
            </a:pPr>
            <a:r>
              <a:rPr lang="fi-FI" sz="1600" dirty="0">
                <a:latin typeface="Palatino Linotype" panose="02040502050505030304" pitchFamily="18" charset="0"/>
              </a:rPr>
              <a:t>Suoritin </a:t>
            </a:r>
            <a:r>
              <a:rPr lang="fi-FI" sz="1600" dirty="0" err="1">
                <a:latin typeface="Palatino Linotype" panose="02040502050505030304" pitchFamily="18" charset="0"/>
              </a:rPr>
              <a:t>kone-</a:t>
            </a:r>
            <a:r>
              <a:rPr lang="fi-FI" sz="1600" dirty="0">
                <a:latin typeface="Palatino Linotype" panose="02040502050505030304" pitchFamily="18" charset="0"/>
              </a:rPr>
              <a:t> ja metallialan perustutkinnon ammattiopistossa ja erikoistuin koneistukseen. Nykyisessä työssäni käytän ja ylläpidän tietokoneohjattuja NC-sorveja (</a:t>
            </a:r>
            <a:r>
              <a:rPr lang="fi-FI" sz="1600" dirty="0" err="1">
                <a:latin typeface="Palatino Linotype" panose="02040502050505030304" pitchFamily="18" charset="0"/>
              </a:rPr>
              <a:t>numerical</a:t>
            </a:r>
            <a:r>
              <a:rPr lang="fi-FI" sz="1600" dirty="0">
                <a:latin typeface="Palatino Linotype" panose="02040502050505030304" pitchFamily="18" charset="0"/>
              </a:rPr>
              <a:t> </a:t>
            </a:r>
            <a:r>
              <a:rPr lang="fi-FI" sz="1600" dirty="0" err="1">
                <a:latin typeface="Palatino Linotype" panose="02040502050505030304" pitchFamily="18" charset="0"/>
              </a:rPr>
              <a:t>control</a:t>
            </a:r>
            <a:r>
              <a:rPr lang="fi-FI" sz="1600" dirty="0">
                <a:latin typeface="Palatino Linotype" panose="02040502050505030304" pitchFamily="18" charset="0"/>
              </a:rPr>
              <a:t>, numeerinen ohjaus). Kun kone saa kappaleen valmiiksi, tulee minun vaihtaa koneen asetukset ja työkalut sopivaksi seuraavaa kappaletta varten. Välillä ajettavaa ohjelmaa joudutaan myös säätämään tai muuttamaan. Kun kappale on valmis, se tulee tarkistaa mahdollisten vikojen varalta. Siivoamme myös omat työpisteemme ja sen ympäristön, koska siivoojat eivät käy työpisteillä. Työ on hyvin vaihtelevaa, sillä vuorottelemme eri koneilla.</a:t>
            </a:r>
          </a:p>
          <a:p>
            <a:pPr marL="0" indent="0">
              <a:lnSpc>
                <a:spcPct val="100000"/>
              </a:lnSpc>
              <a:spcBef>
                <a:spcPts val="0"/>
              </a:spcBef>
              <a:buNone/>
            </a:pPr>
            <a:endParaRPr lang="fi-FI" sz="1600" dirty="0">
              <a:latin typeface="Palatino Linotype" panose="02040502050505030304" pitchFamily="18" charset="0"/>
            </a:endParaRPr>
          </a:p>
          <a:p>
            <a:pPr marL="0" indent="0">
              <a:lnSpc>
                <a:spcPct val="100000"/>
              </a:lnSpc>
              <a:spcBef>
                <a:spcPts val="0"/>
              </a:spcBef>
              <a:buNone/>
            </a:pPr>
            <a:r>
              <a:rPr lang="fi-FI" sz="1600" dirty="0">
                <a:latin typeface="Palatino Linotype" panose="02040502050505030304" pitchFamily="18" charset="0"/>
              </a:rPr>
              <a:t>Työ on kolmivuorotyötä. Ryhmätyöskentelytaito on tärkeää, jotta tieto liikkuisi eri vuorojen välillä. Minusta on myös tärkeää olla muuntautumiskykyinen, jotta voin siirtyä eri työtehtävien välillä helposti. Hyvä kielitaito on eduksi, sillä yrityksen virallinen kieli on englanti. Kolmiulotteinen hahmotuskyky helpottaa ohjelmien ymmärtämistä ja tulkitsemista. Työssä tarvitsen ohjelmoinnin perustuntemusta, matematiikkaa, fysiikkaa ja materiaalituntemusta, koneistuksen teoriaa sekä NC-sorvin perustoimintaperiaatteen tuntemusta sekä mittaustekniikan perustietoa. Työssä ei kuitenkaan pärjäisi ilman käden taitoja sekä käden ja silmän yhteistyötä.</a:t>
            </a:r>
          </a:p>
          <a:p>
            <a:pPr marL="0" indent="0">
              <a:lnSpc>
                <a:spcPct val="100000"/>
              </a:lnSpc>
              <a:spcBef>
                <a:spcPts val="0"/>
              </a:spcBef>
              <a:buNone/>
            </a:pPr>
            <a:endParaRPr lang="fi-FI" sz="1600" dirty="0">
              <a:latin typeface="Palatino Linotype" panose="02040502050505030304" pitchFamily="18" charset="0"/>
            </a:endParaRPr>
          </a:p>
          <a:p>
            <a:pPr marL="0" indent="0">
              <a:lnSpc>
                <a:spcPct val="100000"/>
              </a:lnSpc>
              <a:spcBef>
                <a:spcPts val="0"/>
              </a:spcBef>
              <a:buNone/>
            </a:pPr>
            <a:r>
              <a:rPr lang="fi-FI" sz="1600" dirty="0">
                <a:latin typeface="Palatino Linotype" panose="02040502050505030304" pitchFamily="18" charset="0"/>
              </a:rPr>
              <a:t>Mielestäni mielenkiintoisimpia työtehtäviäni ovat erityyppisten kappaleiden työstäminen ja ohjelmissa esiintyvien ongelmatilanteiden ratkaiseminen sekä yleensäkin eri työtehtävissä kiertäminen. Näissä tehtävissä oppii paljon uutta NC-ohjelmoinnista ja koneista itsestään ja opittavaa on loputtomiin. Minulle haastavinta on juuri ongelmatilanteiden ratkaiseminen ohjelmissa. Pidän työstäni, palkka on hyvä, työtehtävät pääosin mielenkiintoisia. Eikä pomoissakaan ole valittamista.</a:t>
            </a:r>
          </a:p>
          <a:p>
            <a:pPr marL="0" indent="0">
              <a:lnSpc>
                <a:spcPct val="107000"/>
              </a:lnSpc>
              <a:spcAft>
                <a:spcPts val="0"/>
              </a:spcAft>
              <a:buNone/>
            </a:pPr>
            <a:endParaRPr lang="fi-FI" sz="2400" dirty="0">
              <a:latin typeface="Palatino Linotype" panose="02040502050505030304" pitchFamily="18" charset="0"/>
              <a:ea typeface="Calibri" panose="020F0502020204030204" pitchFamily="34" charset="0"/>
              <a:cs typeface="Times New Roman" panose="02020603050405020304" pitchFamily="18" charset="0"/>
            </a:endParaRPr>
          </a:p>
          <a:p>
            <a:pPr marL="0" indent="0">
              <a:buNone/>
            </a:pPr>
            <a:endParaRPr lang="fi-FI" dirty="0"/>
          </a:p>
        </p:txBody>
      </p:sp>
      <p:pic>
        <p:nvPicPr>
          <p:cNvPr id="4" name="Koneistaj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1229326"/>
            <a:ext cx="609600" cy="609600"/>
          </a:xfrm>
          <a:prstGeom prst="rect">
            <a:avLst/>
          </a:prstGeom>
        </p:spPr>
      </p:pic>
    </p:spTree>
    <p:extLst>
      <p:ext uri="{BB962C8B-B14F-4D97-AF65-F5344CB8AC3E}">
        <p14:creationId xmlns:p14="http://schemas.microsoft.com/office/powerpoint/2010/main" val="3809290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1258"/>
            <a:ext cx="10515600" cy="1325563"/>
          </a:xfrm>
        </p:spPr>
        <p:txBody>
          <a:bodyPr>
            <a:normAutofit/>
          </a:bodyPr>
          <a:lstStyle/>
          <a:p>
            <a:r>
              <a:rPr lang="fi-FI" sz="3600" dirty="0">
                <a:latin typeface="Palatino Linotype" panose="02040502050505030304" pitchFamily="18" charset="0"/>
              </a:rPr>
              <a:t>Työtehtävä: Selvitä putken materiaali ja sen pituus</a:t>
            </a:r>
          </a:p>
        </p:txBody>
      </p:sp>
      <p:sp>
        <p:nvSpPr>
          <p:cNvPr id="3" name="Content Placeholder 2"/>
          <p:cNvSpPr>
            <a:spLocks noGrp="1"/>
          </p:cNvSpPr>
          <p:nvPr>
            <p:ph idx="1"/>
          </p:nvPr>
        </p:nvSpPr>
        <p:spPr>
          <a:xfrm>
            <a:off x="838200" y="1477452"/>
            <a:ext cx="10515600" cy="4351338"/>
          </a:xfrm>
        </p:spPr>
        <p:txBody>
          <a:bodyPr/>
          <a:lstStyle/>
          <a:p>
            <a:pPr>
              <a:spcBef>
                <a:spcPts val="600"/>
              </a:spcBef>
            </a:pPr>
            <a:r>
              <a:rPr lang="fi-FI" dirty="0">
                <a:latin typeface="Palatino Linotype" panose="02040502050505030304" pitchFamily="18" charset="0"/>
              </a:rPr>
              <a:t>Työnjohtaja on antanut tehtäväksi tutkia mitä materiaalia varaston inventaariossa löydetyt metalliputket ovat, jotta ne voitaisiin käyttää oikeisiin tuotteisiin ja tilauksiin.</a:t>
            </a:r>
          </a:p>
          <a:p>
            <a:pPr marL="0" indent="0">
              <a:spcBef>
                <a:spcPts val="600"/>
              </a:spcBef>
              <a:buNone/>
            </a:pPr>
            <a:endParaRPr lang="fi-FI" dirty="0">
              <a:latin typeface="Palatino Linotype" panose="02040502050505030304" pitchFamily="18" charset="0"/>
            </a:endParaRPr>
          </a:p>
          <a:p>
            <a:pPr>
              <a:spcBef>
                <a:spcPts val="600"/>
              </a:spcBef>
            </a:pPr>
            <a:r>
              <a:rPr lang="fi-FI" dirty="0">
                <a:latin typeface="Palatino Linotype" panose="02040502050505030304" pitchFamily="18" charset="0"/>
              </a:rPr>
              <a:t>Saatte kirjalliset ohjeet työn suorittamiseksi</a:t>
            </a:r>
          </a:p>
          <a:p>
            <a:pPr>
              <a:spcBef>
                <a:spcPts val="600"/>
              </a:spcBef>
            </a:pPr>
            <a:endParaRPr lang="fi-FI" dirty="0">
              <a:latin typeface="Palatino Linotype" panose="02040502050505030304" pitchFamily="18" charset="0"/>
            </a:endParaRPr>
          </a:p>
          <a:p>
            <a:pPr>
              <a:spcBef>
                <a:spcPts val="600"/>
              </a:spcBef>
            </a:pPr>
            <a:r>
              <a:rPr lang="fi-FI" dirty="0">
                <a:latin typeface="Palatino Linotype" panose="02040502050505030304" pitchFamily="18" charset="0"/>
              </a:rPr>
              <a:t>Teidän täytyy raportoida putkien valmistusmetalli ja putken pituus työskentelyn päätteeksi.</a:t>
            </a:r>
          </a:p>
        </p:txBody>
      </p:sp>
      <p:pic>
        <p:nvPicPr>
          <p:cNvPr id="4" name="Picture 3" descr="C:\Users\kvaanane\Desktop\Multico_sininen-teksti-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958" y="5741883"/>
            <a:ext cx="2837815" cy="885825"/>
          </a:xfrm>
          <a:prstGeom prst="rect">
            <a:avLst/>
          </a:prstGeom>
          <a:noFill/>
          <a:ln>
            <a:noFill/>
          </a:ln>
        </p:spPr>
      </p:pic>
      <p:pic>
        <p:nvPicPr>
          <p:cNvPr id="5" name="Picture 4"/>
          <p:cNvPicPr>
            <a:picLocks noChangeAspect="1"/>
          </p:cNvPicPr>
          <p:nvPr/>
        </p:nvPicPr>
        <p:blipFill>
          <a:blip r:embed="rId3"/>
          <a:stretch>
            <a:fillRect/>
          </a:stretch>
        </p:blipFill>
        <p:spPr>
          <a:xfrm>
            <a:off x="5181542" y="5300327"/>
            <a:ext cx="2969889" cy="14560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61141" y="4812468"/>
            <a:ext cx="2213491" cy="16601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4342" y="4576776"/>
            <a:ext cx="1660118" cy="2213492"/>
          </a:xfrm>
          <a:prstGeom prst="rect">
            <a:avLst/>
          </a:prstGeom>
        </p:spPr>
      </p:pic>
    </p:spTree>
    <p:extLst>
      <p:ext uri="{BB962C8B-B14F-4D97-AF65-F5344CB8AC3E}">
        <p14:creationId xmlns:p14="http://schemas.microsoft.com/office/powerpoint/2010/main" val="23651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296D95A408D9408E6A80A3FFEA4EF8" ma:contentTypeVersion="0" ma:contentTypeDescription="Create a new document." ma:contentTypeScope="" ma:versionID="52c49f458eec32f1b99896034d9e0ca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F6633B-71C7-4FAF-84AB-FA8287A73D7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60A6368-B6AD-470E-9FA7-37F91ED78C18}">
  <ds:schemaRefs>
    <ds:schemaRef ds:uri="http://schemas.microsoft.com/sharepoint/v3/contenttype/forms"/>
  </ds:schemaRefs>
</ds:datastoreItem>
</file>

<file path=customXml/itemProps3.xml><?xml version="1.0" encoding="utf-8"?>
<ds:datastoreItem xmlns:ds="http://schemas.openxmlformats.org/officeDocument/2006/customXml" ds:itemID="{A4094559-CAC4-452E-BCA9-D0F73BDF5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384</TotalTime>
  <Words>606</Words>
  <Application>Microsoft Macintosh PowerPoint</Application>
  <PresentationFormat>Laajakuva</PresentationFormat>
  <Paragraphs>44</Paragraphs>
  <Slides>6</Slides>
  <Notes>0</Notes>
  <HiddenSlides>0</HiddenSlides>
  <MMClips>3</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6</vt:i4>
      </vt:variant>
    </vt:vector>
  </HeadingPairs>
  <TitlesOfParts>
    <vt:vector size="14" baseType="lpstr">
      <vt:lpstr>Arial</vt:lpstr>
      <vt:lpstr>Calibri</vt:lpstr>
      <vt:lpstr>Calibri Light</vt:lpstr>
      <vt:lpstr>Courier New</vt:lpstr>
      <vt:lpstr>Palatino Linotype</vt:lpstr>
      <vt:lpstr>Times New Roman</vt:lpstr>
      <vt:lpstr>Wingdings</vt:lpstr>
      <vt:lpstr>Office Theme</vt:lpstr>
      <vt:lpstr>Löytynyt: vanhoja metalliputkia </vt:lpstr>
      <vt:lpstr>Varastosta löydetyt putket</vt:lpstr>
      <vt:lpstr>PowerPoint-esitys</vt:lpstr>
      <vt:lpstr>Mittaaja-kalibroija, Savonlinna Works Oy</vt:lpstr>
      <vt:lpstr>NC-koneistaja, Savonlinna Works Oy</vt:lpstr>
      <vt:lpstr>Työtehtävä: Selvitä putken materiaali ja sen pituus</vt:lpstr>
    </vt:vector>
  </TitlesOfParts>
  <Company>University of Eastern Finland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Andritz, Savonlinna Works Oy vierailu</dc:title>
  <dc:creator>Anssi Salonen</dc:creator>
  <cp:lastModifiedBy>Microsoft Office User</cp:lastModifiedBy>
  <cp:revision>31</cp:revision>
  <dcterms:created xsi:type="dcterms:W3CDTF">2016-04-27T09:01:08Z</dcterms:created>
  <dcterms:modified xsi:type="dcterms:W3CDTF">2019-03-19T12:52:41Z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0x01010000296D95A408D9408E6A80A3FFEA4EF8</vt:lpwstr>
  </property>
</Properties>
</file>