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57" r:id="rId6"/>
    <p:sldId id="258" r:id="rId7"/>
    <p:sldId id="259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8" autoAdjust="0"/>
    <p:restoredTop sz="92175" autoAdjust="0"/>
  </p:normalViewPr>
  <p:slideViewPr>
    <p:cSldViewPr snapToGrid="0">
      <p:cViewPr varScale="1">
        <p:scale>
          <a:sx n="64" d="100"/>
          <a:sy n="64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66630-C9FA-4767-8EEE-920E99AD4132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81B11-CDB2-4849-B68C-201BA6E07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7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7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1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4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1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515-89B6-4EC1-B7CF-CBE5B82242BE}" type="datetimeFigureOut">
              <a:rPr lang="en-GB" smtClean="0"/>
              <a:t>28/12/2018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uturemorph.org/wp-content/uploads/2012/03/speaker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632" y="1625884"/>
            <a:ext cx="9144000" cy="2387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>
                <a:latin typeface="Palatino Linotype" panose="02040502050505030304" pitchFamily="18" charset="0"/>
              </a:rPr>
              <a:t>Meet </a:t>
            </a:r>
            <a:r>
              <a:rPr lang="en-US" sz="4400" b="1" dirty="0" err="1">
                <a:latin typeface="Palatino Linotype" panose="02040502050505030304" pitchFamily="18" charset="0"/>
              </a:rPr>
              <a:t>Nadina</a:t>
            </a:r>
            <a:r>
              <a:rPr lang="en-US" sz="4400" b="1" dirty="0">
                <a:latin typeface="Palatino Linotype" panose="02040502050505030304" pitchFamily="18" charset="0"/>
              </a:rPr>
              <a:t>, she’s a chemical design </a:t>
            </a:r>
            <a:r>
              <a:rPr lang="en-US" sz="4400" b="1" dirty="0" smtClean="0">
                <a:latin typeface="Palatino Linotype" panose="02040502050505030304" pitchFamily="18" charset="0"/>
              </a:rPr>
              <a:t>engineer</a:t>
            </a:r>
            <a:endParaRPr lang="fi-FI" sz="4400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1632" y="4286539"/>
            <a:ext cx="8496342" cy="1104606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" y="877675"/>
            <a:ext cx="1082103" cy="10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37" y="0"/>
            <a:ext cx="11835809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Palatino Linotype" panose="02040502050505030304" pitchFamily="18" charset="0"/>
              </a:rPr>
              <a:t>Meet </a:t>
            </a:r>
            <a:r>
              <a:rPr lang="en-GB" dirty="0" err="1" smtClean="0">
                <a:latin typeface="Palatino Linotype" panose="02040502050505030304" pitchFamily="18" charset="0"/>
              </a:rPr>
              <a:t>Nadina</a:t>
            </a:r>
            <a:r>
              <a:rPr lang="en-GB" dirty="0" smtClean="0">
                <a:latin typeface="Palatino Linotype" panose="02040502050505030304" pitchFamily="18" charset="0"/>
              </a:rPr>
              <a:t>, she’s a chemical design engineer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30092" y="1026870"/>
            <a:ext cx="6602133" cy="49971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Palatino Linotype" panose="02040502050505030304" pitchFamily="18" charset="0"/>
              </a:rPr>
              <a:t>In school </a:t>
            </a:r>
            <a:r>
              <a:rPr lang="en-GB" sz="2400" dirty="0" err="1" smtClean="0">
                <a:latin typeface="Palatino Linotype" panose="02040502050505030304" pitchFamily="18" charset="0"/>
              </a:rPr>
              <a:t>Nadina</a:t>
            </a:r>
            <a:r>
              <a:rPr lang="en-GB" sz="2400" dirty="0" smtClean="0">
                <a:latin typeface="Palatino Linotype" panose="02040502050505030304" pitchFamily="18" charset="0"/>
              </a:rPr>
              <a:t> studied Maths and Chemistry for A-level.</a:t>
            </a:r>
          </a:p>
          <a:p>
            <a:r>
              <a:rPr lang="en-GB" sz="2400" dirty="0" smtClean="0">
                <a:latin typeface="Palatino Linotype" panose="02040502050505030304" pitchFamily="18" charset="0"/>
              </a:rPr>
              <a:t>After school she did an apprenticeship in an engineering firm and then received a bursary to study in chemical engineering in University.</a:t>
            </a:r>
          </a:p>
          <a:p>
            <a:r>
              <a:rPr lang="en-GB" sz="2400" dirty="0" smtClean="0">
                <a:latin typeface="Palatino Linotype" panose="02040502050505030304" pitchFamily="18" charset="0"/>
              </a:rPr>
              <a:t>She wanted to get a job in the sport industry because she wanted to do something related to people’s health</a:t>
            </a:r>
          </a:p>
          <a:p>
            <a:r>
              <a:rPr lang="en-GB" sz="2400" dirty="0" smtClean="0">
                <a:latin typeface="Palatino Linotype" panose="02040502050505030304" pitchFamily="18" charset="0"/>
              </a:rPr>
              <a:t>She designs products and accessories to help people with  sport injuries.</a:t>
            </a:r>
            <a:endParaRPr lang="en-GB" sz="24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37" y="1344939"/>
            <a:ext cx="4954155" cy="31840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71580" y="5192385"/>
            <a:ext cx="8496342" cy="1104606"/>
            <a:chOff x="47268" y="3712933"/>
            <a:chExt cx="8496342" cy="1104606"/>
          </a:xfrm>
        </p:grpSpPr>
        <p:pic>
          <p:nvPicPr>
            <p:cNvPr id="8" name="Picture 7" descr="http://europa.eu/about-eu/basic-information/symbols/images/flag_yellow_high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0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altLang="en-US" dirty="0" smtClean="0">
                <a:latin typeface="Palatino Linotype" panose="02040502050505030304" pitchFamily="18" charset="0"/>
              </a:rPr>
              <a:t>What skills help </a:t>
            </a:r>
            <a:r>
              <a:rPr lang="en-US" altLang="en-US" dirty="0">
                <a:latin typeface="Palatino Linotype" panose="02040502050505030304" pitchFamily="18" charset="0"/>
              </a:rPr>
              <a:t>me </a:t>
            </a:r>
            <a:r>
              <a:rPr lang="en-US" altLang="en-US" dirty="0" smtClean="0">
                <a:latin typeface="Palatino Linotype" panose="02040502050505030304" pitchFamily="18" charset="0"/>
              </a:rPr>
              <a:t>as </a:t>
            </a:r>
            <a:r>
              <a:rPr lang="en-US" altLang="en-US" dirty="0">
                <a:latin typeface="Palatino Linotype" panose="02040502050505030304" pitchFamily="18" charset="0"/>
              </a:rPr>
              <a:t>an engineer</a:t>
            </a:r>
            <a:r>
              <a:rPr lang="en-US" altLang="en-US" dirty="0" smtClean="0">
                <a:latin typeface="Palatino Linotype" panose="02040502050505030304" pitchFamily="18" charset="0"/>
              </a:rPr>
              <a:t>?</a:t>
            </a:r>
            <a:r>
              <a:rPr lang="en-US" altLang="en-US" dirty="0">
                <a:latin typeface="Palatino Linotype" panose="02040502050505030304" pitchFamily="18" charset="0"/>
              </a:rPr>
              <a:t/>
            </a:r>
            <a:br>
              <a:rPr lang="en-US" altLang="en-US" dirty="0">
                <a:latin typeface="Palatino Linotype" panose="02040502050505030304" pitchFamily="18" charset="0"/>
              </a:rPr>
            </a:b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84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latin typeface="Palatino Linotype" panose="02040502050505030304" pitchFamily="18" charset="0"/>
              </a:rPr>
              <a:t>“My job requires a lot of hands-on, practical experience. I also need an </a:t>
            </a:r>
            <a:r>
              <a:rPr lang="en-US" altLang="en-US" dirty="0">
                <a:latin typeface="Palatino Linotype" panose="02040502050505030304" pitchFamily="18" charset="0"/>
              </a:rPr>
              <a:t>understanding of innovation </a:t>
            </a:r>
            <a:r>
              <a:rPr lang="en-US" altLang="en-US" dirty="0" smtClean="0">
                <a:latin typeface="Palatino Linotype" panose="02040502050505030304" pitchFamily="18" charset="0"/>
              </a:rPr>
              <a:t>principles and processes as well as how design can help attract people to a product as well as how the design help’s people get benefit from a product.”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Palatino Linotype" panose="0204050205050503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latin typeface="Palatino Linotype" panose="02040502050505030304" pitchFamily="18" charset="0"/>
              </a:rPr>
              <a:t>“As a chemical design </a:t>
            </a:r>
            <a:r>
              <a:rPr lang="en-US" altLang="en-US" dirty="0">
                <a:latin typeface="Palatino Linotype" panose="02040502050505030304" pitchFamily="18" charset="0"/>
              </a:rPr>
              <a:t>engineer </a:t>
            </a:r>
            <a:r>
              <a:rPr lang="en-US" altLang="en-US" dirty="0" smtClean="0">
                <a:latin typeface="Palatino Linotype" panose="02040502050505030304" pitchFamily="18" charset="0"/>
              </a:rPr>
              <a:t>I work </a:t>
            </a:r>
            <a:r>
              <a:rPr lang="en-US" altLang="en-US" dirty="0">
                <a:latin typeface="Palatino Linotype" panose="02040502050505030304" pitchFamily="18" charset="0"/>
              </a:rPr>
              <a:t>with raw materials to create everyday, useful products </a:t>
            </a:r>
            <a:r>
              <a:rPr lang="en-US" altLang="en-US" dirty="0" smtClean="0">
                <a:latin typeface="Palatino Linotype" panose="02040502050505030304" pitchFamily="18" charset="0"/>
              </a:rPr>
              <a:t>to help people with sporting injuries. For a job like mine you would </a:t>
            </a:r>
            <a:r>
              <a:rPr lang="en-US" altLang="en-US" dirty="0">
                <a:latin typeface="Palatino Linotype" panose="02040502050505030304" pitchFamily="18" charset="0"/>
              </a:rPr>
              <a:t>need to be interested in chemistry. There are also plenty of routes into engineering – such as apprenticeships and vocational schemes – that focus more on your experience of practical </a:t>
            </a:r>
            <a:r>
              <a:rPr lang="en-US" altLang="en-US" dirty="0" smtClean="0">
                <a:latin typeface="Palatino Linotype" panose="02040502050505030304" pitchFamily="18" charset="0"/>
              </a:rPr>
              <a:t>problem-solving rather than a more academic route.”</a:t>
            </a:r>
            <a:endParaRPr lang="en-US" altLang="en-US" dirty="0"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3712" y="5842337"/>
            <a:ext cx="2263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Arial" panose="020B0604020202020204" pitchFamily="34" charset="0"/>
                <a:hlinkClick r:id="rId2"/>
              </a:rPr>
              <a:t>  </a:t>
            </a: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59" y="564268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1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Palatino Linotype" panose="02040502050505030304" pitchFamily="18" charset="0"/>
              </a:rPr>
              <a:t>Chemical Design Engineer</a:t>
            </a:r>
            <a:endParaRPr lang="en-GB" sz="48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>
                <a:latin typeface="Palatino Linotype" panose="02040502050505030304" pitchFamily="18" charset="0"/>
              </a:rPr>
              <a:t>Main aspects of </a:t>
            </a:r>
            <a:r>
              <a:rPr lang="en-GB" sz="3200" dirty="0" err="1" smtClean="0">
                <a:latin typeface="Palatino Linotype" panose="02040502050505030304" pitchFamily="18" charset="0"/>
              </a:rPr>
              <a:t>Nadina’s</a:t>
            </a:r>
            <a:r>
              <a:rPr lang="en-GB" sz="3200" dirty="0" smtClean="0">
                <a:latin typeface="Palatino Linotype" panose="02040502050505030304" pitchFamily="18" charset="0"/>
              </a:rPr>
              <a:t> job:</a:t>
            </a:r>
          </a:p>
          <a:p>
            <a:pPr lvl="1"/>
            <a:r>
              <a:rPr lang="en-GB" sz="2800" dirty="0" smtClean="0">
                <a:latin typeface="Palatino Linotype" panose="02040502050505030304" pitchFamily="18" charset="0"/>
              </a:rPr>
              <a:t>Identify a common problem to create a ‘life hack’ e.g. how to minimise the impact of a sport injury with quick treatment using specialist products.</a:t>
            </a:r>
          </a:p>
          <a:p>
            <a:pPr lvl="1"/>
            <a:r>
              <a:rPr lang="en-GB" sz="2800" dirty="0" smtClean="0">
                <a:latin typeface="Palatino Linotype" panose="02040502050505030304" pitchFamily="18" charset="0"/>
              </a:rPr>
              <a:t>Generate potential solutions by testing chemicals, materials and using principles of ergonomic design.</a:t>
            </a:r>
          </a:p>
          <a:p>
            <a:pPr lvl="1"/>
            <a:r>
              <a:rPr lang="en-GB" sz="2800" dirty="0" smtClean="0">
                <a:latin typeface="Palatino Linotype" panose="02040502050505030304" pitchFamily="18" charset="0"/>
              </a:rPr>
              <a:t>Compare and evaluate solutions by rigorous lab testing to find the best fit solution for a particular injury.</a:t>
            </a:r>
          </a:p>
          <a:p>
            <a:pPr lvl="1"/>
            <a:r>
              <a:rPr lang="en-GB" sz="2800" dirty="0" smtClean="0">
                <a:latin typeface="Palatino Linotype" panose="02040502050505030304" pitchFamily="18" charset="0"/>
              </a:rPr>
              <a:t>Consider risks to society with thorough testing and the environment by identifying environmentally friendly resources.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Palatino Linotype" panose="02040502050505030304" pitchFamily="18" charset="0"/>
              </a:rPr>
              <a:t>Chemical Engineering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You are a group of chemical engineers who work for a sports company. As part of your role, you design products that minimise sports injury. Your latest task is to design two instant sports injury packs:</a:t>
            </a:r>
          </a:p>
          <a:p>
            <a:pPr lvl="1"/>
            <a:r>
              <a:rPr lang="en-GB" sz="2800" dirty="0">
                <a:latin typeface="Palatino Linotype" panose="02040502050505030304" pitchFamily="18" charset="0"/>
              </a:rPr>
              <a:t>One pack needs to provide immediate relief for a sports injury that has just occurred. It needs to sooth pain and reduce swelling. </a:t>
            </a:r>
            <a:endParaRPr lang="en-GB" sz="2800" dirty="0" smtClean="0">
              <a:latin typeface="Palatino Linotype" panose="02040502050505030304" pitchFamily="18" charset="0"/>
            </a:endParaRPr>
          </a:p>
          <a:p>
            <a:pPr lvl="1"/>
            <a:r>
              <a:rPr lang="en-GB" sz="2800" dirty="0" smtClean="0">
                <a:latin typeface="Palatino Linotype" panose="02040502050505030304" pitchFamily="18" charset="0"/>
              </a:rPr>
              <a:t>One </a:t>
            </a:r>
            <a:r>
              <a:rPr lang="en-GB" sz="2800" dirty="0">
                <a:latin typeface="Palatino Linotype" panose="02040502050505030304" pitchFamily="18" charset="0"/>
              </a:rPr>
              <a:t>pack needs to provide relief for an old sports injury. It should be able to sooth a dull ache.</a:t>
            </a:r>
          </a:p>
          <a:p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59" y="564268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1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F149ED-D34B-4984-9371-6690C73D676A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4346BF-887E-41BD-906A-8EA3DB424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E87E18-B46D-4CD5-A07B-7587C031C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419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Palatino Linotype</vt:lpstr>
      <vt:lpstr>Times New Roman</vt:lpstr>
      <vt:lpstr>Office Theme</vt:lpstr>
      <vt:lpstr> Meet Nadina, she’s a chemical design engineer</vt:lpstr>
      <vt:lpstr>Meet Nadina, she’s a chemical design engineer</vt:lpstr>
      <vt:lpstr>What skills help me as an engineer? </vt:lpstr>
      <vt:lpstr>Chemical Design Engineer</vt:lpstr>
      <vt:lpstr>Chemical Engineering</vt:lpstr>
    </vt:vector>
  </TitlesOfParts>
  <Company>Institute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Davina, she’s a chemical design engineer</dc:title>
  <dc:creator>John Connolly</dc:creator>
  <cp:lastModifiedBy>Tuula Keinonen</cp:lastModifiedBy>
  <cp:revision>22</cp:revision>
  <dcterms:created xsi:type="dcterms:W3CDTF">2016-10-20T11:23:07Z</dcterms:created>
  <dcterms:modified xsi:type="dcterms:W3CDTF">2018-12-28T13:58:37Z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