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7" r:id="rId5"/>
    <p:sldId id="263" r:id="rId6"/>
    <p:sldId id="260" r:id="rId7"/>
    <p:sldId id="264" r:id="rId8"/>
    <p:sldId id="259" r:id="rId9"/>
    <p:sldId id="257" r:id="rId10"/>
    <p:sldId id="265"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367" autoAdjust="0"/>
  </p:normalViewPr>
  <p:slideViewPr>
    <p:cSldViewPr snapToGrid="0">
      <p:cViewPr varScale="1">
        <p:scale>
          <a:sx n="61" d="100"/>
          <a:sy n="61" d="100"/>
        </p:scale>
        <p:origin x="8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4D9FD-8072-47F2-B21C-75F415423312}" type="datetimeFigureOut">
              <a:rPr lang="en-GB" smtClean="0"/>
              <a:t>28/12/2018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40A32-B9BA-45AB-8F91-CB65779F1900}" type="slidenum">
              <a:rPr lang="en-GB" smtClean="0"/>
              <a:t>‹#›</a:t>
            </a:fld>
            <a:endParaRPr lang="en-GB"/>
          </a:p>
        </p:txBody>
      </p:sp>
    </p:spTree>
    <p:extLst>
      <p:ext uri="{BB962C8B-B14F-4D97-AF65-F5344CB8AC3E}">
        <p14:creationId xmlns:p14="http://schemas.microsoft.com/office/powerpoint/2010/main" val="344417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is to be used after </a:t>
            </a:r>
            <a:r>
              <a:rPr lang="en-GB" baseline="0" smtClean="0"/>
              <a:t>the inquiries.</a:t>
            </a:r>
            <a:endParaRPr lang="en-GB"/>
          </a:p>
        </p:txBody>
      </p:sp>
      <p:sp>
        <p:nvSpPr>
          <p:cNvPr id="4" name="Slide Number Placeholder 3"/>
          <p:cNvSpPr>
            <a:spLocks noGrp="1"/>
          </p:cNvSpPr>
          <p:nvPr>
            <p:ph type="sldNum" sz="quarter" idx="10"/>
          </p:nvPr>
        </p:nvSpPr>
        <p:spPr/>
        <p:txBody>
          <a:bodyPr/>
          <a:lstStyle/>
          <a:p>
            <a:fld id="{FEA40A32-B9BA-45AB-8F91-CB65779F1900}" type="slidenum">
              <a:rPr lang="en-GB" smtClean="0"/>
              <a:t>7</a:t>
            </a:fld>
            <a:endParaRPr lang="en-GB"/>
          </a:p>
        </p:txBody>
      </p:sp>
    </p:spTree>
    <p:extLst>
      <p:ext uri="{BB962C8B-B14F-4D97-AF65-F5344CB8AC3E}">
        <p14:creationId xmlns:p14="http://schemas.microsoft.com/office/powerpoint/2010/main" val="33573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28.12.2018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26677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28.12.2018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79735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28.12.2018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858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28.12.2018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424177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BE8C7E-3A8B-46D0-9CDA-0DA9D4E91490}" type="datetimeFigureOut">
              <a:rPr lang="fi-FI" smtClean="0"/>
              <a:t>28.12.2018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3184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1FBE8C7E-3A8B-46D0-9CDA-0DA9D4E91490}" type="datetimeFigureOut">
              <a:rPr lang="fi-FI" smtClean="0"/>
              <a:t>28.12.2018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425391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1FBE8C7E-3A8B-46D0-9CDA-0DA9D4E91490}" type="datetimeFigureOut">
              <a:rPr lang="fi-FI" smtClean="0"/>
              <a:t>28.12.2018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3932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1FBE8C7E-3A8B-46D0-9CDA-0DA9D4E91490}" type="datetimeFigureOut">
              <a:rPr lang="fi-FI" smtClean="0"/>
              <a:t>28.12.2018</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263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E8C7E-3A8B-46D0-9CDA-0DA9D4E91490}" type="datetimeFigureOut">
              <a:rPr lang="fi-FI" smtClean="0"/>
              <a:t>28.12.2018</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70142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BE8C7E-3A8B-46D0-9CDA-0DA9D4E91490}" type="datetimeFigureOut">
              <a:rPr lang="fi-FI" smtClean="0"/>
              <a:t>28.12.2018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07359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BE8C7E-3A8B-46D0-9CDA-0DA9D4E91490}" type="datetimeFigureOut">
              <a:rPr lang="fi-FI" smtClean="0"/>
              <a:t>28.12.2018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146892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E8C7E-3A8B-46D0-9CDA-0DA9D4E91490}" type="datetimeFigureOut">
              <a:rPr lang="fi-FI" smtClean="0"/>
              <a:t>28.12.2018</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CE80A-7E8C-42CC-9239-BF1F537BCD08}" type="slidenum">
              <a:rPr lang="fi-FI" smtClean="0"/>
              <a:t>‹#›</a:t>
            </a:fld>
            <a:endParaRPr lang="fi-FI"/>
          </a:p>
        </p:txBody>
      </p:sp>
    </p:spTree>
    <p:extLst>
      <p:ext uri="{BB962C8B-B14F-4D97-AF65-F5344CB8AC3E}">
        <p14:creationId xmlns:p14="http://schemas.microsoft.com/office/powerpoint/2010/main" val="1929399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62" y="-118353"/>
            <a:ext cx="9144000" cy="2387600"/>
          </a:xfrm>
          <a:noFill/>
          <a:ln>
            <a:noFill/>
          </a:ln>
        </p:spPr>
        <p:txBody>
          <a:bodyPr>
            <a:normAutofit/>
          </a:bodyPr>
          <a:lstStyle/>
          <a:p>
            <a:r>
              <a:rPr lang="en-US" sz="4400" b="1" dirty="0" smtClean="0">
                <a:latin typeface="Palatino Linotype" panose="02040502050505030304" pitchFamily="18" charset="0"/>
              </a:rPr>
              <a:t>Coal </a:t>
            </a:r>
            <a:r>
              <a:rPr lang="en-US" sz="4400" b="1" dirty="0">
                <a:latin typeface="Palatino Linotype" panose="02040502050505030304" pitchFamily="18" charset="0"/>
              </a:rPr>
              <a:t>to the </a:t>
            </a:r>
            <a:r>
              <a:rPr lang="en-US" sz="4400" b="1" dirty="0" smtClean="0">
                <a:latin typeface="Palatino Linotype" panose="02040502050505030304" pitchFamily="18" charset="0"/>
              </a:rPr>
              <a:t>teeth</a:t>
            </a:r>
            <a:endParaRPr lang="fi-FI" sz="4400" dirty="0">
              <a:latin typeface="Palatino Linotype" panose="02040502050505030304" pitchFamily="18" charset="0"/>
            </a:endParaRPr>
          </a:p>
        </p:txBody>
      </p:sp>
      <p:grpSp>
        <p:nvGrpSpPr>
          <p:cNvPr id="3" name="Group 2"/>
          <p:cNvGrpSpPr/>
          <p:nvPr/>
        </p:nvGrpSpPr>
        <p:grpSpPr>
          <a:xfrm>
            <a:off x="1846788" y="4712424"/>
            <a:ext cx="8496342" cy="1104606"/>
            <a:chOff x="47268" y="3712933"/>
            <a:chExt cx="8496342" cy="1104606"/>
          </a:xfrm>
        </p:grpSpPr>
        <p:pic>
          <p:nvPicPr>
            <p:cNvPr id="4" name="Picture 3" descr="http://europa.eu/about-eu/basic-information/symbols/images/flag_yellow_hig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8" y="3712933"/>
              <a:ext cx="1644412" cy="1043885"/>
            </a:xfrm>
            <a:prstGeom prst="rect">
              <a:avLst/>
            </a:prstGeom>
            <a:noFill/>
            <a:ln>
              <a:noFill/>
            </a:ln>
          </p:spPr>
        </p:pic>
        <p:sp>
          <p:nvSpPr>
            <p:cNvPr id="5" name="Text Box 2"/>
            <p:cNvSpPr txBox="1">
              <a:spLocks noChangeArrowheads="1"/>
            </p:cNvSpPr>
            <p:nvPr/>
          </p:nvSpPr>
          <p:spPr bwMode="auto">
            <a:xfrm>
              <a:off x="1691680" y="3712933"/>
              <a:ext cx="4657725" cy="421005"/>
            </a:xfrm>
            <a:prstGeom prst="rect">
              <a:avLst/>
            </a:prstGeom>
            <a:noFill/>
            <a:ln w="9525">
              <a:noFill/>
              <a:miter lim="800000"/>
              <a:headEnd/>
              <a:tailEnd/>
            </a:ln>
          </p:spPr>
          <p:txBody>
            <a:bodyPr rot="0" vert="horz" wrap="square" lIns="91440" tIns="45720" rIns="91440" bIns="45720" anchor="t" anchorCtr="0">
              <a:noAutofit/>
            </a:bodyPr>
            <a:lstStyle/>
            <a:p>
              <a:pPr marL="457200"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European Union’s Horizon 2020 research and innovation </a:t>
              </a:r>
              <a:r>
                <a:rPr lang="en-US" sz="1600" i="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under grant agreement No 665100</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839698" y="3712933"/>
              <a:ext cx="1703912" cy="1104606"/>
            </a:xfrm>
            <a:prstGeom prst="rect">
              <a:avLst/>
            </a:prstGeom>
          </p:spPr>
        </p:pic>
      </p:grpSp>
      <p:sp>
        <p:nvSpPr>
          <p:cNvPr id="16" name="Frame 15"/>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857250 w 12192000"/>
              <a:gd name="connsiteY5" fmla="*/ 85725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857250 w 12192000"/>
              <a:gd name="connsiteY9" fmla="*/ 85725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31930 w 12192000"/>
              <a:gd name="connsiteY7" fmla="*/ 64579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20500 w 12192000"/>
              <a:gd name="connsiteY7" fmla="*/ 6343650 h 6858000"/>
              <a:gd name="connsiteX8" fmla="*/ 11334750 w 12192000"/>
              <a:gd name="connsiteY8" fmla="*/ 857250 h 6858000"/>
              <a:gd name="connsiteX9" fmla="*/ 480060 w 12192000"/>
              <a:gd name="connsiteY9" fmla="*/ 457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480060" y="457200"/>
                </a:moveTo>
                <a:lnTo>
                  <a:pt x="857250" y="6000750"/>
                </a:lnTo>
                <a:lnTo>
                  <a:pt x="11620500" y="6343650"/>
                </a:lnTo>
                <a:lnTo>
                  <a:pt x="11334750" y="857250"/>
                </a:lnTo>
                <a:lnTo>
                  <a:pt x="480060" y="457200"/>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56832" y="2655310"/>
            <a:ext cx="2069617" cy="1552212"/>
          </a:xfrm>
          <a:prstGeom prst="rect">
            <a:avLst/>
          </a:prstGeom>
        </p:spPr>
      </p:pic>
      <p:pic>
        <p:nvPicPr>
          <p:cNvPr id="9" name="Picture 8"/>
          <p:cNvPicPr>
            <a:picLocks noChangeAspect="1"/>
          </p:cNvPicPr>
          <p:nvPr/>
        </p:nvPicPr>
        <p:blipFill>
          <a:blip r:embed="rId5"/>
          <a:stretch>
            <a:fillRect/>
          </a:stretch>
        </p:blipFill>
        <p:spPr>
          <a:xfrm>
            <a:off x="5082308" y="2392919"/>
            <a:ext cx="3656552" cy="207216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308" y="657736"/>
            <a:ext cx="1973717" cy="1278134"/>
          </a:xfrm>
          <a:prstGeom prst="rect">
            <a:avLst/>
          </a:prstGeom>
        </p:spPr>
      </p:pic>
    </p:spTree>
    <p:extLst>
      <p:ext uri="{BB962C8B-B14F-4D97-AF65-F5344CB8AC3E}">
        <p14:creationId xmlns:p14="http://schemas.microsoft.com/office/powerpoint/2010/main" val="269819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lc-record-2018-01-27-19h14m38s-käynti.mp4-">
            <a:hlinkClick r:id="" action="ppaction://media"/>
          </p:cNvPr>
          <p:cNvPicPr>
            <a:picLocks noChangeAspect="1"/>
          </p:cNvPicPr>
          <p:nvPr>
            <a:videoFile r:link="rId1"/>
            <p:extLst>
              <p:ext uri="{DAA4B4D4-6D71-4841-9C94-3DE7FCFB9230}">
                <p14:media xmlns:p14="http://schemas.microsoft.com/office/powerpoint/2010/main" r:embed="rId2">
                  <p14:trim end="346.6666"/>
                </p14:media>
              </p:ext>
            </p:extLst>
          </p:nvPr>
        </p:nvPicPr>
        <p:blipFill>
          <a:blip r:embed="rId4"/>
          <a:stretch>
            <a:fillRect/>
          </a:stretch>
        </p:blipFill>
        <p:spPr>
          <a:xfrm>
            <a:off x="0" y="0"/>
            <a:ext cx="12192000" cy="6858000"/>
          </a:xfrm>
          <a:prstGeom prst="rect">
            <a:avLst/>
          </a:prstGeom>
        </p:spPr>
      </p:pic>
      <p:pic>
        <p:nvPicPr>
          <p:cNvPr id="3" name="Picture 2" descr="C:\Users\kvaanane\Desktop\Multico_sininen-teksti-RG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9457" y="5682904"/>
            <a:ext cx="2837815" cy="885825"/>
          </a:xfrm>
          <a:prstGeom prst="rect">
            <a:avLst/>
          </a:prstGeom>
          <a:noFill/>
          <a:ln>
            <a:noFill/>
          </a:ln>
        </p:spPr>
      </p:pic>
    </p:spTree>
    <p:extLst>
      <p:ext uri="{BB962C8B-B14F-4D97-AF65-F5344CB8AC3E}">
        <p14:creationId xmlns:p14="http://schemas.microsoft.com/office/powerpoint/2010/main" val="38785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Palatino Linotype" panose="02040502050505030304" pitchFamily="18" charset="0"/>
              </a:rPr>
              <a:t>Dentist’s notes</a:t>
            </a:r>
            <a:endParaRPr lang="en-GB" dirty="0">
              <a:latin typeface="Palatino Linotype" panose="02040502050505030304" pitchFamily="18" charset="0"/>
            </a:endParaRPr>
          </a:p>
        </p:txBody>
      </p:sp>
      <p:sp>
        <p:nvSpPr>
          <p:cNvPr id="3" name="Content Placeholder 2"/>
          <p:cNvSpPr>
            <a:spLocks noGrp="1"/>
          </p:cNvSpPr>
          <p:nvPr>
            <p:ph idx="1"/>
          </p:nvPr>
        </p:nvSpPr>
        <p:spPr/>
        <p:txBody>
          <a:bodyPr/>
          <a:lstStyle/>
          <a:p>
            <a:pPr marL="0" indent="0">
              <a:buNone/>
            </a:pPr>
            <a:r>
              <a:rPr lang="en-GB" dirty="0" smtClean="0">
                <a:latin typeface="Palatino Linotype" panose="02040502050505030304" pitchFamily="18" charset="0"/>
              </a:rPr>
              <a:t>Routine dental check-up. 1 cavity and 3 teeth with damaged enamel. Patient mentions yellow teeth and says to be ashamed when smiling. Patient asks if a new product called </a:t>
            </a:r>
            <a:r>
              <a:rPr lang="en-GB" b="1" dirty="0" smtClean="0">
                <a:latin typeface="Palatino Linotype" panose="02040502050505030304" pitchFamily="18" charset="0"/>
              </a:rPr>
              <a:t>Coal toothpaste </a:t>
            </a:r>
            <a:r>
              <a:rPr lang="en-GB" dirty="0" smtClean="0">
                <a:latin typeface="Palatino Linotype" panose="02040502050505030304" pitchFamily="18" charset="0"/>
              </a:rPr>
              <a:t>can be used in teeth whitening. There is no sufficient knowledge provided and further </a:t>
            </a:r>
            <a:r>
              <a:rPr lang="en-GB" i="1" dirty="0" smtClean="0">
                <a:latin typeface="Palatino Linotype" panose="02040502050505030304" pitchFamily="18" charset="0"/>
              </a:rPr>
              <a:t>laboratory tests are requested.</a:t>
            </a:r>
          </a:p>
          <a:p>
            <a:pPr marL="0" indent="0">
              <a:buNone/>
            </a:pPr>
            <a:endParaRPr lang="en-GB" i="1" dirty="0" smtClean="0">
              <a:latin typeface="Palatino Linotype" panose="02040502050505030304" pitchFamily="18" charset="0"/>
            </a:endParaRPr>
          </a:p>
          <a:p>
            <a:pPr marL="0" indent="0">
              <a:buNone/>
            </a:pPr>
            <a:r>
              <a:rPr lang="en-GB" dirty="0" smtClean="0">
                <a:latin typeface="Palatino Linotype" panose="02040502050505030304" pitchFamily="18" charset="0"/>
              </a:rPr>
              <a:t>New appointment for next week to treat the cavity and give information about dental care and different teeth whitening methods.</a:t>
            </a:r>
            <a:endParaRPr lang="en-GB" dirty="0">
              <a:latin typeface="Palatino Linotype" panose="02040502050505030304" pitchFamily="18" charset="0"/>
            </a:endParaRPr>
          </a:p>
        </p:txBody>
      </p:sp>
      <p:pic>
        <p:nvPicPr>
          <p:cNvPr id="4" name="Picture 3" descr="C:\Users\kvaanane\Desktop\Multico_sininen-teksti-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633209"/>
            <a:ext cx="2837815" cy="885825"/>
          </a:xfrm>
          <a:prstGeom prst="rect">
            <a:avLst/>
          </a:prstGeom>
          <a:noFill/>
          <a:ln>
            <a:noFill/>
          </a:ln>
        </p:spPr>
      </p:pic>
    </p:spTree>
    <p:extLst>
      <p:ext uri="{BB962C8B-B14F-4D97-AF65-F5344CB8AC3E}">
        <p14:creationId xmlns:p14="http://schemas.microsoft.com/office/powerpoint/2010/main" val="1375171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23088F5">
            <a:hlinkClick r:id="" action="ppaction://media"/>
          </p:cNvPr>
          <p:cNvPicPr>
            <a:picLocks noChangeAspect="1"/>
          </p:cNvPicPr>
          <p:nvPr>
            <a:videoFile r:link="rId1"/>
            <p:extLst>
              <p:ext uri="{DAA4B4D4-6D71-4841-9C94-3DE7FCFB9230}">
                <p14:media xmlns:p14="http://schemas.microsoft.com/office/powerpoint/2010/main" r:embed="rId2">
                  <p14:trim end="4862.5"/>
                </p14:media>
              </p:ext>
            </p:extLst>
          </p:nvPr>
        </p:nvPicPr>
        <p:blipFill>
          <a:blip r:embed="rId4"/>
          <a:stretch>
            <a:fillRect/>
          </a:stretch>
        </p:blipFill>
        <p:spPr>
          <a:xfrm>
            <a:off x="3095832" y="0"/>
            <a:ext cx="8980487" cy="6858000"/>
          </a:xfrm>
          <a:prstGeom prst="rect">
            <a:avLst/>
          </a:prstGeom>
        </p:spPr>
      </p:pic>
      <p:pic>
        <p:nvPicPr>
          <p:cNvPr id="3" name="Picture 2" descr="C:\Users\kvaanane\Desktop\Multico_sininen-teksti-RG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087" y="246200"/>
            <a:ext cx="2837815" cy="885825"/>
          </a:xfrm>
          <a:prstGeom prst="rect">
            <a:avLst/>
          </a:prstGeom>
          <a:noFill/>
          <a:ln>
            <a:noFill/>
          </a:ln>
        </p:spPr>
      </p:pic>
    </p:spTree>
    <p:extLst>
      <p:ext uri="{BB962C8B-B14F-4D97-AF65-F5344CB8AC3E}">
        <p14:creationId xmlns:p14="http://schemas.microsoft.com/office/powerpoint/2010/main" val="40697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6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5">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Palatino Linotype" panose="02040502050505030304" pitchFamily="18" charset="0"/>
              </a:rPr>
              <a:t>Dentist</a:t>
            </a:r>
            <a:endParaRPr lang="en-GB" dirty="0">
              <a:latin typeface="Palatino Linotype" panose="02040502050505030304" pitchFamily="18" charset="0"/>
            </a:endParaRPr>
          </a:p>
        </p:txBody>
      </p:sp>
      <p:sp>
        <p:nvSpPr>
          <p:cNvPr id="3" name="Content Placeholder 2"/>
          <p:cNvSpPr>
            <a:spLocks noGrp="1"/>
          </p:cNvSpPr>
          <p:nvPr>
            <p:ph idx="1"/>
          </p:nvPr>
        </p:nvSpPr>
        <p:spPr/>
        <p:txBody>
          <a:bodyPr>
            <a:normAutofit fontScale="62500" lnSpcReduction="20000"/>
          </a:bodyPr>
          <a:lstStyle/>
          <a:p>
            <a:pPr marL="0" indent="0">
              <a:buNone/>
            </a:pPr>
            <a:r>
              <a:rPr lang="en-GB" dirty="0">
                <a:latin typeface="Palatino Linotype" panose="02040502050505030304" pitchFamily="18" charset="0"/>
              </a:rPr>
              <a:t>I started my studies with biochemistry in 2002, next year I started my dentistry studies. After graduating, I realized that I wanted to expand my medical knowledge and got a licentiate of general medicine as well. With my skills and knowledge combined from both degrees guided me towards specializing in </a:t>
            </a:r>
            <a:r>
              <a:rPr lang="en-GB" dirty="0" smtClean="0">
                <a:latin typeface="Palatino Linotype" panose="02040502050505030304" pitchFamily="18" charset="0"/>
              </a:rPr>
              <a:t>plastic surgery</a:t>
            </a:r>
            <a:r>
              <a:rPr lang="en-GB" dirty="0">
                <a:latin typeface="Palatino Linotype" panose="02040502050505030304" pitchFamily="18" charset="0"/>
              </a:rPr>
              <a:t>. I am still working as a doctor and a dentist in evenings and weekends to keep up and update my knowledge and my fine motor skills.</a:t>
            </a:r>
            <a:endParaRPr lang="fi-FI" dirty="0">
              <a:latin typeface="Palatino Linotype" panose="02040502050505030304" pitchFamily="18" charset="0"/>
            </a:endParaRPr>
          </a:p>
          <a:p>
            <a:pPr marL="0" indent="0">
              <a:buNone/>
            </a:pPr>
            <a:r>
              <a:rPr lang="en-GB" dirty="0">
                <a:latin typeface="Palatino Linotype" panose="02040502050505030304" pitchFamily="18" charset="0"/>
              </a:rPr>
              <a:t> </a:t>
            </a:r>
            <a:endParaRPr lang="fi-FI" dirty="0">
              <a:latin typeface="Palatino Linotype" panose="02040502050505030304" pitchFamily="18" charset="0"/>
            </a:endParaRPr>
          </a:p>
          <a:p>
            <a:pPr marL="0" indent="0">
              <a:buNone/>
            </a:pPr>
            <a:r>
              <a:rPr lang="en-GB" dirty="0">
                <a:latin typeface="Palatino Linotype" panose="02040502050505030304" pitchFamily="18" charset="0"/>
              </a:rPr>
              <a:t>My work is mainly working in the hospital. Usually 1-2 days are policlinic days, meeting with current and future patients. Defining patients’ problem, planning the operations and post-operative check-ups. Defining the problem and especially discussing with the patients can be heavy as the responsibilities are huge. Explaining the possibilities and risks so that the patient fully understand is my responsibility. Conversely, after successful treatment and operations you can join the happiness with the recovering patient. </a:t>
            </a:r>
            <a:r>
              <a:rPr lang="en-US" dirty="0">
                <a:latin typeface="Palatino Linotype" panose="02040502050505030304" pitchFamily="18" charset="0"/>
              </a:rPr>
              <a:t>3-4 days of the week are days of surgeries. These days are the most motivating part of my job as I can make concrete changes for the human health and well-being. </a:t>
            </a:r>
            <a:endParaRPr lang="fi-FI" dirty="0">
              <a:latin typeface="Palatino Linotype" panose="02040502050505030304" pitchFamily="18" charset="0"/>
            </a:endParaRPr>
          </a:p>
          <a:p>
            <a:pPr marL="0" indent="0">
              <a:buNone/>
            </a:pPr>
            <a:r>
              <a:rPr lang="en-US" dirty="0">
                <a:latin typeface="Palatino Linotype" panose="02040502050505030304" pitchFamily="18" charset="0"/>
              </a:rPr>
              <a:t> </a:t>
            </a:r>
            <a:endParaRPr lang="fi-FI" dirty="0">
              <a:latin typeface="Palatino Linotype" panose="02040502050505030304" pitchFamily="18" charset="0"/>
            </a:endParaRPr>
          </a:p>
          <a:p>
            <a:pPr marL="0" indent="0">
              <a:buNone/>
            </a:pPr>
            <a:r>
              <a:rPr lang="en-US" dirty="0">
                <a:latin typeface="Palatino Linotype" panose="02040502050505030304" pitchFamily="18" charset="0"/>
              </a:rPr>
              <a:t>I need to get along with many different kind of people in their worst moments. This requires a lot of human relations skills and cultural awareness. In my work, eye-hand coordination with good fine motor skills are required daily. During policlinic and surgery, I need to apply the wide-ranged knowledge about human systems and solve clinical problems. School chemistry, physics and biology studies are the foundation for acquiring new knowledge in my work.</a:t>
            </a:r>
            <a:endParaRPr lang="fi-FI" dirty="0">
              <a:latin typeface="Palatino Linotype" panose="02040502050505030304" pitchFamily="18" charset="0"/>
            </a:endParaRPr>
          </a:p>
          <a:p>
            <a:endParaRPr lang="en-GB" dirty="0"/>
          </a:p>
        </p:txBody>
      </p:sp>
      <p:pic>
        <p:nvPicPr>
          <p:cNvPr id="4" name="Picture 3" descr="C:\Users\kvaanane\Desktop\Multico_sininen-teksti-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4813" y="429419"/>
            <a:ext cx="2837815" cy="885825"/>
          </a:xfrm>
          <a:prstGeom prst="rect">
            <a:avLst/>
          </a:prstGeom>
          <a:noFill/>
          <a:ln>
            <a:noFill/>
          </a:ln>
        </p:spPr>
      </p:pic>
    </p:spTree>
    <p:extLst>
      <p:ext uri="{BB962C8B-B14F-4D97-AF65-F5344CB8AC3E}">
        <p14:creationId xmlns:p14="http://schemas.microsoft.com/office/powerpoint/2010/main" val="1568496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12669" y="0"/>
            <a:ext cx="9136813" cy="6794725"/>
            <a:chOff x="1271847" y="66502"/>
            <a:chExt cx="9012122" cy="6694972"/>
          </a:xfrm>
        </p:grpSpPr>
        <p:pic>
          <p:nvPicPr>
            <p:cNvPr id="7" name="Picture 6"/>
            <p:cNvPicPr>
              <a:picLocks noChangeAspect="1"/>
            </p:cNvPicPr>
            <p:nvPr/>
          </p:nvPicPr>
          <p:blipFill>
            <a:blip r:embed="rId2"/>
            <a:stretch>
              <a:fillRect/>
            </a:stretch>
          </p:blipFill>
          <p:spPr>
            <a:xfrm>
              <a:off x="1271847" y="66502"/>
              <a:ext cx="9012122" cy="6694972"/>
            </a:xfrm>
            <a:prstGeom prst="rect">
              <a:avLst/>
            </a:prstGeom>
          </p:spPr>
        </p:pic>
        <p:sp>
          <p:nvSpPr>
            <p:cNvPr id="5" name="TextBox 4"/>
            <p:cNvSpPr txBox="1"/>
            <p:nvPr/>
          </p:nvSpPr>
          <p:spPr>
            <a:xfrm>
              <a:off x="1473284" y="2853502"/>
              <a:ext cx="8609247" cy="3532957"/>
            </a:xfrm>
            <a:prstGeom prst="rect">
              <a:avLst/>
            </a:prstGeom>
            <a:solidFill>
              <a:schemeClr val="bg1"/>
            </a:solidFill>
          </p:spPr>
          <p:txBody>
            <a:bodyPr wrap="square" rtlCol="0">
              <a:spAutoFit/>
            </a:bodyPr>
            <a:lstStyle/>
            <a:p>
              <a:r>
                <a:rPr lang="en-US" sz="1200" dirty="0" smtClean="0">
                  <a:latin typeface="Palatino Linotype" panose="02040502050505030304" pitchFamily="18" charset="0"/>
                </a:rPr>
                <a:t>Dear </a:t>
              </a:r>
              <a:r>
                <a:rPr lang="en-GB" sz="1200" dirty="0" smtClean="0">
                  <a:latin typeface="Palatino Linotype" panose="02040502050505030304" pitchFamily="18" charset="0"/>
                </a:rPr>
                <a:t>chemists,</a:t>
              </a:r>
            </a:p>
            <a:p>
              <a:r>
                <a:rPr lang="en-US" sz="1200" dirty="0" smtClean="0">
                  <a:latin typeface="Palatino Linotype" panose="02040502050505030304" pitchFamily="18" charset="0"/>
                </a:rPr>
                <a:t> </a:t>
              </a:r>
            </a:p>
            <a:p>
              <a:r>
                <a:rPr lang="en-US" sz="1200" dirty="0" smtClean="0">
                  <a:latin typeface="Palatino Linotype" panose="02040502050505030304" pitchFamily="18" charset="0"/>
                </a:rPr>
                <a:t>My </a:t>
              </a:r>
              <a:r>
                <a:rPr lang="en-US" sz="1200" dirty="0">
                  <a:latin typeface="Palatino Linotype" panose="02040502050505030304" pitchFamily="18" charset="0"/>
                </a:rPr>
                <a:t>patient </a:t>
              </a:r>
              <a:r>
                <a:rPr lang="en-US" sz="1200" dirty="0" smtClean="0">
                  <a:latin typeface="Palatino Linotype" panose="02040502050505030304" pitchFamily="18" charset="0"/>
                </a:rPr>
                <a:t>asked </a:t>
              </a:r>
              <a:r>
                <a:rPr lang="en-US" sz="1200" dirty="0">
                  <a:latin typeface="Palatino Linotype" panose="02040502050505030304" pitchFamily="18" charset="0"/>
                </a:rPr>
                <a:t>me </a:t>
              </a:r>
              <a:r>
                <a:rPr lang="en-US" sz="1200" dirty="0" smtClean="0">
                  <a:latin typeface="Palatino Linotype" panose="02040502050505030304" pitchFamily="18" charset="0"/>
                </a:rPr>
                <a:t>about </a:t>
              </a:r>
              <a:r>
                <a:rPr lang="en-US" sz="1200" dirty="0">
                  <a:latin typeface="Palatino Linotype" panose="02040502050505030304" pitchFamily="18" charset="0"/>
                </a:rPr>
                <a:t>a new product for teeth whitening: </a:t>
              </a:r>
              <a:r>
                <a:rPr lang="en-US" sz="1200" b="1" dirty="0">
                  <a:latin typeface="Palatino Linotype" panose="02040502050505030304" pitchFamily="18" charset="0"/>
                </a:rPr>
                <a:t>Coal toothpaste.</a:t>
              </a:r>
              <a:r>
                <a:rPr lang="en-US" sz="1200" dirty="0">
                  <a:latin typeface="Palatino Linotype" panose="02040502050505030304" pitchFamily="18" charset="0"/>
                </a:rPr>
                <a:t> Have you heard of this product? I will send the toothpaste to your </a:t>
              </a:r>
              <a:r>
                <a:rPr lang="en-US" sz="1200" dirty="0" smtClean="0">
                  <a:latin typeface="Palatino Linotype" panose="02040502050505030304" pitchFamily="18" charset="0"/>
                </a:rPr>
                <a:t>laboratory</a:t>
              </a:r>
            </a:p>
            <a:p>
              <a:endParaRPr lang="fi-FI" sz="1100" dirty="0">
                <a:latin typeface="Palatino Linotype" panose="02040502050505030304" pitchFamily="18" charset="0"/>
              </a:endParaRPr>
            </a:p>
            <a:p>
              <a:r>
                <a:rPr lang="en-US" sz="1200" dirty="0">
                  <a:latin typeface="Palatino Linotype" panose="02040502050505030304" pitchFamily="18" charset="0"/>
                </a:rPr>
                <a:t>Can you please make </a:t>
              </a:r>
              <a:r>
                <a:rPr lang="en-US" sz="1200" dirty="0" smtClean="0">
                  <a:latin typeface="Palatino Linotype" panose="02040502050505030304" pitchFamily="18" charset="0"/>
                </a:rPr>
                <a:t>the proper tests </a:t>
              </a:r>
              <a:r>
                <a:rPr lang="en-US" sz="1200" dirty="0">
                  <a:latin typeface="Palatino Linotype" panose="02040502050505030304" pitchFamily="18" charset="0"/>
                </a:rPr>
                <a:t>and answer the following </a:t>
              </a:r>
              <a:r>
                <a:rPr lang="en-US" sz="1200" dirty="0" smtClean="0">
                  <a:latin typeface="Palatino Linotype" panose="02040502050505030304" pitchFamily="18" charset="0"/>
                </a:rPr>
                <a:t>questions:</a:t>
              </a:r>
              <a:endParaRPr lang="fi-FI" sz="1200" dirty="0">
                <a:latin typeface="Palatino Linotype" panose="02040502050505030304" pitchFamily="18" charset="0"/>
              </a:endParaRPr>
            </a:p>
            <a:p>
              <a:pPr marL="685800" lvl="1" indent="-228600">
                <a:buAutoNum type="arabicPeriod"/>
              </a:pPr>
              <a:r>
                <a:rPr lang="en-US" sz="1200" dirty="0" smtClean="0">
                  <a:latin typeface="Palatino Linotype" panose="02040502050505030304" pitchFamily="18" charset="0"/>
                </a:rPr>
                <a:t>Is </a:t>
              </a:r>
              <a:r>
                <a:rPr lang="en-US" sz="1200" dirty="0">
                  <a:latin typeface="Palatino Linotype" panose="02040502050505030304" pitchFamily="18" charset="0"/>
                </a:rPr>
                <a:t>it safe to use in daily teeth care </a:t>
              </a:r>
              <a:r>
                <a:rPr lang="en-US" sz="1200" dirty="0" smtClean="0">
                  <a:latin typeface="Palatino Linotype" panose="02040502050505030304" pitchFamily="18" charset="0"/>
                </a:rPr>
                <a:t>and teeth whitening?</a:t>
              </a:r>
            </a:p>
            <a:p>
              <a:pPr marL="685800" lvl="1" indent="-228600">
                <a:buAutoNum type="arabicPeriod"/>
              </a:pPr>
              <a:r>
                <a:rPr lang="en-US" sz="1200" dirty="0" smtClean="0">
                  <a:latin typeface="Palatino Linotype" panose="02040502050505030304" pitchFamily="18" charset="0"/>
                </a:rPr>
                <a:t>How effective it is in whitening the teeth?</a:t>
              </a:r>
              <a:endParaRPr lang="fi-FI" sz="1200" dirty="0">
                <a:latin typeface="Palatino Linotype" panose="02040502050505030304" pitchFamily="18" charset="0"/>
              </a:endParaRPr>
            </a:p>
            <a:p>
              <a:pPr marL="685800" lvl="1" indent="-228600">
                <a:buAutoNum type="arabicPeriod"/>
              </a:pPr>
              <a:r>
                <a:rPr lang="en-US" sz="1200" dirty="0" smtClean="0">
                  <a:latin typeface="Palatino Linotype" panose="02040502050505030304" pitchFamily="18" charset="0"/>
                </a:rPr>
                <a:t>Is </a:t>
              </a:r>
              <a:r>
                <a:rPr lang="en-US" sz="1200" dirty="0">
                  <a:latin typeface="Palatino Linotype" panose="02040502050505030304" pitchFamily="18" charset="0"/>
                </a:rPr>
                <a:t>there enough </a:t>
              </a:r>
              <a:r>
                <a:rPr lang="en-US" sz="1200" dirty="0" smtClean="0">
                  <a:latin typeface="Palatino Linotype" panose="02040502050505030304" pitchFamily="18" charset="0"/>
                </a:rPr>
                <a:t>fluoride?</a:t>
              </a:r>
              <a:endParaRPr lang="fi-FI" sz="1200" dirty="0">
                <a:latin typeface="Palatino Linotype" panose="02040502050505030304" pitchFamily="18" charset="0"/>
              </a:endParaRPr>
            </a:p>
            <a:p>
              <a:pPr marL="685800" lvl="1" indent="-228600">
                <a:buAutoNum type="arabicPeriod"/>
              </a:pPr>
              <a:r>
                <a:rPr lang="en-US" sz="1200" dirty="0" smtClean="0">
                  <a:latin typeface="Palatino Linotype" panose="02040502050505030304" pitchFamily="18" charset="0"/>
                </a:rPr>
                <a:t>How </a:t>
              </a:r>
              <a:r>
                <a:rPr lang="en-US" sz="1200" dirty="0">
                  <a:latin typeface="Palatino Linotype" panose="02040502050505030304" pitchFamily="18" charset="0"/>
                </a:rPr>
                <a:t>abrasive it is</a:t>
              </a:r>
              <a:r>
                <a:rPr lang="en-US" sz="1200" dirty="0" smtClean="0">
                  <a:latin typeface="Palatino Linotype" panose="02040502050505030304" pitchFamily="18" charset="0"/>
                </a:rPr>
                <a:t>?</a:t>
              </a:r>
            </a:p>
            <a:p>
              <a:pPr marL="685800" lvl="1" indent="-228600">
                <a:buAutoNum type="arabicPeriod"/>
              </a:pPr>
              <a:r>
                <a:rPr lang="en-US" sz="1200" dirty="0" smtClean="0">
                  <a:latin typeface="Palatino Linotype" panose="02040502050505030304" pitchFamily="18" charset="0"/>
                </a:rPr>
                <a:t>Would you recommend this product in teeth whitening?</a:t>
              </a:r>
              <a:endParaRPr lang="fi-FI" sz="1200" dirty="0">
                <a:latin typeface="Palatino Linotype" panose="02040502050505030304" pitchFamily="18" charset="0"/>
              </a:endParaRPr>
            </a:p>
            <a:p>
              <a:r>
                <a:rPr lang="en-US" sz="1200" dirty="0">
                  <a:latin typeface="Palatino Linotype" panose="02040502050505030304" pitchFamily="18" charset="0"/>
                </a:rPr>
                <a:t> </a:t>
              </a:r>
              <a:endParaRPr lang="fi-FI" sz="1200" dirty="0">
                <a:latin typeface="Palatino Linotype" panose="02040502050505030304" pitchFamily="18" charset="0"/>
              </a:endParaRPr>
            </a:p>
            <a:p>
              <a:r>
                <a:rPr lang="en-US" sz="1200" dirty="0">
                  <a:latin typeface="Palatino Linotype" panose="02040502050505030304" pitchFamily="18" charset="0"/>
                </a:rPr>
                <a:t>I would also be happy if you could make a comparison of the current toothpastes </a:t>
              </a:r>
              <a:r>
                <a:rPr lang="en-US" sz="1200" dirty="0" smtClean="0">
                  <a:latin typeface="Palatino Linotype" panose="02040502050505030304" pitchFamily="18" charset="0"/>
                </a:rPr>
                <a:t>because </a:t>
              </a:r>
              <a:r>
                <a:rPr lang="en-US" sz="1200" dirty="0">
                  <a:latin typeface="Palatino Linotype" panose="02040502050505030304" pitchFamily="18" charset="0"/>
                </a:rPr>
                <a:t>the information we have is 2 years old and therefore outdated.</a:t>
              </a:r>
              <a:endParaRPr lang="fi-FI" sz="1200" dirty="0">
                <a:latin typeface="Palatino Linotype" panose="02040502050505030304" pitchFamily="18" charset="0"/>
              </a:endParaRPr>
            </a:p>
            <a:p>
              <a:r>
                <a:rPr lang="en-US" sz="1200" dirty="0">
                  <a:latin typeface="Palatino Linotype" panose="02040502050505030304" pitchFamily="18" charset="0"/>
                </a:rPr>
                <a:t> </a:t>
              </a:r>
              <a:endParaRPr lang="fi-FI" sz="1200" dirty="0">
                <a:latin typeface="Palatino Linotype" panose="02040502050505030304" pitchFamily="18" charset="0"/>
              </a:endParaRPr>
            </a:p>
            <a:p>
              <a:r>
                <a:rPr lang="en-US" sz="1200" dirty="0">
                  <a:latin typeface="Palatino Linotype" panose="02040502050505030304" pitchFamily="18" charset="0"/>
                </a:rPr>
                <a:t>I’ll look for your prompt reply and answers</a:t>
              </a:r>
              <a:r>
                <a:rPr lang="en-US" sz="1200" dirty="0" smtClean="0">
                  <a:latin typeface="Palatino Linotype" panose="02040502050505030304" pitchFamily="18" charset="0"/>
                </a:rPr>
                <a:t>.</a:t>
              </a:r>
              <a:endParaRPr lang="fi-FI" sz="1200" dirty="0">
                <a:latin typeface="Palatino Linotype" panose="02040502050505030304" pitchFamily="18" charset="0"/>
              </a:endParaRPr>
            </a:p>
            <a:p>
              <a:endParaRPr lang="fi-FI" sz="1200" dirty="0">
                <a:latin typeface="Palatino Linotype" panose="02040502050505030304" pitchFamily="18" charset="0"/>
              </a:endParaRPr>
            </a:p>
            <a:p>
              <a:r>
                <a:rPr lang="en-US" sz="1200" dirty="0" smtClean="0">
                  <a:latin typeface="Palatino Linotype" panose="02040502050505030304" pitchFamily="18" charset="0"/>
                </a:rPr>
                <a:t>Best</a:t>
              </a:r>
              <a:endParaRPr lang="fi-FI" sz="1200" dirty="0">
                <a:latin typeface="Palatino Linotype" panose="02040502050505030304" pitchFamily="18" charset="0"/>
              </a:endParaRPr>
            </a:p>
            <a:p>
              <a:r>
                <a:rPr lang="fi-FI" sz="1200" dirty="0">
                  <a:latin typeface="Palatino Linotype" panose="02040502050505030304" pitchFamily="18" charset="0"/>
                </a:rPr>
                <a:t>Maija Savolainen (DMD, MD</a:t>
              </a:r>
              <a:r>
                <a:rPr lang="fi-FI" sz="1200" dirty="0" smtClean="0">
                  <a:latin typeface="Palatino Linotype" panose="02040502050505030304" pitchFamily="18" charset="0"/>
                </a:rPr>
                <a:t>)</a:t>
              </a:r>
              <a:endParaRPr lang="fi-FI" sz="1200" dirty="0">
                <a:latin typeface="Palatino Linotype" panose="02040502050505030304" pitchFamily="18" charset="0"/>
              </a:endParaRPr>
            </a:p>
          </p:txBody>
        </p:sp>
      </p:grpSp>
      <p:pic>
        <p:nvPicPr>
          <p:cNvPr id="6" name="Picture 5" descr="C:\Users\kvaanane\Desktop\Multico_sininen-teksti-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442" y="5669540"/>
            <a:ext cx="2837815" cy="885825"/>
          </a:xfrm>
          <a:prstGeom prst="rect">
            <a:avLst/>
          </a:prstGeom>
          <a:noFill/>
          <a:ln>
            <a:noFill/>
          </a:ln>
        </p:spPr>
      </p:pic>
    </p:spTree>
    <p:extLst>
      <p:ext uri="{BB962C8B-B14F-4D97-AF65-F5344CB8AC3E}">
        <p14:creationId xmlns:p14="http://schemas.microsoft.com/office/powerpoint/2010/main" val="3750764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4640" y="1729047"/>
            <a:ext cx="1255222" cy="124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612669" y="0"/>
            <a:ext cx="9136813" cy="6794725"/>
            <a:chOff x="1612669" y="0"/>
            <a:chExt cx="9136813" cy="6794725"/>
          </a:xfrm>
        </p:grpSpPr>
        <p:grpSp>
          <p:nvGrpSpPr>
            <p:cNvPr id="8" name="Group 7"/>
            <p:cNvGrpSpPr/>
            <p:nvPr/>
          </p:nvGrpSpPr>
          <p:grpSpPr>
            <a:xfrm>
              <a:off x="1612669" y="0"/>
              <a:ext cx="9136813" cy="6794725"/>
              <a:chOff x="1271847" y="66502"/>
              <a:chExt cx="9012122" cy="6694972"/>
            </a:xfrm>
          </p:grpSpPr>
          <p:pic>
            <p:nvPicPr>
              <p:cNvPr id="7" name="Picture 6"/>
              <p:cNvPicPr>
                <a:picLocks noChangeAspect="1"/>
              </p:cNvPicPr>
              <p:nvPr/>
            </p:nvPicPr>
            <p:blipFill>
              <a:blip r:embed="rId3"/>
              <a:stretch>
                <a:fillRect/>
              </a:stretch>
            </p:blipFill>
            <p:spPr>
              <a:xfrm>
                <a:off x="1271847" y="66502"/>
                <a:ext cx="9012122" cy="6694972"/>
              </a:xfrm>
              <a:prstGeom prst="rect">
                <a:avLst/>
              </a:prstGeom>
            </p:spPr>
          </p:pic>
          <p:sp>
            <p:nvSpPr>
              <p:cNvPr id="5" name="TextBox 4"/>
              <p:cNvSpPr txBox="1"/>
              <p:nvPr/>
            </p:nvSpPr>
            <p:spPr>
              <a:xfrm>
                <a:off x="1473284" y="2853502"/>
                <a:ext cx="8609247" cy="2274436"/>
              </a:xfrm>
              <a:prstGeom prst="rect">
                <a:avLst/>
              </a:prstGeom>
              <a:solidFill>
                <a:schemeClr val="bg1"/>
              </a:solidFill>
            </p:spPr>
            <p:txBody>
              <a:bodyPr wrap="square" rtlCol="0">
                <a:spAutoFit/>
              </a:bodyPr>
              <a:lstStyle/>
              <a:p>
                <a:r>
                  <a:rPr lang="en-US" sz="1200" dirty="0" smtClean="0">
                    <a:latin typeface="Palatino Linotype" panose="02040502050505030304" pitchFamily="18" charset="0"/>
                  </a:rPr>
                  <a:t>Hello!</a:t>
                </a:r>
                <a:endParaRPr lang="en-GB" sz="1200" dirty="0" smtClean="0">
                  <a:latin typeface="Palatino Linotype" panose="02040502050505030304" pitchFamily="18" charset="0"/>
                </a:endParaRPr>
              </a:p>
              <a:p>
                <a:r>
                  <a:rPr lang="en-US" sz="1200" dirty="0" smtClean="0">
                    <a:latin typeface="Palatino Linotype" panose="02040502050505030304" pitchFamily="18" charset="0"/>
                  </a:rPr>
                  <a:t> </a:t>
                </a:r>
              </a:p>
              <a:p>
                <a:r>
                  <a:rPr lang="en-US" sz="1200" dirty="0" smtClean="0">
                    <a:latin typeface="Palatino Linotype" panose="02040502050505030304" pitchFamily="18" charset="0"/>
                  </a:rPr>
                  <a:t>Thanks for your test results. They really helped me a lot with this issue. Now that I have the recent knowledge I can use it in my daily work to inform my patients with up-to-date information.</a:t>
                </a:r>
              </a:p>
              <a:p>
                <a:endParaRPr lang="en-US" sz="1200" dirty="0">
                  <a:latin typeface="Palatino Linotype" panose="02040502050505030304" pitchFamily="18" charset="0"/>
                </a:endParaRPr>
              </a:p>
              <a:p>
                <a:r>
                  <a:rPr lang="en-US" sz="1200" dirty="0" smtClean="0">
                    <a:latin typeface="Palatino Linotype" panose="02040502050505030304" pitchFamily="18" charset="0"/>
                  </a:rPr>
                  <a:t>The results were pretty much what I expected. We will continue to use our clinical teeth whitening method with hydrogen peroxide. I will forward this information to our patients..</a:t>
                </a:r>
              </a:p>
              <a:p>
                <a:endParaRPr lang="en-US" sz="1200" dirty="0">
                  <a:latin typeface="Palatino Linotype" panose="02040502050505030304" pitchFamily="18" charset="0"/>
                </a:endParaRPr>
              </a:p>
              <a:p>
                <a:r>
                  <a:rPr lang="en-US" sz="1200" dirty="0" smtClean="0">
                    <a:latin typeface="Palatino Linotype" panose="02040502050505030304" pitchFamily="18" charset="0"/>
                  </a:rPr>
                  <a:t>Thanks a lot and have a nice day!</a:t>
                </a:r>
                <a:r>
                  <a:rPr lang="en-US" sz="1200" dirty="0">
                    <a:latin typeface="Palatino Linotype" panose="02040502050505030304" pitchFamily="18" charset="0"/>
                  </a:rPr>
                  <a:t> </a:t>
                </a:r>
                <a:endParaRPr lang="fi-FI" sz="1200" dirty="0">
                  <a:latin typeface="Palatino Linotype" panose="02040502050505030304" pitchFamily="18" charset="0"/>
                </a:endParaRPr>
              </a:p>
              <a:p>
                <a:endParaRPr lang="fi-FI" sz="1200" dirty="0">
                  <a:latin typeface="Palatino Linotype" panose="02040502050505030304" pitchFamily="18" charset="0"/>
                </a:endParaRPr>
              </a:p>
              <a:p>
                <a:r>
                  <a:rPr lang="en-US" sz="1200" dirty="0" smtClean="0">
                    <a:latin typeface="Palatino Linotype" panose="02040502050505030304" pitchFamily="18" charset="0"/>
                  </a:rPr>
                  <a:t>Best</a:t>
                </a:r>
                <a:endParaRPr lang="fi-FI" sz="1200" dirty="0">
                  <a:latin typeface="Palatino Linotype" panose="02040502050505030304" pitchFamily="18" charset="0"/>
                </a:endParaRPr>
              </a:p>
              <a:p>
                <a:r>
                  <a:rPr lang="fi-FI" sz="1200" dirty="0" smtClean="0">
                    <a:latin typeface="Palatino Linotype" panose="02040502050505030304" pitchFamily="18" charset="0"/>
                  </a:rPr>
                  <a:t>Maija</a:t>
                </a:r>
                <a:endParaRPr lang="fi-FI" sz="1200" dirty="0">
                  <a:latin typeface="Palatino Linotype" panose="02040502050505030304" pitchFamily="18" charset="0"/>
                </a:endParaRPr>
              </a:p>
            </p:txBody>
          </p:sp>
        </p:grpSp>
        <p:sp>
          <p:nvSpPr>
            <p:cNvPr id="6" name="Rectangle 5"/>
            <p:cNvSpPr/>
            <p:nvPr/>
          </p:nvSpPr>
          <p:spPr>
            <a:xfrm>
              <a:off x="2834640" y="2535382"/>
              <a:ext cx="2136371" cy="108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776451" y="2458987"/>
            <a:ext cx="3250276" cy="261610"/>
          </a:xfrm>
          <a:prstGeom prst="rect">
            <a:avLst/>
          </a:prstGeom>
          <a:noFill/>
        </p:spPr>
        <p:txBody>
          <a:bodyPr wrap="square" rtlCol="0">
            <a:spAutoFit/>
          </a:bodyPr>
          <a:lstStyle/>
          <a:p>
            <a:r>
              <a:rPr lang="en-GB" sz="1100" dirty="0" smtClean="0">
                <a:latin typeface="Palatino Linotype" panose="02040502050505030304" pitchFamily="18" charset="0"/>
              </a:rPr>
              <a:t>Re: test results</a:t>
            </a:r>
            <a:endParaRPr lang="en-GB" sz="1100" dirty="0">
              <a:latin typeface="Palatino Linotype" panose="02040502050505030304" pitchFamily="18" charset="0"/>
            </a:endParaRPr>
          </a:p>
        </p:txBody>
      </p:sp>
      <p:pic>
        <p:nvPicPr>
          <p:cNvPr id="10" name="Picture 9" descr="C:\Users\kvaanane\Desktop\Multico_sininen-teksti-RG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6893" y="5549122"/>
            <a:ext cx="2837815" cy="885825"/>
          </a:xfrm>
          <a:prstGeom prst="rect">
            <a:avLst/>
          </a:prstGeom>
          <a:noFill/>
          <a:ln>
            <a:noFill/>
          </a:ln>
        </p:spPr>
      </p:pic>
    </p:spTree>
    <p:extLst>
      <p:ext uri="{BB962C8B-B14F-4D97-AF65-F5344CB8AC3E}">
        <p14:creationId xmlns:p14="http://schemas.microsoft.com/office/powerpoint/2010/main" val="2850302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296D95A408D9408E6A80A3FFEA4EF8" ma:contentTypeVersion="0" ma:contentTypeDescription="Create a new document." ma:contentTypeScope="" ma:versionID="52c49f458eec32f1b99896034d9e0ca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24AAB-BF11-4F4B-8EDB-1E6B72D0A8CE}">
  <ds:schemaRefs>
    <ds:schemaRef ds:uri="http://purl.org/dc/term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88DE58A-DCAA-496C-B230-E76687C32B35}">
  <ds:schemaRefs>
    <ds:schemaRef ds:uri="http://schemas.microsoft.com/sharepoint/v3/contenttype/forms"/>
  </ds:schemaRefs>
</ds:datastoreItem>
</file>

<file path=customXml/itemProps3.xml><?xml version="1.0" encoding="utf-8"?>
<ds:datastoreItem xmlns:ds="http://schemas.openxmlformats.org/officeDocument/2006/customXml" ds:itemID="{EF0B393E-20AF-42FB-8390-82504284A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224</TotalTime>
  <Words>207</Words>
  <Application>Microsoft Office PowerPoint</Application>
  <PresentationFormat>Widescreen</PresentationFormat>
  <Paragraphs>43</Paragraphs>
  <Slides>7</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Palatino Linotype</vt:lpstr>
      <vt:lpstr>Times New Roman</vt:lpstr>
      <vt:lpstr>Office Theme</vt:lpstr>
      <vt:lpstr>Coal to the teeth</vt:lpstr>
      <vt:lpstr>PowerPoint Presentation</vt:lpstr>
      <vt:lpstr>Dentist’s notes</vt:lpstr>
      <vt:lpstr>PowerPoint Presentation</vt:lpstr>
      <vt:lpstr>Dentist</vt:lpstr>
      <vt:lpstr>PowerPoint Presentation</vt:lpstr>
      <vt:lpstr>PowerPoint Presentation</vt:lpstr>
    </vt:vector>
  </TitlesOfParts>
  <Company>University of Eastern Finland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Hiiltä hampaisiin</dc:title>
  <dc:creator>Anssi Salonen</dc:creator>
  <cp:lastModifiedBy>Tuula Keinonen</cp:lastModifiedBy>
  <cp:revision>36</cp:revision>
  <dcterms:created xsi:type="dcterms:W3CDTF">2017-03-21T09:04:25Z</dcterms:created>
  <dcterms:modified xsi:type="dcterms:W3CDTF">2018-12-27T23:45:39Z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0x01010000296D95A408D9408E6A80A3FFEA4EF8</vt:lpwstr>
  </property>
</Properties>
</file>