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sldIdLst>
    <p:sldId id="266" r:id="rId5"/>
    <p:sldId id="256" r:id="rId6"/>
    <p:sldId id="257" r:id="rId7"/>
    <p:sldId id="264" r:id="rId8"/>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1">
          <p15:clr>
            <a:srgbClr val="A4A3A4"/>
          </p15:clr>
        </p15:guide>
        <p15:guide id="2" pos="2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64" autoAdjust="0"/>
  </p:normalViewPr>
  <p:slideViewPr>
    <p:cSldViewPr snapToGrid="0" snapToObjects="1" showGuides="1">
      <p:cViewPr varScale="1">
        <p:scale>
          <a:sx n="55" d="100"/>
          <a:sy n="55" d="100"/>
        </p:scale>
        <p:origin x="1594" y="34"/>
      </p:cViewPr>
      <p:guideLst>
        <p:guide orient="horz" pos="791"/>
        <p:guide pos="29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20CBAF-3333-0F46-91EC-327BBE2E65B2}" type="datetimeFigureOut">
              <a:rPr lang="de-DE" smtClean="0"/>
              <a:t>28.12.2018</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ABEF43-FC2F-464D-BEEB-D67BB5D762EA}" type="slidenum">
              <a:rPr lang="de-DE" smtClean="0"/>
              <a:t>‹#›</a:t>
            </a:fld>
            <a:endParaRPr lang="de-DE"/>
          </a:p>
        </p:txBody>
      </p:sp>
    </p:spTree>
    <p:extLst>
      <p:ext uri="{BB962C8B-B14F-4D97-AF65-F5344CB8AC3E}">
        <p14:creationId xmlns:p14="http://schemas.microsoft.com/office/powerpoint/2010/main" val="1204099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Next </a:t>
            </a:r>
            <a:r>
              <a:rPr lang="de-DE" dirty="0" err="1"/>
              <a:t>steps</a:t>
            </a:r>
            <a:endParaRPr lang="de-DE" dirty="0"/>
          </a:p>
        </p:txBody>
      </p:sp>
      <p:sp>
        <p:nvSpPr>
          <p:cNvPr id="4" name="Foliennummernplatzhalter 3"/>
          <p:cNvSpPr>
            <a:spLocks noGrp="1"/>
          </p:cNvSpPr>
          <p:nvPr>
            <p:ph type="sldNum" sz="quarter" idx="10"/>
          </p:nvPr>
        </p:nvSpPr>
        <p:spPr/>
        <p:txBody>
          <a:bodyPr/>
          <a:lstStyle/>
          <a:p>
            <a:fld id="{859BE4E5-564C-744E-B7D9-1A74E0711AFB}" type="slidenum">
              <a:rPr lang="de-DE" smtClean="0"/>
              <a:t>4</a:t>
            </a:fld>
            <a:endParaRPr lang="de-DE"/>
          </a:p>
        </p:txBody>
      </p:sp>
    </p:spTree>
    <p:extLst>
      <p:ext uri="{BB962C8B-B14F-4D97-AF65-F5344CB8AC3E}">
        <p14:creationId xmlns:p14="http://schemas.microsoft.com/office/powerpoint/2010/main" val="1310163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Mastertitelformat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
        <p:nvSpPr>
          <p:cNvPr id="4" name="Datumsplatzhalter 3"/>
          <p:cNvSpPr>
            <a:spLocks noGrp="1"/>
          </p:cNvSpPr>
          <p:nvPr>
            <p:ph type="dt" sz="half" idx="10"/>
          </p:nvPr>
        </p:nvSpPr>
        <p:spPr/>
        <p:txBody>
          <a:bodyPr/>
          <a:lstStyle/>
          <a:p>
            <a:fld id="{54DB73B8-D6F0-8D41-BDC8-6287852B009B}" type="datetimeFigureOut">
              <a:rPr lang="de-DE" smtClean="0"/>
              <a:t>28.12.2018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CFC8C41-822D-EE47-AE81-76F28131F282}" type="slidenum">
              <a:rPr lang="de-DE" smtClean="0"/>
              <a:t>‹#›</a:t>
            </a:fld>
            <a:endParaRPr lang="de-DE"/>
          </a:p>
        </p:txBody>
      </p:sp>
    </p:spTree>
    <p:extLst>
      <p:ext uri="{BB962C8B-B14F-4D97-AF65-F5344CB8AC3E}">
        <p14:creationId xmlns:p14="http://schemas.microsoft.com/office/powerpoint/2010/main" val="3311165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4DB73B8-D6F0-8D41-BDC8-6287852B009B}" type="datetimeFigureOut">
              <a:rPr lang="de-DE" smtClean="0"/>
              <a:t>28.12.2018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CFC8C41-822D-EE47-AE81-76F28131F282}" type="slidenum">
              <a:rPr lang="de-DE" smtClean="0"/>
              <a:t>‹#›</a:t>
            </a:fld>
            <a:endParaRPr lang="de-DE"/>
          </a:p>
        </p:txBody>
      </p:sp>
    </p:spTree>
    <p:extLst>
      <p:ext uri="{BB962C8B-B14F-4D97-AF65-F5344CB8AC3E}">
        <p14:creationId xmlns:p14="http://schemas.microsoft.com/office/powerpoint/2010/main" val="323468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4DB73B8-D6F0-8D41-BDC8-6287852B009B}" type="datetimeFigureOut">
              <a:rPr lang="de-DE" smtClean="0"/>
              <a:t>28.12.2018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CFC8C41-822D-EE47-AE81-76F28131F282}" type="slidenum">
              <a:rPr lang="de-DE" smtClean="0"/>
              <a:t>‹#›</a:t>
            </a:fld>
            <a:endParaRPr lang="de-DE"/>
          </a:p>
        </p:txBody>
      </p:sp>
    </p:spTree>
    <p:extLst>
      <p:ext uri="{BB962C8B-B14F-4D97-AF65-F5344CB8AC3E}">
        <p14:creationId xmlns:p14="http://schemas.microsoft.com/office/powerpoint/2010/main" val="326108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4DB73B8-D6F0-8D41-BDC8-6287852B009B}" type="datetimeFigureOut">
              <a:rPr lang="de-DE" smtClean="0"/>
              <a:t>28.12.2018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CFC8C41-822D-EE47-AE81-76F28131F282}" type="slidenum">
              <a:rPr lang="de-DE" smtClean="0"/>
              <a:t>‹#›</a:t>
            </a:fld>
            <a:endParaRPr lang="de-DE"/>
          </a:p>
        </p:txBody>
      </p:sp>
    </p:spTree>
    <p:extLst>
      <p:ext uri="{BB962C8B-B14F-4D97-AF65-F5344CB8AC3E}">
        <p14:creationId xmlns:p14="http://schemas.microsoft.com/office/powerpoint/2010/main" val="3623337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fld id="{54DB73B8-D6F0-8D41-BDC8-6287852B009B}" type="datetimeFigureOut">
              <a:rPr lang="de-DE" smtClean="0"/>
              <a:t>28.12.2018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CFC8C41-822D-EE47-AE81-76F28131F282}" type="slidenum">
              <a:rPr lang="de-DE" smtClean="0"/>
              <a:t>‹#›</a:t>
            </a:fld>
            <a:endParaRPr lang="de-DE"/>
          </a:p>
        </p:txBody>
      </p:sp>
    </p:spTree>
    <p:extLst>
      <p:ext uri="{BB962C8B-B14F-4D97-AF65-F5344CB8AC3E}">
        <p14:creationId xmlns:p14="http://schemas.microsoft.com/office/powerpoint/2010/main" val="1583101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54DB73B8-D6F0-8D41-BDC8-6287852B009B}" type="datetimeFigureOut">
              <a:rPr lang="de-DE" smtClean="0"/>
              <a:t>28.12.2018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CFC8C41-822D-EE47-AE81-76F28131F282}" type="slidenum">
              <a:rPr lang="de-DE" smtClean="0"/>
              <a:t>‹#›</a:t>
            </a:fld>
            <a:endParaRPr lang="de-DE"/>
          </a:p>
        </p:txBody>
      </p:sp>
    </p:spTree>
    <p:extLst>
      <p:ext uri="{BB962C8B-B14F-4D97-AF65-F5344CB8AC3E}">
        <p14:creationId xmlns:p14="http://schemas.microsoft.com/office/powerpoint/2010/main" val="276139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54DB73B8-D6F0-8D41-BDC8-6287852B009B}" type="datetimeFigureOut">
              <a:rPr lang="de-DE" smtClean="0"/>
              <a:t>28.12.2018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CFC8C41-822D-EE47-AE81-76F28131F282}" type="slidenum">
              <a:rPr lang="de-DE" smtClean="0"/>
              <a:t>‹#›</a:t>
            </a:fld>
            <a:endParaRPr lang="de-DE"/>
          </a:p>
        </p:txBody>
      </p:sp>
    </p:spTree>
    <p:extLst>
      <p:ext uri="{BB962C8B-B14F-4D97-AF65-F5344CB8AC3E}">
        <p14:creationId xmlns:p14="http://schemas.microsoft.com/office/powerpoint/2010/main" val="1690616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54DB73B8-D6F0-8D41-BDC8-6287852B009B}" type="datetimeFigureOut">
              <a:rPr lang="de-DE" smtClean="0"/>
              <a:t>28.12.2018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CFC8C41-822D-EE47-AE81-76F28131F282}" type="slidenum">
              <a:rPr lang="de-DE" smtClean="0"/>
              <a:t>‹#›</a:t>
            </a:fld>
            <a:endParaRPr lang="de-DE"/>
          </a:p>
        </p:txBody>
      </p:sp>
    </p:spTree>
    <p:extLst>
      <p:ext uri="{BB962C8B-B14F-4D97-AF65-F5344CB8AC3E}">
        <p14:creationId xmlns:p14="http://schemas.microsoft.com/office/powerpoint/2010/main" val="3054007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4DB73B8-D6F0-8D41-BDC8-6287852B009B}" type="datetimeFigureOut">
              <a:rPr lang="de-DE" smtClean="0"/>
              <a:t>28.12.2018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CFC8C41-822D-EE47-AE81-76F28131F282}" type="slidenum">
              <a:rPr lang="de-DE" smtClean="0"/>
              <a:t>‹#›</a:t>
            </a:fld>
            <a:endParaRPr lang="de-DE"/>
          </a:p>
        </p:txBody>
      </p:sp>
    </p:spTree>
    <p:extLst>
      <p:ext uri="{BB962C8B-B14F-4D97-AF65-F5344CB8AC3E}">
        <p14:creationId xmlns:p14="http://schemas.microsoft.com/office/powerpoint/2010/main" val="824574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54DB73B8-D6F0-8D41-BDC8-6287852B009B}" type="datetimeFigureOut">
              <a:rPr lang="de-DE" smtClean="0"/>
              <a:t>28.12.2018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CFC8C41-822D-EE47-AE81-76F28131F282}" type="slidenum">
              <a:rPr lang="de-DE" smtClean="0"/>
              <a:t>‹#›</a:t>
            </a:fld>
            <a:endParaRPr lang="de-DE"/>
          </a:p>
        </p:txBody>
      </p:sp>
    </p:spTree>
    <p:extLst>
      <p:ext uri="{BB962C8B-B14F-4D97-AF65-F5344CB8AC3E}">
        <p14:creationId xmlns:p14="http://schemas.microsoft.com/office/powerpoint/2010/main" val="3595501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54DB73B8-D6F0-8D41-BDC8-6287852B009B}" type="datetimeFigureOut">
              <a:rPr lang="de-DE" smtClean="0"/>
              <a:t>28.12.2018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CFC8C41-822D-EE47-AE81-76F28131F282}" type="slidenum">
              <a:rPr lang="de-DE" smtClean="0"/>
              <a:t>‹#›</a:t>
            </a:fld>
            <a:endParaRPr lang="de-DE"/>
          </a:p>
        </p:txBody>
      </p:sp>
    </p:spTree>
    <p:extLst>
      <p:ext uri="{BB962C8B-B14F-4D97-AF65-F5344CB8AC3E}">
        <p14:creationId xmlns:p14="http://schemas.microsoft.com/office/powerpoint/2010/main" val="989093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Mastertitelformat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B73B8-D6F0-8D41-BDC8-6287852B009B}" type="datetimeFigureOut">
              <a:rPr lang="de-DE" smtClean="0"/>
              <a:t>28.12.2018</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C8C41-822D-EE47-AE81-76F28131F282}" type="slidenum">
              <a:rPr lang="de-DE" smtClean="0"/>
              <a:t>‹#›</a:t>
            </a:fld>
            <a:endParaRPr lang="de-DE"/>
          </a:p>
        </p:txBody>
      </p:sp>
    </p:spTree>
    <p:extLst>
      <p:ext uri="{BB962C8B-B14F-4D97-AF65-F5344CB8AC3E}">
        <p14:creationId xmlns:p14="http://schemas.microsoft.com/office/powerpoint/2010/main" val="3999681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26818"/>
            <a:ext cx="6858000" cy="1790700"/>
          </a:xfrm>
          <a:noFill/>
          <a:ln>
            <a:noFill/>
          </a:ln>
        </p:spPr>
        <p:txBody>
          <a:bodyPr>
            <a:normAutofit fontScale="90000"/>
          </a:bodyPr>
          <a:lstStyle/>
          <a:p>
            <a:r>
              <a:rPr lang="en-US" b="1" dirty="0" smtClean="0"/>
              <a:t/>
            </a:r>
            <a:br>
              <a:rPr lang="en-US" b="1" dirty="0" smtClean="0"/>
            </a:br>
            <a:r>
              <a:rPr lang="en-US" b="1" dirty="0"/>
              <a:t/>
            </a:r>
            <a:br>
              <a:rPr lang="en-US" b="1" dirty="0"/>
            </a:br>
            <a:r>
              <a:rPr lang="en-US" sz="4900" b="1" dirty="0" smtClean="0">
                <a:latin typeface="Palatino Linotype" panose="02040502050505030304" pitchFamily="18" charset="0"/>
              </a:rPr>
              <a:t>Battery </a:t>
            </a:r>
            <a:r>
              <a:rPr lang="en-US" sz="4900" b="1" dirty="0">
                <a:latin typeface="Palatino Linotype" panose="02040502050505030304" pitchFamily="18" charset="0"/>
              </a:rPr>
              <a:t>Escape Room</a:t>
            </a:r>
            <a:br>
              <a:rPr lang="en-US" sz="4900" b="1" dirty="0">
                <a:latin typeface="Palatino Linotype" panose="02040502050505030304" pitchFamily="18" charset="0"/>
              </a:rPr>
            </a:br>
            <a:endParaRPr lang="fi-FI" sz="4900" dirty="0">
              <a:latin typeface="Palatino Linotype" panose="02040502050505030304" pitchFamily="18" charset="0"/>
            </a:endParaRPr>
          </a:p>
        </p:txBody>
      </p:sp>
      <p:grpSp>
        <p:nvGrpSpPr>
          <p:cNvPr id="3" name="Group 2"/>
          <p:cNvGrpSpPr/>
          <p:nvPr/>
        </p:nvGrpSpPr>
        <p:grpSpPr>
          <a:xfrm>
            <a:off x="1385871" y="4598627"/>
            <a:ext cx="6372257" cy="828455"/>
            <a:chOff x="47268" y="3712933"/>
            <a:chExt cx="8496342" cy="1104606"/>
          </a:xfrm>
        </p:grpSpPr>
        <p:pic>
          <p:nvPicPr>
            <p:cNvPr id="4" name="Picture 3" descr="http://europa.eu/about-eu/basic-information/symbols/images/flag_yellow_high.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68" y="3712933"/>
              <a:ext cx="1644412" cy="1043885"/>
            </a:xfrm>
            <a:prstGeom prst="rect">
              <a:avLst/>
            </a:prstGeom>
            <a:noFill/>
            <a:ln>
              <a:noFill/>
            </a:ln>
          </p:spPr>
        </p:pic>
        <p:sp>
          <p:nvSpPr>
            <p:cNvPr id="5" name="Text Box 2"/>
            <p:cNvSpPr txBox="1">
              <a:spLocks noChangeArrowheads="1"/>
            </p:cNvSpPr>
            <p:nvPr/>
          </p:nvSpPr>
          <p:spPr bwMode="auto">
            <a:xfrm>
              <a:off x="1691680" y="3712933"/>
              <a:ext cx="4657725" cy="421005"/>
            </a:xfrm>
            <a:prstGeom prst="rect">
              <a:avLst/>
            </a:prstGeom>
            <a:noFill/>
            <a:ln w="9525">
              <a:noFill/>
              <a:miter lim="800000"/>
              <a:headEnd/>
              <a:tailEnd/>
            </a:ln>
          </p:spPr>
          <p:txBody>
            <a:bodyPr rot="0" vert="horz" wrap="square" lIns="68580" tIns="34290" rIns="68580" bIns="34290" anchor="t" anchorCtr="0">
              <a:noAutofit/>
            </a:bodyPr>
            <a:lstStyle/>
            <a:p>
              <a:pPr marL="342900" algn="ctr">
                <a:lnSpc>
                  <a:spcPct val="115000"/>
                </a:lnSpc>
                <a:spcAft>
                  <a:spcPts val="75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This project has received funding from the </a:t>
              </a:r>
              <a:r>
                <a:rPr lang="en-US" sz="1200" i="1" dirty="0">
                  <a:latin typeface="Times New Roman" panose="02020603050405020304" pitchFamily="18" charset="0"/>
                  <a:ea typeface="Calibri" panose="020F0502020204030204" pitchFamily="34" charset="0"/>
                  <a:cs typeface="Times New Roman" panose="02020603050405020304" pitchFamily="18" charset="0"/>
                </a:rPr>
                <a:t>European Union’s Horizon 2020 research and innovation </a:t>
              </a:r>
              <a:r>
                <a:rPr lang="en-US" sz="1200" i="1" dirty="0" err="1">
                  <a:latin typeface="Times New Roman" panose="02020603050405020304" pitchFamily="18" charset="0"/>
                  <a:ea typeface="Calibri" panose="020F0502020204030204" pitchFamily="34" charset="0"/>
                  <a:cs typeface="Times New Roman" panose="02020603050405020304" pitchFamily="18" charset="0"/>
                </a:rPr>
                <a:t>programme</a:t>
              </a:r>
              <a:r>
                <a:rPr lang="en-US" sz="1200" i="1"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a:latin typeface="Times New Roman" panose="02020603050405020304" pitchFamily="18" charset="0"/>
                  <a:ea typeface="Calibri" panose="020F0502020204030204" pitchFamily="34" charset="0"/>
                  <a:cs typeface="Times New Roman" panose="02020603050405020304" pitchFamily="18" charset="0"/>
                </a:rPr>
                <a:t>under grant agreement No 665100</a:t>
              </a:r>
              <a:r>
                <a:rPr lang="en-US" sz="750" dirty="0">
                  <a:latin typeface="Times New Roman" panose="02020603050405020304" pitchFamily="18" charset="0"/>
                  <a:ea typeface="Calibri" panose="020F0502020204030204" pitchFamily="34" charset="0"/>
                  <a:cs typeface="Times New Roman" panose="02020603050405020304" pitchFamily="18" charset="0"/>
                </a:rPr>
                <a:t>.</a:t>
              </a:r>
              <a:endParaRPr lang="fi-FI" sz="825"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750"/>
                </a:spcAft>
              </a:pPr>
              <a:r>
                <a:rPr lang="en-US" sz="825" dirty="0">
                  <a:latin typeface="Calibri" panose="020F0502020204030204" pitchFamily="34" charset="0"/>
                  <a:ea typeface="Calibri" panose="020F0502020204030204" pitchFamily="34" charset="0"/>
                  <a:cs typeface="Times New Roman" panose="02020603050405020304" pitchFamily="18" charset="0"/>
                </a:rPr>
                <a:t> </a:t>
              </a:r>
              <a:endParaRPr lang="fi-FI" sz="825"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6839698" y="3712933"/>
              <a:ext cx="1703912" cy="1104606"/>
            </a:xfrm>
            <a:prstGeom prst="rect">
              <a:avLst/>
            </a:prstGeom>
          </p:spPr>
        </p:pic>
      </p:grpSp>
      <p:sp>
        <p:nvSpPr>
          <p:cNvPr id="16" name="Frame 15"/>
          <p:cNvSpPr/>
          <p:nvPr/>
        </p:nvSpPr>
        <p:spPr>
          <a:xfrm>
            <a:off x="0" y="0"/>
            <a:ext cx="9144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857250 w 12192000"/>
              <a:gd name="connsiteY5" fmla="*/ 857250 h 6858000"/>
              <a:gd name="connsiteX6" fmla="*/ 857250 w 12192000"/>
              <a:gd name="connsiteY6" fmla="*/ 6000750 h 6858000"/>
              <a:gd name="connsiteX7" fmla="*/ 11334750 w 12192000"/>
              <a:gd name="connsiteY7" fmla="*/ 6000750 h 6858000"/>
              <a:gd name="connsiteX8" fmla="*/ 11334750 w 12192000"/>
              <a:gd name="connsiteY8" fmla="*/ 857250 h 6858000"/>
              <a:gd name="connsiteX9" fmla="*/ 857250 w 12192000"/>
              <a:gd name="connsiteY9" fmla="*/ 857250 h 6858000"/>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480060 w 12192000"/>
              <a:gd name="connsiteY5" fmla="*/ 457200 h 6858000"/>
              <a:gd name="connsiteX6" fmla="*/ 857250 w 12192000"/>
              <a:gd name="connsiteY6" fmla="*/ 6000750 h 6858000"/>
              <a:gd name="connsiteX7" fmla="*/ 11334750 w 12192000"/>
              <a:gd name="connsiteY7" fmla="*/ 6000750 h 6858000"/>
              <a:gd name="connsiteX8" fmla="*/ 11334750 w 12192000"/>
              <a:gd name="connsiteY8" fmla="*/ 857250 h 6858000"/>
              <a:gd name="connsiteX9" fmla="*/ 480060 w 12192000"/>
              <a:gd name="connsiteY9" fmla="*/ 457200 h 6858000"/>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480060 w 12192000"/>
              <a:gd name="connsiteY5" fmla="*/ 457200 h 6858000"/>
              <a:gd name="connsiteX6" fmla="*/ 857250 w 12192000"/>
              <a:gd name="connsiteY6" fmla="*/ 6000750 h 6858000"/>
              <a:gd name="connsiteX7" fmla="*/ 11631930 w 12192000"/>
              <a:gd name="connsiteY7" fmla="*/ 6457950 h 6858000"/>
              <a:gd name="connsiteX8" fmla="*/ 11334750 w 12192000"/>
              <a:gd name="connsiteY8" fmla="*/ 857250 h 6858000"/>
              <a:gd name="connsiteX9" fmla="*/ 480060 w 12192000"/>
              <a:gd name="connsiteY9" fmla="*/ 457200 h 6858000"/>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480060 w 12192000"/>
              <a:gd name="connsiteY5" fmla="*/ 457200 h 6858000"/>
              <a:gd name="connsiteX6" fmla="*/ 857250 w 12192000"/>
              <a:gd name="connsiteY6" fmla="*/ 6000750 h 6858000"/>
              <a:gd name="connsiteX7" fmla="*/ 11620500 w 12192000"/>
              <a:gd name="connsiteY7" fmla="*/ 6343650 h 6858000"/>
              <a:gd name="connsiteX8" fmla="*/ 11334750 w 12192000"/>
              <a:gd name="connsiteY8" fmla="*/ 857250 h 6858000"/>
              <a:gd name="connsiteX9" fmla="*/ 480060 w 12192000"/>
              <a:gd name="connsiteY9" fmla="*/ 457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0" y="6858000"/>
                </a:lnTo>
                <a:lnTo>
                  <a:pt x="0" y="0"/>
                </a:lnTo>
                <a:close/>
                <a:moveTo>
                  <a:pt x="480060" y="457200"/>
                </a:moveTo>
                <a:lnTo>
                  <a:pt x="857250" y="6000750"/>
                </a:lnTo>
                <a:lnTo>
                  <a:pt x="11620500" y="6343650"/>
                </a:lnTo>
                <a:lnTo>
                  <a:pt x="11334750" y="857250"/>
                </a:lnTo>
                <a:lnTo>
                  <a:pt x="480060" y="457200"/>
                </a:lnTo>
                <a:close/>
              </a:path>
            </a:pathLst>
          </a:cu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schemeClr val="tx1"/>
              </a:solidFill>
            </a:endParaRPr>
          </a:p>
        </p:txBody>
      </p:sp>
      <p:pic>
        <p:nvPicPr>
          <p:cNvPr id="8" name="Bild 7"/>
          <p:cNvPicPr/>
          <p:nvPr/>
        </p:nvPicPr>
        <p:blipFill>
          <a:blip r:embed="rId4">
            <a:alphaModFix/>
            <a:extLst>
              <a:ext uri="{28A0092B-C50C-407E-A947-70E740481C1C}">
                <a14:useLocalDpi xmlns:a14="http://schemas.microsoft.com/office/drawing/2010/main" val="0"/>
              </a:ext>
            </a:extLst>
          </a:blip>
          <a:stretch>
            <a:fillRect/>
          </a:stretch>
        </p:blipFill>
        <p:spPr bwMode="auto">
          <a:xfrm>
            <a:off x="754752" y="918944"/>
            <a:ext cx="3218180" cy="847725"/>
          </a:xfrm>
          <a:prstGeom prst="rect">
            <a:avLst/>
          </a:prstGeom>
          <a:noFill/>
          <a:ln>
            <a:noFill/>
          </a:ln>
        </p:spPr>
      </p:pic>
    </p:spTree>
    <p:extLst>
      <p:ext uri="{BB962C8B-B14F-4D97-AF65-F5344CB8AC3E}">
        <p14:creationId xmlns:p14="http://schemas.microsoft.com/office/powerpoint/2010/main" val="1787359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extLst>
              <p:ext uri="{D42A27DB-BD31-4B8C-83A1-F6EECF244321}">
                <p14:modId xmlns:p14="http://schemas.microsoft.com/office/powerpoint/2010/main" val="2288145258"/>
              </p:ext>
            </p:extLst>
          </p:nvPr>
        </p:nvSpPr>
        <p:spPr>
          <a:xfrm>
            <a:off x="685800" y="356106"/>
            <a:ext cx="7772400" cy="5958833"/>
          </a:xfrm>
        </p:spPr>
        <p:txBody>
          <a:bodyPr>
            <a:noAutofit/>
          </a:bodyPr>
          <a:lstStyle/>
          <a:p>
            <a:pPr algn="l"/>
            <a:r>
              <a:rPr lang="en-GB" sz="2800" dirty="0">
                <a:solidFill>
                  <a:schemeClr val="tx2"/>
                </a:solidFill>
                <a:latin typeface="Palatino Linotype" panose="02040502050505030304" pitchFamily="18" charset="0"/>
              </a:rPr>
              <a:t>The lesson starts with an introduction by the teacher:</a:t>
            </a:r>
            <a:r>
              <a:rPr lang="en-US" dirty="0">
                <a:latin typeface="Palatino Linotype" panose="02040502050505030304" pitchFamily="18" charset="0"/>
              </a:rPr>
              <a:t/>
            </a:r>
            <a:br>
              <a:rPr lang="en-US" dirty="0">
                <a:latin typeface="Palatino Linotype" panose="02040502050505030304" pitchFamily="18" charset="0"/>
              </a:rPr>
            </a:br>
            <a:r>
              <a:rPr lang="en-GB" sz="2800" dirty="0">
                <a:solidFill>
                  <a:schemeClr val="tx2"/>
                </a:solidFill>
                <a:latin typeface="Palatino Linotype" panose="02040502050505030304" pitchFamily="18" charset="0"/>
              </a:rPr>
              <a:t>e. g. </a:t>
            </a:r>
            <a:r>
              <a:rPr lang="en-US" dirty="0">
                <a:latin typeface="Palatino Linotype" panose="02040502050505030304" pitchFamily="18" charset="0"/>
              </a:rPr>
              <a:t/>
            </a:r>
            <a:br>
              <a:rPr lang="en-US" dirty="0">
                <a:latin typeface="Palatino Linotype" panose="02040502050505030304" pitchFamily="18" charset="0"/>
              </a:rPr>
            </a:br>
            <a:r>
              <a:rPr lang="en-GB" sz="2800" i="1" dirty="0">
                <a:latin typeface="Palatino Linotype" panose="02040502050505030304" pitchFamily="18" charset="0"/>
              </a:rPr>
              <a:t>“Today I would like to play a very special game with you. Imagine it’s your Birthday and you’ve invited all of your classmates to your party in the (party room in the) cellar. You are listening to music, drinking and dancing. Suddenly, you hear the door bang and someone locking the door from outside. The next thing you hear is your brother’s voice from the other side of the door.</a:t>
            </a:r>
            <a:r>
              <a:rPr lang="en-GB" sz="2800" dirty="0">
                <a:latin typeface="Palatino Linotype" panose="02040502050505030304" pitchFamily="18" charset="0"/>
              </a:rPr>
              <a:t>” </a:t>
            </a:r>
            <a:r>
              <a:rPr lang="en-US" dirty="0">
                <a:latin typeface="Palatino Linotype" panose="02040502050505030304" pitchFamily="18" charset="0"/>
              </a:rPr>
              <a:t/>
            </a:r>
            <a:br>
              <a:rPr lang="en-US" dirty="0">
                <a:latin typeface="Palatino Linotype" panose="02040502050505030304" pitchFamily="18" charset="0"/>
              </a:rPr>
            </a:br>
            <a:r>
              <a:rPr lang="en-GB" sz="2800" dirty="0">
                <a:solidFill>
                  <a:schemeClr val="tx2"/>
                </a:solidFill>
                <a:latin typeface="Palatino Linotype" panose="02040502050505030304" pitchFamily="18" charset="0"/>
              </a:rPr>
              <a:t>After this introduction, the teacher starts the play back of the audio recording (next slide) </a:t>
            </a:r>
            <a:endParaRPr lang="de-DE" sz="2800" dirty="0">
              <a:solidFill>
                <a:schemeClr val="tx2"/>
              </a:solidFill>
              <a:latin typeface="Palatino Linotype" panose="02040502050505030304" pitchFamily="18" charset="0"/>
            </a:endParaRPr>
          </a:p>
        </p:txBody>
      </p:sp>
      <p:pic>
        <p:nvPicPr>
          <p:cNvPr id="3" name="Picture 2" descr="C:\Users\kvaanane\Desktop\Multico_sininen-teksti-RGB.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2367" y="5983296"/>
            <a:ext cx="2678682" cy="885825"/>
          </a:xfrm>
          <a:prstGeom prst="rect">
            <a:avLst/>
          </a:prstGeom>
          <a:noFill/>
          <a:ln>
            <a:noFill/>
          </a:ln>
        </p:spPr>
      </p:pic>
    </p:spTree>
    <p:extLst>
      <p:ext uri="{BB962C8B-B14F-4D97-AF65-F5344CB8AC3E}">
        <p14:creationId xmlns:p14="http://schemas.microsoft.com/office/powerpoint/2010/main" val="2993252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extLst>
              <p:ext uri="{D42A27DB-BD31-4B8C-83A1-F6EECF244321}">
                <p14:modId xmlns:p14="http://schemas.microsoft.com/office/powerpoint/2010/main" val="2108300682"/>
              </p:ext>
            </p:extLst>
          </p:nvPr>
        </p:nvSpPr>
        <p:spPr>
          <a:xfrm>
            <a:off x="389050" y="734463"/>
            <a:ext cx="7772400" cy="595883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000" dirty="0">
                <a:solidFill>
                  <a:srgbClr val="1F497D"/>
                </a:solidFill>
                <a:latin typeface="Palatino Linotype" panose="02040502050505030304" pitchFamily="18" charset="0"/>
              </a:rPr>
              <a:t>Recording of brother </a:t>
            </a:r>
            <a:endParaRPr lang="de-DE" sz="2000" dirty="0">
              <a:solidFill>
                <a:srgbClr val="1F497D"/>
              </a:solidFill>
              <a:latin typeface="Palatino Linotype" panose="02040502050505030304" pitchFamily="18" charset="0"/>
            </a:endParaRPr>
          </a:p>
          <a:p>
            <a:pPr algn="l"/>
            <a:r>
              <a:rPr lang="en-GB" sz="2000" dirty="0">
                <a:latin typeface="Palatino Linotype" panose="02040502050505030304" pitchFamily="18" charset="0"/>
              </a:rPr>
              <a:t>“</a:t>
            </a:r>
            <a:r>
              <a:rPr lang="en-GB" sz="2000" i="1" dirty="0">
                <a:latin typeface="Palatino Linotype" panose="02040502050505030304" pitchFamily="18" charset="0"/>
              </a:rPr>
              <a:t>Let’s get this party started. Because I love you so much, I have an extra present for you and your friends, and prepared your very own escape room: you’ve been raving of wanting to become an electro chemist since your industrial placement. You want to develop tomorrow’s electric cars? Now you have the chance to show what you can do. For this task, it’s extremely important to work as a team and agree with each other. Further, you will need creativity and take delight in tinkering. Having paid attention in chemistry and physics classes, won’t do any harm either. </a:t>
            </a:r>
            <a:endParaRPr lang="de-DE" sz="2000" dirty="0">
              <a:latin typeface="Palatino Linotype" panose="02040502050505030304" pitchFamily="18" charset="0"/>
            </a:endParaRPr>
          </a:p>
          <a:p>
            <a:pPr algn="l"/>
            <a:r>
              <a:rPr lang="en-GB" sz="2000" i="1" dirty="0">
                <a:latin typeface="Palatino Linotype" panose="02040502050505030304" pitchFamily="18" charset="0"/>
              </a:rPr>
              <a:t>In order for me to let you out, I want to know from you, which two groups belong together. You will recognize your group based on the colour of your lamp. It will only flash if you put together the battery properly, before you run out of time. Now if that isn’t the perfect challenge for a future electro chemist (diabolical laugh). If you complete the task, I promise that from now on, I will take your career aspirations more serious! Now, go to the batteries and ready, steady, go! All the materials needed, are in the box</a:t>
            </a:r>
            <a:r>
              <a:rPr lang="en-GB" sz="2000" dirty="0">
                <a:latin typeface="Palatino Linotype" panose="02040502050505030304" pitchFamily="18" charset="0"/>
              </a:rPr>
              <a:t>” </a:t>
            </a:r>
            <a:r>
              <a:rPr lang="en-GB" sz="2000" dirty="0">
                <a:solidFill>
                  <a:srgbClr val="1F497D"/>
                </a:solidFill>
                <a:latin typeface="Palatino Linotype" panose="02040502050505030304" pitchFamily="18" charset="0"/>
              </a:rPr>
              <a:t>(end of recording)</a:t>
            </a:r>
            <a:endParaRPr lang="de-DE" sz="2000" dirty="0">
              <a:solidFill>
                <a:srgbClr val="1F497D"/>
              </a:solidFill>
              <a:latin typeface="Palatino Linotype" panose="02040502050505030304" pitchFamily="18" charset="0"/>
            </a:endParaRPr>
          </a:p>
        </p:txBody>
      </p:sp>
      <p:pic>
        <p:nvPicPr>
          <p:cNvPr id="2" name="Audio_Main story_Germa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53300" y="419100"/>
            <a:ext cx="812800" cy="812800"/>
          </a:xfrm>
          <a:prstGeom prst="rect">
            <a:avLst/>
          </a:prstGeom>
        </p:spPr>
      </p:pic>
      <p:sp>
        <p:nvSpPr>
          <p:cNvPr id="3" name="Textfeld 2"/>
          <p:cNvSpPr txBox="1"/>
          <p:nvPr>
            <p:extLst>
              <p:ext uri="{D42A27DB-BD31-4B8C-83A1-F6EECF244321}">
                <p14:modId xmlns:p14="http://schemas.microsoft.com/office/powerpoint/2010/main" val="60199348"/>
              </p:ext>
            </p:extLst>
          </p:nvPr>
        </p:nvSpPr>
        <p:spPr>
          <a:xfrm>
            <a:off x="3775075" y="439738"/>
            <a:ext cx="3468384" cy="400050"/>
          </a:xfrm>
          <a:prstGeom prst="rect">
            <a:avLst/>
          </a:prstGeom>
          <a:noFill/>
        </p:spPr>
        <p:txBody>
          <a:bodyPr wrap="square" rtlCol="0" anchor="t">
            <a:spAutoFit/>
          </a:bodyPr>
          <a:lstStyle/>
          <a:p>
            <a:r>
              <a:rPr lang="de-DE" sz="2000" b="1" dirty="0">
                <a:solidFill>
                  <a:srgbClr val="800000"/>
                </a:solidFill>
                <a:latin typeface="+mj-lt"/>
              </a:rPr>
              <a:t>German </a:t>
            </a:r>
            <a:r>
              <a:rPr lang="de-DE" sz="2000" b="1" dirty="0" err="1">
                <a:solidFill>
                  <a:srgbClr val="800000"/>
                </a:solidFill>
                <a:latin typeface="+mj-lt"/>
              </a:rPr>
              <a:t>version</a:t>
            </a:r>
            <a:r>
              <a:rPr lang="de-DE" sz="2000" b="1" dirty="0">
                <a:solidFill>
                  <a:srgbClr val="800000"/>
                </a:solidFill>
                <a:latin typeface="+mj-lt"/>
              </a:rPr>
              <a:t> </a:t>
            </a:r>
            <a:r>
              <a:rPr lang="de-DE" sz="2000" b="1" dirty="0" err="1">
                <a:solidFill>
                  <a:srgbClr val="800000"/>
                </a:solidFill>
                <a:latin typeface="+mj-lt"/>
              </a:rPr>
              <a:t>as</a:t>
            </a:r>
            <a:r>
              <a:rPr lang="de-DE" sz="2000" b="1" dirty="0">
                <a:solidFill>
                  <a:srgbClr val="800000"/>
                </a:solidFill>
                <a:latin typeface="+mj-lt"/>
              </a:rPr>
              <a:t> an </a:t>
            </a:r>
            <a:r>
              <a:rPr lang="de-DE" sz="2000" b="1" dirty="0" err="1">
                <a:solidFill>
                  <a:srgbClr val="800000"/>
                </a:solidFill>
                <a:latin typeface="+mj-lt"/>
              </a:rPr>
              <a:t>example</a:t>
            </a:r>
          </a:p>
        </p:txBody>
      </p:sp>
      <p:sp>
        <p:nvSpPr>
          <p:cNvPr id="4" name="Pfeil nach rechts 3"/>
          <p:cNvSpPr/>
          <p:nvPr/>
        </p:nvSpPr>
        <p:spPr>
          <a:xfrm>
            <a:off x="5210730" y="840889"/>
            <a:ext cx="1471824" cy="200463"/>
          </a:xfrm>
          <a:prstGeom prst="rightArrow">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Picture 5" descr="C:\Users\kvaanane\Desktop\Multico_sininen-teksti-RGB.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958" y="55295"/>
            <a:ext cx="2837815" cy="885825"/>
          </a:xfrm>
          <a:prstGeom prst="rect">
            <a:avLst/>
          </a:prstGeom>
          <a:noFill/>
          <a:ln>
            <a:noFill/>
          </a:ln>
        </p:spPr>
      </p:pic>
    </p:spTree>
    <p:extLst>
      <p:ext uri="{BB962C8B-B14F-4D97-AF65-F5344CB8AC3E}">
        <p14:creationId xmlns:p14="http://schemas.microsoft.com/office/powerpoint/2010/main" val="14985196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26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extLst>
              <p:ext uri="{D42A27DB-BD31-4B8C-83A1-F6EECF244321}">
                <p14:modId xmlns:p14="http://schemas.microsoft.com/office/powerpoint/2010/main" val="2200824307"/>
              </p:ext>
            </p:extLst>
          </p:nvPr>
        </p:nvSpPr>
        <p:spPr>
          <a:xfrm>
            <a:off x="410031" y="417839"/>
            <a:ext cx="8288926" cy="7694414"/>
          </a:xfrm>
          <a:prstGeom prst="rect">
            <a:avLst/>
          </a:prstGeom>
          <a:noFill/>
        </p:spPr>
        <p:txBody>
          <a:bodyPr wrap="square" rtlCol="0" anchor="t">
            <a:spAutoFit/>
          </a:bodyPr>
          <a:lstStyle/>
          <a:p>
            <a:r>
              <a:rPr lang="en-GB" sz="1600" b="1" dirty="0">
                <a:latin typeface="Palatino Linotype" panose="02040502050505030304" pitchFamily="18" charset="0"/>
              </a:rPr>
              <a:t>Inquiry (Science learning) &amp; Consolidation:</a:t>
            </a:r>
          </a:p>
          <a:p>
            <a:pPr lvl="0"/>
            <a:endParaRPr lang="en-GB" sz="1600" b="1" dirty="0">
              <a:latin typeface="Palatino Linotype" panose="02040502050505030304" pitchFamily="18" charset="0"/>
            </a:endParaRPr>
          </a:p>
          <a:p>
            <a:pPr lvl="0"/>
            <a:r>
              <a:rPr lang="en-GB" sz="1600" b="1" dirty="0">
                <a:latin typeface="Palatino Linotype" panose="02040502050505030304" pitchFamily="18" charset="0"/>
              </a:rPr>
              <a:t>Chemistry (Physics): </a:t>
            </a:r>
          </a:p>
          <a:p>
            <a:r>
              <a:rPr lang="en-GB" sz="1600" b="1" dirty="0">
                <a:latin typeface="Palatino Linotype" panose="02040502050505030304" pitchFamily="18" charset="0"/>
              </a:rPr>
              <a:t>Learning content: </a:t>
            </a:r>
            <a:r>
              <a:rPr lang="en-GB" sz="1600" dirty="0">
                <a:latin typeface="Palatino Linotype" panose="02040502050505030304" pitchFamily="18" charset="0"/>
              </a:rPr>
              <a:t>Batteries, electrochemistry</a:t>
            </a:r>
            <a:r>
              <a:rPr lang="de-DE" sz="1600" dirty="0">
                <a:latin typeface="Palatino Linotype" panose="02040502050505030304" pitchFamily="18" charset="0"/>
              </a:rPr>
              <a:t> </a:t>
            </a:r>
            <a:endParaRPr lang="en-GB" sz="1600" dirty="0">
              <a:latin typeface="Palatino Linotype" panose="02040502050505030304" pitchFamily="18" charset="0"/>
            </a:endParaRPr>
          </a:p>
          <a:p>
            <a:pPr marL="169545" lvl="0" indent="-169545">
              <a:buFontTx/>
              <a:buChar char="-"/>
            </a:pPr>
            <a:r>
              <a:rPr lang="en-GB" sz="1600" b="1" dirty="0">
                <a:latin typeface="Palatino Linotype" panose="02040502050505030304" pitchFamily="18" charset="0"/>
              </a:rPr>
              <a:t>Methods:</a:t>
            </a:r>
          </a:p>
          <a:p>
            <a:pPr lvl="0"/>
            <a:r>
              <a:rPr lang="en-GB" sz="1600" b="1" dirty="0">
                <a:latin typeface="Palatino Linotype" panose="02040502050505030304" pitchFamily="18" charset="0"/>
              </a:rPr>
              <a:t>e.g.:</a:t>
            </a:r>
          </a:p>
          <a:p>
            <a:r>
              <a:rPr lang="en-GB" sz="1600" dirty="0">
                <a:latin typeface="Palatino Linotype" panose="02040502050505030304" pitchFamily="18" charset="0"/>
              </a:rPr>
              <a:t>The Teacher then writes timing on the black board (you have … minutes) and gives start signal. The students are now asked to build batteries using everyday material in small groups (3 to max. 5 students). The material is in boxes on their table. Each group get slightly different materials for their batteries. The Escape Room challenge is solved when each group finds out about their light’s colour. It is possible that the groups help each other after finishing their own battery. The students can also use prepared clue cards to solve the problem.</a:t>
            </a:r>
          </a:p>
          <a:p>
            <a:pPr lvl="1"/>
            <a:r>
              <a:rPr lang="en-GB" sz="1600" dirty="0">
                <a:latin typeface="Palatino Linotype" panose="02040502050505030304" pitchFamily="18" charset="0"/>
              </a:rPr>
              <a:t>Material: </a:t>
            </a:r>
          </a:p>
          <a:p>
            <a:pPr marL="742950" lvl="1" indent="-285750">
              <a:buFont typeface="Arial"/>
              <a:buChar char="•"/>
            </a:pPr>
            <a:r>
              <a:rPr lang="en-GB" sz="1400" dirty="0">
                <a:latin typeface="Palatino Linotype" panose="02040502050505030304" pitchFamily="18" charset="0"/>
              </a:rPr>
              <a:t>6 small LED lights in 2 or three colours (transparent, approx. 1V)</a:t>
            </a:r>
            <a:endParaRPr lang="de-DE" sz="1400" dirty="0">
              <a:latin typeface="Palatino Linotype" panose="02040502050505030304" pitchFamily="18" charset="0"/>
            </a:endParaRPr>
          </a:p>
          <a:p>
            <a:pPr marL="742950" lvl="1" indent="-285750">
              <a:buFont typeface="Arial"/>
              <a:buChar char="•"/>
            </a:pPr>
            <a:r>
              <a:rPr lang="en-GB" sz="1400" dirty="0">
                <a:latin typeface="Palatino Linotype" panose="02040502050505030304" pitchFamily="18" charset="0"/>
              </a:rPr>
              <a:t>electrolyte media as salt bridge for 6 groups (already cut into suitable size, e.g. cucumbers, apples,</a:t>
            </a:r>
            <a:r>
              <a:rPr lang="mr-IN" sz="1400" dirty="0">
                <a:latin typeface="Palatino Linotype" panose="02040502050505030304" pitchFamily="18" charset="0"/>
              </a:rPr>
              <a:t>…</a:t>
            </a:r>
            <a:r>
              <a:rPr lang="en-GB" sz="1400" dirty="0">
                <a:latin typeface="Palatino Linotype" panose="02040502050505030304" pitchFamily="18" charset="0"/>
              </a:rPr>
              <a:t>)</a:t>
            </a:r>
          </a:p>
          <a:p>
            <a:pPr marL="742950" lvl="1" indent="-285750">
              <a:buFont typeface="Arial"/>
              <a:buChar char="•"/>
            </a:pPr>
            <a:r>
              <a:rPr lang="en-GB" sz="1400" dirty="0">
                <a:latin typeface="Palatino Linotype" panose="02040502050505030304" pitchFamily="18" charset="0"/>
              </a:rPr>
              <a:t>5 cent coins </a:t>
            </a:r>
          </a:p>
          <a:p>
            <a:pPr marL="742950" lvl="1" indent="-285750">
              <a:buFont typeface="Arial"/>
              <a:buChar char="•"/>
            </a:pPr>
            <a:r>
              <a:rPr lang="en-GB" sz="1400" dirty="0">
                <a:latin typeface="Palatino Linotype" panose="02040502050505030304" pitchFamily="18" charset="0"/>
              </a:rPr>
              <a:t>galvanized screws </a:t>
            </a:r>
          </a:p>
          <a:p>
            <a:pPr marL="742950" lvl="1" indent="-285750">
              <a:buFont typeface="Arial"/>
              <a:buChar char="•"/>
            </a:pPr>
            <a:r>
              <a:rPr lang="en-GB" sz="1400" dirty="0">
                <a:latin typeface="Palatino Linotype" panose="02040502050505030304" pitchFamily="18" charset="0"/>
              </a:rPr>
              <a:t>control wires in different colours (0,14mm, already uninsulated at their ends)</a:t>
            </a:r>
          </a:p>
          <a:p>
            <a:r>
              <a:rPr lang="en-GB" sz="1600" dirty="0">
                <a:latin typeface="Palatino Linotype" panose="02040502050505030304" pitchFamily="18" charset="0"/>
              </a:rPr>
              <a:t>The teacher can also use 3 more audio recordings with clues for the remaining time, that can be used flexible by the teacher</a:t>
            </a:r>
            <a:endParaRPr lang="de-DE" sz="1600" dirty="0">
              <a:latin typeface="Palatino Linotype" panose="02040502050505030304" pitchFamily="18" charset="0"/>
            </a:endParaRPr>
          </a:p>
          <a:p>
            <a:pPr lvl="0"/>
            <a:r>
              <a:rPr lang="en-GB" sz="1600" dirty="0">
                <a:latin typeface="Palatino Linotype" panose="02040502050505030304" pitchFamily="18" charset="0"/>
              </a:rPr>
              <a:t>“You have 15 minutes left!”</a:t>
            </a:r>
            <a:r>
              <a:rPr lang="de-DE" sz="1600" dirty="0">
                <a:latin typeface="Palatino Linotype" panose="02040502050505030304" pitchFamily="18" charset="0"/>
              </a:rPr>
              <a:t>/</a:t>
            </a:r>
            <a:r>
              <a:rPr lang="en-GB" sz="1600" dirty="0">
                <a:latin typeface="Palatino Linotype" panose="02040502050505030304" pitchFamily="18" charset="0"/>
              </a:rPr>
              <a:t>“The last 5 minutes have begun!”</a:t>
            </a:r>
            <a:r>
              <a:rPr lang="de-DE" sz="1600" dirty="0">
                <a:latin typeface="Palatino Linotype" panose="02040502050505030304" pitchFamily="18" charset="0"/>
              </a:rPr>
              <a:t>/</a:t>
            </a:r>
            <a:r>
              <a:rPr lang="en-GB" sz="1600" dirty="0">
                <a:latin typeface="Palatino Linotype" panose="02040502050505030304" pitchFamily="18" charset="0"/>
              </a:rPr>
              <a:t>“The last minute, time’s running!”</a:t>
            </a:r>
            <a:endParaRPr lang="de-DE" sz="1600" dirty="0">
              <a:latin typeface="Palatino Linotype" panose="02040502050505030304" pitchFamily="18" charset="0"/>
            </a:endParaRPr>
          </a:p>
          <a:p>
            <a:r>
              <a:rPr lang="en-GB" sz="1600" dirty="0">
                <a:latin typeface="Palatino Linotype" panose="02040502050505030304" pitchFamily="18" charset="0"/>
              </a:rPr>
              <a:t>When the task has been solved, the teacher can start a dialog with the students:</a:t>
            </a:r>
            <a:endParaRPr lang="de-DE" sz="1600" dirty="0">
              <a:latin typeface="Palatino Linotype" panose="02040502050505030304" pitchFamily="18" charset="0"/>
            </a:endParaRPr>
          </a:p>
          <a:p>
            <a:r>
              <a:rPr lang="en-GB" sz="1600" dirty="0">
                <a:latin typeface="Palatino Linotype" panose="02040502050505030304" pitchFamily="18" charset="0"/>
              </a:rPr>
              <a:t>Which materials did you need to build the electric circuit? What do the different parts in each group have in common? </a:t>
            </a:r>
            <a:endParaRPr lang="de-DE" sz="1600" dirty="0">
              <a:latin typeface="Palatino Linotype" panose="02040502050505030304" pitchFamily="18" charset="0"/>
            </a:endParaRPr>
          </a:p>
          <a:p>
            <a:endParaRPr lang="de-DE" dirty="0">
              <a:latin typeface="Palatino Linotype" panose="02040502050505030304" pitchFamily="18" charset="0"/>
            </a:endParaRPr>
          </a:p>
          <a:p>
            <a:pPr lvl="1"/>
            <a:endParaRPr lang="de-DE" sz="1400" dirty="0">
              <a:latin typeface="+mj-lt"/>
            </a:endParaRPr>
          </a:p>
          <a:p>
            <a:endParaRPr lang="de-DE" sz="1400" dirty="0">
              <a:latin typeface="+mj-lt"/>
            </a:endParaRPr>
          </a:p>
          <a:p>
            <a:pPr marL="342900" indent="-342900">
              <a:buFont typeface="Wingdings" charset="2"/>
              <a:buChar char="Ø"/>
            </a:pPr>
            <a:endParaRPr lang="de-DE" sz="1400" dirty="0">
              <a:latin typeface="+mj-lt"/>
            </a:endParaRPr>
          </a:p>
          <a:p>
            <a:pPr lvl="0"/>
            <a:endParaRPr lang="en-GB" sz="1400" b="1" dirty="0">
              <a:latin typeface="+mj-lt"/>
            </a:endParaRPr>
          </a:p>
        </p:txBody>
      </p:sp>
      <p:pic>
        <p:nvPicPr>
          <p:cNvPr id="3" name="Picture 2" descr="C:\Users\kvaanane\Desktop\Multico_sininen-teksti-RGB.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1142" y="417839"/>
            <a:ext cx="2837815" cy="885825"/>
          </a:xfrm>
          <a:prstGeom prst="rect">
            <a:avLst/>
          </a:prstGeom>
          <a:noFill/>
          <a:ln>
            <a:noFill/>
          </a:ln>
        </p:spPr>
      </p:pic>
    </p:spTree>
    <p:extLst>
      <p:ext uri="{BB962C8B-B14F-4D97-AF65-F5344CB8AC3E}">
        <p14:creationId xmlns:p14="http://schemas.microsoft.com/office/powerpoint/2010/main" val="1752284710"/>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296D95A408D9408E6A80A3FFEA4EF8" ma:contentTypeVersion="0" ma:contentTypeDescription="Create a new document." ma:contentTypeScope="" ma:versionID="52c49f458eec32f1b99896034d9e0ca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9BE0A5-77C9-45C5-BA0D-7A59BA0A1A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EF3EF39-8171-41F8-B784-732F8C1B8A32}">
  <ds:schemaRefs>
    <ds:schemaRef ds:uri="http://schemas.microsoft.com/sharepoint/v3/contenttype/forms"/>
  </ds:schemaRefs>
</ds:datastoreItem>
</file>

<file path=customXml/itemProps3.xml><?xml version="1.0" encoding="utf-8"?>
<ds:datastoreItem xmlns:ds="http://schemas.openxmlformats.org/officeDocument/2006/customXml" ds:itemID="{5B7D55FE-AFAA-47E8-97CB-9EB6356D1E44}">
  <ds:schemaRefs>
    <ds:schemaRef ds:uri="http://purl.org/dc/dcmitype/"/>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32</TotalTime>
  <Words>551</Words>
  <Application>Microsoft Office PowerPoint</Application>
  <PresentationFormat>On-screen Show (4:3)</PresentationFormat>
  <Paragraphs>30</Paragraphs>
  <Slides>4</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Mangal</vt:lpstr>
      <vt:lpstr>Palatino Linotype</vt:lpstr>
      <vt:lpstr>Times New Roman</vt:lpstr>
      <vt:lpstr>Wingdings</vt:lpstr>
      <vt:lpstr>Office-Design</vt:lpstr>
      <vt:lpstr>  Battery Escape Room </vt:lpstr>
      <vt:lpstr>The lesson starts with an introduction by the teacher: e. g.  “Today I would like to play a very special game with you. Imagine it’s your Birthday and you’ve invited all of your classmates to your party in the (party room in the) cellar. You are listening to music, drinking and dancing. Suddenly, you hear the door bang and someone locking the door from outside. The next thing you hear is your brother’s voice from the other side of the door.”  After this introduction, the teacher starts the play back of the audio recording (next slide) </vt:lpstr>
      <vt:lpstr>PowerPoint Presentation</vt:lpstr>
      <vt:lpstr>PowerPoint Presentation</vt:lpstr>
    </vt:vector>
  </TitlesOfParts>
  <Company>Uni Bonn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Giant dinosaurs</dc:title>
  <dc:creator>Annette Scheersoi</dc:creator>
  <cp:lastModifiedBy>Tuula Keinonen</cp:lastModifiedBy>
  <cp:revision>43</cp:revision>
  <dcterms:created xsi:type="dcterms:W3CDTF">2016-06-25T10:13:52Z</dcterms:created>
  <dcterms:modified xsi:type="dcterms:W3CDTF">2018-12-28T14:13:18Z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0x01010000296D95A408D9408E6A80A3FFEA4EF8</vt:lpwstr>
  </property>
</Properties>
</file>