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sldIdLst>
    <p:sldId id="268" r:id="rId5"/>
    <p:sldId id="257" r:id="rId6"/>
    <p:sldId id="258" r:id="rId7"/>
    <p:sldId id="259" r:id="rId8"/>
    <p:sldId id="260" r:id="rId9"/>
    <p:sldId id="261" r:id="rId10"/>
    <p:sldId id="262" r:id="rId11"/>
    <p:sldId id="263" r:id="rId12"/>
    <p:sldId id="264" r:id="rId13"/>
    <p:sldId id="265" r:id="rId14"/>
  </p:sldIdLst>
  <p:sldSz cx="12192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a:tcStyle>
        <a:tcBdr/>
        <a:fill>
          <a:solidFill>
            <a:srgbClr val="E9EFF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9BD5"/>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B9BD5"/>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1"/>
  </p:normalViewPr>
  <p:slideViewPr>
    <p:cSldViewPr snapToGrid="0">
      <p:cViewPr varScale="1">
        <p:scale>
          <a:sx n="105" d="100"/>
          <a:sy n="105" d="100"/>
        </p:scale>
        <p:origin x="8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913710936"/>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63" name="Shape 63"/>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Compare population growth in bacteria and humans. Eg similarities and differences. Reasons for differences? Draw out importance of  increased food production and disposal of wastes if human population to continue to rise or stabilise</a:t>
            </a:r>
          </a:p>
        </p:txBody>
      </p:sp>
    </p:spTree>
    <p:extLst>
      <p:ext uri="{BB962C8B-B14F-4D97-AF65-F5344CB8AC3E}">
        <p14:creationId xmlns:p14="http://schemas.microsoft.com/office/powerpoint/2010/main" val="4291856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112" name="Shape 112"/>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Discussion here about what pupils know about these chemicals and about measuring pH.</a:t>
            </a:r>
          </a:p>
        </p:txBody>
      </p:sp>
    </p:spTree>
    <p:extLst>
      <p:ext uri="{BB962C8B-B14F-4D97-AF65-F5344CB8AC3E}">
        <p14:creationId xmlns:p14="http://schemas.microsoft.com/office/powerpoint/2010/main" val="1206628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Shape 6"/>
          <p:cNvSpPr>
            <a:spLocks noGrp="1"/>
          </p:cNvSpPr>
          <p:nvPr>
            <p:ph type="title"/>
          </p:nvPr>
        </p:nvSpPr>
        <p:spPr>
          <a:xfrm>
            <a:off x="1524000" y="0"/>
            <a:ext cx="9144000" cy="3509963"/>
          </a:xfrm>
          <a:prstGeom prst="rect">
            <a:avLst/>
          </a:prstGeom>
        </p:spPr>
        <p:txBody>
          <a:bodyPr anchor="b"/>
          <a:lstStyle>
            <a:lvl1pPr algn="ctr">
              <a:defRPr sz="6000"/>
            </a:lvl1pPr>
          </a:lstStyle>
          <a:p>
            <a:pPr lvl="0">
              <a:defRPr sz="1800"/>
            </a:pPr>
            <a:r>
              <a:rPr sz="6000"/>
              <a:t>Click to edit Master title style</a:t>
            </a:r>
          </a:p>
        </p:txBody>
      </p:sp>
      <p:sp>
        <p:nvSpPr>
          <p:cNvPr id="7" name="Shape 7"/>
          <p:cNvSpPr>
            <a:spLocks noGrp="1"/>
          </p:cNvSpPr>
          <p:nvPr>
            <p:ph type="body" idx="1"/>
          </p:nvPr>
        </p:nvSpPr>
        <p:spPr>
          <a:xfrm>
            <a:off x="1524000" y="3602037"/>
            <a:ext cx="9144000" cy="3255963"/>
          </a:xfrm>
          <a:prstGeom prst="rect">
            <a:avLst/>
          </a:prstGeom>
        </p:spPr>
        <p:txBody>
          <a:bodyPr/>
          <a:lstStyle>
            <a:lvl1pPr marL="0" indent="0" algn="ctr">
              <a:buSzTx/>
              <a:buFontTx/>
              <a:buNone/>
              <a:defRPr sz="2400"/>
            </a:lvl1pPr>
          </a:lstStyle>
          <a:p>
            <a:pPr lvl="0">
              <a:defRPr sz="1800"/>
            </a:pPr>
            <a:r>
              <a:rPr sz="2400"/>
              <a:t>Click to edit Master subtitle style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Click to edit Master title style</a:t>
            </a:r>
          </a:p>
        </p:txBody>
      </p:sp>
      <p:sp>
        <p:nvSpPr>
          <p:cNvPr id="40" name="Shape 40"/>
          <p:cNvSpPr>
            <a:spLocks noGrp="1"/>
          </p:cNvSpPr>
          <p:nvPr>
            <p:ph type="body" idx="1"/>
          </p:nvPr>
        </p:nvSpPr>
        <p:spPr>
          <a:prstGeom prst="rect">
            <a:avLst/>
          </a:prstGeom>
        </p:spPr>
        <p:txBody>
          <a:body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3" name="Shape 43"/>
          <p:cNvSpPr>
            <a:spLocks noGrp="1"/>
          </p:cNvSpPr>
          <p:nvPr>
            <p:ph type="title"/>
          </p:nvPr>
        </p:nvSpPr>
        <p:spPr>
          <a:xfrm>
            <a:off x="8724900" y="0"/>
            <a:ext cx="2628900" cy="6542088"/>
          </a:xfrm>
          <a:prstGeom prst="rect">
            <a:avLst/>
          </a:prstGeom>
        </p:spPr>
        <p:txBody>
          <a:bodyPr/>
          <a:lstStyle/>
          <a:p>
            <a:pPr lvl="0">
              <a:defRPr sz="1800"/>
            </a:pPr>
            <a:r>
              <a:rPr sz="4400"/>
              <a:t>Click to edit Master title style</a:t>
            </a:r>
          </a:p>
        </p:txBody>
      </p:sp>
      <p:sp>
        <p:nvSpPr>
          <p:cNvPr id="44" name="Shape 44"/>
          <p:cNvSpPr>
            <a:spLocks noGrp="1"/>
          </p:cNvSpPr>
          <p:nvPr>
            <p:ph type="body" idx="1"/>
          </p:nvPr>
        </p:nvSpPr>
        <p:spPr>
          <a:xfrm>
            <a:off x="838200" y="365125"/>
            <a:ext cx="7734300" cy="6492875"/>
          </a:xfrm>
          <a:prstGeom prst="rect">
            <a:avLst/>
          </a:prstGeom>
        </p:spPr>
        <p:txBody>
          <a:body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Click to edit Master title style</a:t>
            </a:r>
          </a:p>
        </p:txBody>
      </p:sp>
      <p:sp>
        <p:nvSpPr>
          <p:cNvPr id="11" name="Shape 11"/>
          <p:cNvSpPr>
            <a:spLocks noGrp="1"/>
          </p:cNvSpPr>
          <p:nvPr>
            <p:ph type="body" idx="1"/>
          </p:nvPr>
        </p:nvSpPr>
        <p:spPr>
          <a:prstGeom prst="rect">
            <a:avLst/>
          </a:prstGeom>
        </p:spPr>
        <p:txBody>
          <a:body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4" name="Shape 14"/>
          <p:cNvSpPr>
            <a:spLocks noGrp="1"/>
          </p:cNvSpPr>
          <p:nvPr>
            <p:ph type="title"/>
          </p:nvPr>
        </p:nvSpPr>
        <p:spPr>
          <a:xfrm>
            <a:off x="831850" y="0"/>
            <a:ext cx="10515600" cy="4562475"/>
          </a:xfrm>
          <a:prstGeom prst="rect">
            <a:avLst/>
          </a:prstGeom>
        </p:spPr>
        <p:txBody>
          <a:bodyPr anchor="b"/>
          <a:lstStyle>
            <a:lvl1pPr>
              <a:defRPr sz="6000"/>
            </a:lvl1pPr>
          </a:lstStyle>
          <a:p>
            <a:pPr lvl="0">
              <a:defRPr sz="1800"/>
            </a:pPr>
            <a:r>
              <a:rPr sz="6000"/>
              <a:t>Click to edit Master title style</a:t>
            </a:r>
          </a:p>
        </p:txBody>
      </p:sp>
      <p:sp>
        <p:nvSpPr>
          <p:cNvPr id="15" name="Shape 15"/>
          <p:cNvSpPr>
            <a:spLocks noGrp="1"/>
          </p:cNvSpPr>
          <p:nvPr>
            <p:ph type="body" idx="1"/>
          </p:nvPr>
        </p:nvSpPr>
        <p:spPr>
          <a:xfrm>
            <a:off x="831850" y="4589462"/>
            <a:ext cx="10515600" cy="2268538"/>
          </a:xfrm>
          <a:prstGeom prst="rect">
            <a:avLst/>
          </a:prstGeom>
        </p:spPr>
        <p:txBody>
          <a:bodyPr/>
          <a:lstStyle>
            <a:lvl1pPr marL="0" indent="0">
              <a:buSzTx/>
              <a:buFontTx/>
              <a:buNone/>
              <a:defRPr sz="2400">
                <a:solidFill>
                  <a:srgbClr val="888888"/>
                </a:solidFill>
              </a:defRPr>
            </a:lvl1pPr>
          </a:lstStyle>
          <a:p>
            <a:pPr lvl="0">
              <a:defRPr sz="1800">
                <a:solidFill>
                  <a:srgbClr val="000000"/>
                </a:solidFill>
              </a:defRPr>
            </a:pPr>
            <a:r>
              <a:rPr sz="2400">
                <a:solidFill>
                  <a:srgbClr val="888888"/>
                </a:solidFill>
              </a:rPr>
              <a:t>Click to edit Master text styles</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Click to edit Master title style</a:t>
            </a:r>
          </a:p>
        </p:txBody>
      </p:sp>
      <p:sp>
        <p:nvSpPr>
          <p:cNvPr id="19" name="Shape 19"/>
          <p:cNvSpPr>
            <a:spLocks noGrp="1"/>
          </p:cNvSpPr>
          <p:nvPr>
            <p:ph type="body" idx="1"/>
          </p:nvPr>
        </p:nvSpPr>
        <p:spPr>
          <a:xfrm>
            <a:off x="838200" y="1825625"/>
            <a:ext cx="5181600" cy="5032375"/>
          </a:xfrm>
          <a:prstGeom prst="rect">
            <a:avLst/>
          </a:prstGeom>
        </p:spPr>
        <p:txBody>
          <a:body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2" name="Shape 22"/>
          <p:cNvSpPr>
            <a:spLocks noGrp="1"/>
          </p:cNvSpPr>
          <p:nvPr>
            <p:ph type="title"/>
          </p:nvPr>
        </p:nvSpPr>
        <p:spPr>
          <a:xfrm>
            <a:off x="839787" y="365125"/>
            <a:ext cx="10515601" cy="1325563"/>
          </a:xfrm>
          <a:prstGeom prst="rect">
            <a:avLst/>
          </a:prstGeom>
        </p:spPr>
        <p:txBody>
          <a:bodyPr/>
          <a:lstStyle/>
          <a:p>
            <a:pPr lvl="0">
              <a:defRPr sz="1800"/>
            </a:pPr>
            <a:r>
              <a:rPr sz="4400"/>
              <a:t>Click to edit Master title style</a:t>
            </a:r>
          </a:p>
        </p:txBody>
      </p:sp>
      <p:sp>
        <p:nvSpPr>
          <p:cNvPr id="23" name="Shape 23"/>
          <p:cNvSpPr>
            <a:spLocks noGrp="1"/>
          </p:cNvSpPr>
          <p:nvPr>
            <p:ph type="body" idx="1"/>
          </p:nvPr>
        </p:nvSpPr>
        <p:spPr>
          <a:xfrm>
            <a:off x="839787" y="1681163"/>
            <a:ext cx="5157789" cy="823913"/>
          </a:xfrm>
          <a:prstGeom prst="rect">
            <a:avLst/>
          </a:prstGeom>
        </p:spPr>
        <p:txBody>
          <a:bodyPr anchor="b"/>
          <a:lstStyle>
            <a:lvl1pPr marL="0" indent="0">
              <a:buSzTx/>
              <a:buFontTx/>
              <a:buNone/>
              <a:defRPr sz="2400" b="1"/>
            </a:lvl1pPr>
          </a:lstStyle>
          <a:p>
            <a:pPr lvl="0">
              <a:defRPr sz="1800" b="0"/>
            </a:pPr>
            <a:r>
              <a:rPr sz="2400" b="1"/>
              <a:t>Click to edit Master text styles</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6" name="Shape 26"/>
          <p:cNvSpPr>
            <a:spLocks noGrp="1"/>
          </p:cNvSpPr>
          <p:nvPr>
            <p:ph type="title"/>
          </p:nvPr>
        </p:nvSpPr>
        <p:spPr>
          <a:xfrm>
            <a:off x="838200" y="365125"/>
            <a:ext cx="10515600" cy="1325563"/>
          </a:xfrm>
          <a:prstGeom prst="rect">
            <a:avLst/>
          </a:prstGeom>
        </p:spPr>
        <p:txBody>
          <a:bodyPr/>
          <a:lstStyle/>
          <a:p>
            <a:pPr lvl="0">
              <a:defRPr sz="1800"/>
            </a:pPr>
            <a:r>
              <a:rPr sz="4400"/>
              <a:t>Click to edit Master title style</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 name="Shape 31"/>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Click to edit Master title style</a:t>
            </a:r>
          </a:p>
        </p:txBody>
      </p:sp>
      <p:sp>
        <p:nvSpPr>
          <p:cNvPr id="32" name="Shape 32"/>
          <p:cNvSpPr>
            <a:spLocks noGrp="1"/>
          </p:cNvSpPr>
          <p:nvPr>
            <p:ph type="body" idx="1"/>
          </p:nvPr>
        </p:nvSpPr>
        <p:spPr>
          <a:xfrm>
            <a:off x="5183187" y="987425"/>
            <a:ext cx="6172201" cy="587057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5" name="Shape 35"/>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Click to edit Master title style</a:t>
            </a:r>
          </a:p>
        </p:txBody>
      </p:sp>
      <p:sp>
        <p:nvSpPr>
          <p:cNvPr id="36" name="Shape 36"/>
          <p:cNvSpPr>
            <a:spLocks noGrp="1"/>
          </p:cNvSpPr>
          <p:nvPr>
            <p:ph type="body" idx="1"/>
          </p:nvPr>
        </p:nvSpPr>
        <p:spPr>
          <a:xfrm>
            <a:off x="839787" y="2057400"/>
            <a:ext cx="3932239" cy="4800600"/>
          </a:xfrm>
          <a:prstGeom prst="rect">
            <a:avLst/>
          </a:prstGeom>
        </p:spPr>
        <p:txBody>
          <a:bodyPr/>
          <a:lstStyle>
            <a:lvl1pPr marL="0" indent="0">
              <a:buSzTx/>
              <a:buFontTx/>
              <a:buNone/>
              <a:defRPr sz="1600"/>
            </a:lvl1pPr>
          </a:lstStyle>
          <a:p>
            <a:pPr lvl="0">
              <a:defRPr sz="1800"/>
            </a:pPr>
            <a:r>
              <a:rPr sz="1600"/>
              <a:t>Click to edit Master text styles</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230187"/>
            <a:ext cx="10515600" cy="1595439"/>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pPr lvl="0">
              <a:defRPr sz="1800"/>
            </a:pPr>
            <a:r>
              <a:rPr sz="4400"/>
              <a:t>Click to edit Master title style</a:t>
            </a:r>
          </a:p>
        </p:txBody>
      </p:sp>
      <p:sp>
        <p:nvSpPr>
          <p:cNvPr id="3" name="Shape 3"/>
          <p:cNvSpPr>
            <a:spLocks noGrp="1"/>
          </p:cNvSpPr>
          <p:nvPr>
            <p:ph type="body" idx="1"/>
          </p:nvPr>
        </p:nvSpPr>
        <p:spPr>
          <a:xfrm>
            <a:off x="838200" y="1825625"/>
            <a:ext cx="10515600" cy="5032375"/>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4" name="Shape 4"/>
          <p:cNvSpPr>
            <a:spLocks noGrp="1"/>
          </p:cNvSpPr>
          <p:nvPr>
            <p:ph type="sldNum" sz="quarter" idx="2"/>
          </p:nvPr>
        </p:nvSpPr>
        <p:spPr>
          <a:xfrm>
            <a:off x="8610600" y="6404292"/>
            <a:ext cx="27432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nSpc>
          <a:spcPct val="90000"/>
        </a:lnSpc>
        <a:defRPr sz="4400">
          <a:latin typeface="Calibri Light"/>
          <a:ea typeface="Calibri Light"/>
          <a:cs typeface="Calibri Light"/>
          <a:sym typeface="Calibri Light"/>
        </a:defRPr>
      </a:lvl1pPr>
      <a:lvl2pPr>
        <a:lnSpc>
          <a:spcPct val="90000"/>
        </a:lnSpc>
        <a:defRPr sz="4400">
          <a:latin typeface="Calibri Light"/>
          <a:ea typeface="Calibri Light"/>
          <a:cs typeface="Calibri Light"/>
          <a:sym typeface="Calibri Light"/>
        </a:defRPr>
      </a:lvl2pPr>
      <a:lvl3pPr>
        <a:lnSpc>
          <a:spcPct val="90000"/>
        </a:lnSpc>
        <a:defRPr sz="4400">
          <a:latin typeface="Calibri Light"/>
          <a:ea typeface="Calibri Light"/>
          <a:cs typeface="Calibri Light"/>
          <a:sym typeface="Calibri Light"/>
        </a:defRPr>
      </a:lvl3pPr>
      <a:lvl4pPr>
        <a:lnSpc>
          <a:spcPct val="90000"/>
        </a:lnSpc>
        <a:defRPr sz="4400">
          <a:latin typeface="Calibri Light"/>
          <a:ea typeface="Calibri Light"/>
          <a:cs typeface="Calibri Light"/>
          <a:sym typeface="Calibri Light"/>
        </a:defRPr>
      </a:lvl4pPr>
      <a:lvl5pPr>
        <a:lnSpc>
          <a:spcPct val="90000"/>
        </a:lnSpc>
        <a:defRPr sz="4400">
          <a:latin typeface="Calibri Light"/>
          <a:ea typeface="Calibri Light"/>
          <a:cs typeface="Calibri Light"/>
          <a:sym typeface="Calibri Light"/>
        </a:defRPr>
      </a:lvl5pPr>
      <a:lvl6pPr>
        <a:lnSpc>
          <a:spcPct val="90000"/>
        </a:lnSpc>
        <a:defRPr sz="4400">
          <a:latin typeface="Calibri Light"/>
          <a:ea typeface="Calibri Light"/>
          <a:cs typeface="Calibri Light"/>
          <a:sym typeface="Calibri Light"/>
        </a:defRPr>
      </a:lvl6pPr>
      <a:lvl7pPr>
        <a:lnSpc>
          <a:spcPct val="90000"/>
        </a:lnSpc>
        <a:defRPr sz="4400">
          <a:latin typeface="Calibri Light"/>
          <a:ea typeface="Calibri Light"/>
          <a:cs typeface="Calibri Light"/>
          <a:sym typeface="Calibri Light"/>
        </a:defRPr>
      </a:lvl7pPr>
      <a:lvl8pPr>
        <a:lnSpc>
          <a:spcPct val="90000"/>
        </a:lnSpc>
        <a:defRPr sz="4400">
          <a:latin typeface="Calibri Light"/>
          <a:ea typeface="Calibri Light"/>
          <a:cs typeface="Calibri Light"/>
          <a:sym typeface="Calibri Light"/>
        </a:defRPr>
      </a:lvl8pPr>
      <a:lvl9pPr>
        <a:lnSpc>
          <a:spcPct val="90000"/>
        </a:lnSpc>
        <a:defRPr sz="4400">
          <a:latin typeface="Calibri Light"/>
          <a:ea typeface="Calibri Light"/>
          <a:cs typeface="Calibri Light"/>
          <a:sym typeface="Calibri Light"/>
        </a:defRPr>
      </a:lvl9pPr>
    </p:titleStyle>
    <p:bodyStyle>
      <a:lvl1pPr marL="228600" indent="-228600">
        <a:lnSpc>
          <a:spcPct val="90000"/>
        </a:lnSpc>
        <a:spcBef>
          <a:spcPts val="1000"/>
        </a:spcBef>
        <a:buSzPct val="100000"/>
        <a:buFont typeface="Arial"/>
        <a:buChar char="•"/>
        <a:defRPr sz="2800">
          <a:latin typeface="Calibri"/>
          <a:ea typeface="Calibri"/>
          <a:cs typeface="Calibri"/>
          <a:sym typeface="Calibri"/>
        </a:defRPr>
      </a:lvl1pPr>
      <a:lvl2pPr marL="723900" indent="-266700">
        <a:lnSpc>
          <a:spcPct val="90000"/>
        </a:lnSpc>
        <a:spcBef>
          <a:spcPts val="1000"/>
        </a:spcBef>
        <a:buSzPct val="100000"/>
        <a:buFont typeface="Arial"/>
        <a:buChar char="•"/>
        <a:defRPr sz="2800">
          <a:latin typeface="Calibri"/>
          <a:ea typeface="Calibri"/>
          <a:cs typeface="Calibri"/>
          <a:sym typeface="Calibri"/>
        </a:defRPr>
      </a:lvl2pPr>
      <a:lvl3pPr marL="1234439" indent="-320039">
        <a:lnSpc>
          <a:spcPct val="90000"/>
        </a:lnSpc>
        <a:spcBef>
          <a:spcPts val="1000"/>
        </a:spcBef>
        <a:buSzPct val="100000"/>
        <a:buFont typeface="Arial"/>
        <a:buChar char="•"/>
        <a:defRPr sz="2800">
          <a:latin typeface="Calibri"/>
          <a:ea typeface="Calibri"/>
          <a:cs typeface="Calibri"/>
          <a:sym typeface="Calibri"/>
        </a:defRPr>
      </a:lvl3pPr>
      <a:lvl4pPr marL="1727200" indent="-355600">
        <a:lnSpc>
          <a:spcPct val="90000"/>
        </a:lnSpc>
        <a:spcBef>
          <a:spcPts val="1000"/>
        </a:spcBef>
        <a:buSzPct val="100000"/>
        <a:buFont typeface="Arial"/>
        <a:buChar char="•"/>
        <a:defRPr sz="2800">
          <a:latin typeface="Calibri"/>
          <a:ea typeface="Calibri"/>
          <a:cs typeface="Calibri"/>
          <a:sym typeface="Calibri"/>
        </a:defRPr>
      </a:lvl4pPr>
      <a:lvl5pPr marL="2184400" indent="-355600">
        <a:lnSpc>
          <a:spcPct val="90000"/>
        </a:lnSpc>
        <a:spcBef>
          <a:spcPts val="1000"/>
        </a:spcBef>
        <a:buSzPct val="100000"/>
        <a:buFont typeface="Arial"/>
        <a:buChar char="•"/>
        <a:defRPr sz="2800">
          <a:latin typeface="Calibri"/>
          <a:ea typeface="Calibri"/>
          <a:cs typeface="Calibri"/>
          <a:sym typeface="Calibri"/>
        </a:defRPr>
      </a:lvl5pPr>
      <a:lvl6pPr marL="2641600" indent="-355600">
        <a:lnSpc>
          <a:spcPct val="90000"/>
        </a:lnSpc>
        <a:spcBef>
          <a:spcPts val="1000"/>
        </a:spcBef>
        <a:buSzPct val="100000"/>
        <a:buFont typeface="Arial"/>
        <a:buChar char="•"/>
        <a:defRPr sz="2800">
          <a:latin typeface="Calibri"/>
          <a:ea typeface="Calibri"/>
          <a:cs typeface="Calibri"/>
          <a:sym typeface="Calibri"/>
        </a:defRPr>
      </a:lvl6pPr>
      <a:lvl7pPr marL="3098800" indent="-355600">
        <a:lnSpc>
          <a:spcPct val="90000"/>
        </a:lnSpc>
        <a:spcBef>
          <a:spcPts val="1000"/>
        </a:spcBef>
        <a:buSzPct val="100000"/>
        <a:buFont typeface="Arial"/>
        <a:buChar char="•"/>
        <a:defRPr sz="2800">
          <a:latin typeface="Calibri"/>
          <a:ea typeface="Calibri"/>
          <a:cs typeface="Calibri"/>
          <a:sym typeface="Calibri"/>
        </a:defRPr>
      </a:lvl7pPr>
      <a:lvl8pPr marL="3556000" indent="-355600">
        <a:lnSpc>
          <a:spcPct val="90000"/>
        </a:lnSpc>
        <a:spcBef>
          <a:spcPts val="1000"/>
        </a:spcBef>
        <a:buSzPct val="100000"/>
        <a:buFont typeface="Arial"/>
        <a:buChar char="•"/>
        <a:defRPr sz="2800">
          <a:latin typeface="Calibri"/>
          <a:ea typeface="Calibri"/>
          <a:cs typeface="Calibri"/>
          <a:sym typeface="Calibri"/>
        </a:defRPr>
      </a:lvl8pPr>
      <a:lvl9pPr marL="4013200" indent="-355600">
        <a:lnSpc>
          <a:spcPct val="90000"/>
        </a:lnSpc>
        <a:spcBef>
          <a:spcPts val="1000"/>
        </a:spcBef>
        <a:buSzPct val="100000"/>
        <a:buFont typeface="Arial"/>
        <a:buChar char="•"/>
        <a:defRPr sz="28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24.png"/><Relationship Id="rId4" Type="http://schemas.openxmlformats.org/officeDocument/2006/relationships/hyperlink" Target="http://www.rsc.org/learn-chemistry/wiki/index.php?title=TeacherExpt:Neutralisation_%E2%80%93_%E2%80%98curing_acidity%E2%80%99&amp;oldid=741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6062" y="1242370"/>
            <a:ext cx="9144000" cy="2387600"/>
          </a:xfrm>
          <a:noFill/>
          <a:ln>
            <a:noFill/>
          </a:ln>
        </p:spPr>
        <p:txBody>
          <a:bodyPr>
            <a:normAutofit fontScale="90000"/>
          </a:bodyPr>
          <a:lstStyle/>
          <a:p>
            <a:br>
              <a:rPr lang="en-US" b="1" dirty="0"/>
            </a:br>
            <a:br>
              <a:rPr lang="en-US" b="1" dirty="0"/>
            </a:br>
            <a:r>
              <a:rPr lang="en-US" sz="4900" b="1" dirty="0">
                <a:latin typeface="Palatino Linotype" panose="02040502050505030304" pitchFamily="18" charset="0"/>
              </a:rPr>
              <a:t>Lammas, lime ja </a:t>
            </a:r>
            <a:r>
              <a:rPr lang="en-US" sz="4900" b="1" dirty="0" err="1">
                <a:latin typeface="Palatino Linotype" panose="02040502050505030304" pitchFamily="18" charset="0"/>
              </a:rPr>
              <a:t>simpukat</a:t>
            </a:r>
            <a:r>
              <a:rPr lang="en-US" sz="4900" b="1" dirty="0">
                <a:latin typeface="Palatino Linotype" panose="02040502050505030304" pitchFamily="18" charset="0"/>
              </a:rPr>
              <a:t>: </a:t>
            </a:r>
            <a:r>
              <a:rPr lang="en-US" sz="4900" b="1" dirty="0" err="1">
                <a:latin typeface="Palatino Linotype" panose="02040502050505030304" pitchFamily="18" charset="0"/>
              </a:rPr>
              <a:t>erilainen</a:t>
            </a:r>
            <a:r>
              <a:rPr lang="en-US" sz="4900" b="1" dirty="0">
                <a:latin typeface="Palatino Linotype" panose="02040502050505030304" pitchFamily="18" charset="0"/>
              </a:rPr>
              <a:t> </a:t>
            </a:r>
            <a:r>
              <a:rPr lang="en-US" sz="4900" b="1" dirty="0" err="1">
                <a:latin typeface="Palatino Linotype" panose="02040502050505030304" pitchFamily="18" charset="0"/>
              </a:rPr>
              <a:t>resepti</a:t>
            </a:r>
            <a:r>
              <a:rPr lang="en-US" sz="4900" b="1" dirty="0">
                <a:latin typeface="Palatino Linotype" panose="02040502050505030304" pitchFamily="18" charset="0"/>
              </a:rPr>
              <a:t>!</a:t>
            </a:r>
            <a:br>
              <a:rPr lang="fi-FI" sz="4900" dirty="0">
                <a:latin typeface="Palatino Linotype" panose="02040502050505030304" pitchFamily="18" charset="0"/>
              </a:rPr>
            </a:br>
            <a:endParaRPr lang="fi-FI" sz="4900" dirty="0">
              <a:latin typeface="Palatino Linotype" panose="02040502050505030304" pitchFamily="18" charset="0"/>
            </a:endParaRPr>
          </a:p>
        </p:txBody>
      </p:sp>
      <p:grpSp>
        <p:nvGrpSpPr>
          <p:cNvPr id="3" name="Group 2"/>
          <p:cNvGrpSpPr/>
          <p:nvPr/>
        </p:nvGrpSpPr>
        <p:grpSpPr>
          <a:xfrm>
            <a:off x="1847829" y="4872339"/>
            <a:ext cx="8496342" cy="1104606"/>
            <a:chOff x="47268" y="3712933"/>
            <a:chExt cx="8496342" cy="1104606"/>
          </a:xfrm>
        </p:grpSpPr>
        <p:pic>
          <p:nvPicPr>
            <p:cNvPr id="4" name="Picture 3" descr="http://europa.eu/about-eu/basic-information/symbols/images/flag_yellow_high.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68" y="3712933"/>
              <a:ext cx="1644412" cy="1043885"/>
            </a:xfrm>
            <a:prstGeom prst="rect">
              <a:avLst/>
            </a:prstGeom>
            <a:noFill/>
            <a:ln>
              <a:noFill/>
            </a:ln>
          </p:spPr>
        </p:pic>
        <p:sp>
          <p:nvSpPr>
            <p:cNvPr id="5" name="Text Box 2"/>
            <p:cNvSpPr txBox="1">
              <a:spLocks noChangeArrowheads="1"/>
            </p:cNvSpPr>
            <p:nvPr/>
          </p:nvSpPr>
          <p:spPr bwMode="auto">
            <a:xfrm>
              <a:off x="1691680" y="3712933"/>
              <a:ext cx="4657725" cy="421005"/>
            </a:xfrm>
            <a:prstGeom prst="rect">
              <a:avLst/>
            </a:prstGeom>
            <a:noFill/>
            <a:ln w="9525">
              <a:noFill/>
              <a:miter lim="800000"/>
              <a:headEnd/>
              <a:tailEnd/>
            </a:ln>
          </p:spPr>
          <p:txBody>
            <a:bodyPr rot="0" vert="horz" wrap="square" lIns="91440" tIns="45720" rIns="91440" bIns="45720" anchor="t" anchorCtr="0">
              <a:noAutofit/>
            </a:bodyPr>
            <a:lstStyle/>
            <a:p>
              <a:pPr marL="457200" algn="ctr">
                <a:lnSpc>
                  <a:spcPct val="115000"/>
                </a:lnSpc>
                <a:spcAft>
                  <a:spcPts val="10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This project has received funding from the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European Union’s Horizon 2020 research and innovation </a:t>
              </a:r>
              <a:r>
                <a:rPr lang="en-US" sz="1600" i="1" dirty="0" err="1">
                  <a:effectLst/>
                  <a:latin typeface="Times New Roman" panose="02020603050405020304" pitchFamily="18" charset="0"/>
                  <a:ea typeface="Calibri" panose="020F0502020204030204" pitchFamily="34" charset="0"/>
                  <a:cs typeface="Times New Roman" panose="02020603050405020304" pitchFamily="18" charset="0"/>
                </a:rPr>
                <a:t>programme</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under grant agreement No 665100</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839698" y="3712933"/>
              <a:ext cx="1703912" cy="1104606"/>
            </a:xfrm>
            <a:prstGeom prst="rect">
              <a:avLst/>
            </a:prstGeom>
          </p:spPr>
        </p:pic>
      </p:grpSp>
      <p:sp>
        <p:nvSpPr>
          <p:cNvPr id="16" name="Frame 15"/>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857250 w 12192000"/>
              <a:gd name="connsiteY5" fmla="*/ 857250 h 6858000"/>
              <a:gd name="connsiteX6" fmla="*/ 857250 w 12192000"/>
              <a:gd name="connsiteY6" fmla="*/ 6000750 h 6858000"/>
              <a:gd name="connsiteX7" fmla="*/ 11334750 w 12192000"/>
              <a:gd name="connsiteY7" fmla="*/ 6000750 h 6858000"/>
              <a:gd name="connsiteX8" fmla="*/ 11334750 w 12192000"/>
              <a:gd name="connsiteY8" fmla="*/ 857250 h 6858000"/>
              <a:gd name="connsiteX9" fmla="*/ 857250 w 12192000"/>
              <a:gd name="connsiteY9" fmla="*/ 857250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480060 w 12192000"/>
              <a:gd name="connsiteY5" fmla="*/ 457200 h 6858000"/>
              <a:gd name="connsiteX6" fmla="*/ 857250 w 12192000"/>
              <a:gd name="connsiteY6" fmla="*/ 6000750 h 6858000"/>
              <a:gd name="connsiteX7" fmla="*/ 11334750 w 12192000"/>
              <a:gd name="connsiteY7" fmla="*/ 6000750 h 6858000"/>
              <a:gd name="connsiteX8" fmla="*/ 11334750 w 12192000"/>
              <a:gd name="connsiteY8" fmla="*/ 857250 h 6858000"/>
              <a:gd name="connsiteX9" fmla="*/ 480060 w 12192000"/>
              <a:gd name="connsiteY9" fmla="*/ 457200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480060 w 12192000"/>
              <a:gd name="connsiteY5" fmla="*/ 457200 h 6858000"/>
              <a:gd name="connsiteX6" fmla="*/ 857250 w 12192000"/>
              <a:gd name="connsiteY6" fmla="*/ 6000750 h 6858000"/>
              <a:gd name="connsiteX7" fmla="*/ 11631930 w 12192000"/>
              <a:gd name="connsiteY7" fmla="*/ 6457950 h 6858000"/>
              <a:gd name="connsiteX8" fmla="*/ 11334750 w 12192000"/>
              <a:gd name="connsiteY8" fmla="*/ 857250 h 6858000"/>
              <a:gd name="connsiteX9" fmla="*/ 480060 w 12192000"/>
              <a:gd name="connsiteY9" fmla="*/ 457200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480060 w 12192000"/>
              <a:gd name="connsiteY5" fmla="*/ 457200 h 6858000"/>
              <a:gd name="connsiteX6" fmla="*/ 857250 w 12192000"/>
              <a:gd name="connsiteY6" fmla="*/ 6000750 h 6858000"/>
              <a:gd name="connsiteX7" fmla="*/ 11620500 w 12192000"/>
              <a:gd name="connsiteY7" fmla="*/ 6343650 h 6858000"/>
              <a:gd name="connsiteX8" fmla="*/ 11334750 w 12192000"/>
              <a:gd name="connsiteY8" fmla="*/ 857250 h 6858000"/>
              <a:gd name="connsiteX9" fmla="*/ 480060 w 12192000"/>
              <a:gd name="connsiteY9" fmla="*/ 457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0" y="6858000"/>
                </a:lnTo>
                <a:lnTo>
                  <a:pt x="0" y="0"/>
                </a:lnTo>
                <a:close/>
                <a:moveTo>
                  <a:pt x="480060" y="457200"/>
                </a:moveTo>
                <a:lnTo>
                  <a:pt x="857250" y="6000750"/>
                </a:lnTo>
                <a:lnTo>
                  <a:pt x="11620500" y="6343650"/>
                </a:lnTo>
                <a:lnTo>
                  <a:pt x="11334750" y="857250"/>
                </a:lnTo>
                <a:lnTo>
                  <a:pt x="480060" y="457200"/>
                </a:lnTo>
                <a:close/>
              </a:path>
            </a:pathLst>
          </a:cu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grpSp>
        <p:nvGrpSpPr>
          <p:cNvPr id="9" name="Group 8"/>
          <p:cNvGrpSpPr/>
          <p:nvPr/>
        </p:nvGrpSpPr>
        <p:grpSpPr>
          <a:xfrm>
            <a:off x="2961909" y="3087087"/>
            <a:ext cx="5947629" cy="1966822"/>
            <a:chOff x="740016" y="2878389"/>
            <a:chExt cx="10565156" cy="3428598"/>
          </a:xfrm>
        </p:grpSpPr>
        <p:grpSp>
          <p:nvGrpSpPr>
            <p:cNvPr id="10" name="Group 9"/>
            <p:cNvGrpSpPr/>
            <p:nvPr/>
          </p:nvGrpSpPr>
          <p:grpSpPr>
            <a:xfrm>
              <a:off x="740016" y="2878389"/>
              <a:ext cx="6871193" cy="3428598"/>
              <a:chOff x="446938" y="2866667"/>
              <a:chExt cx="6871193" cy="3428598"/>
            </a:xfrm>
          </p:grpSpPr>
          <p:pic>
            <p:nvPicPr>
              <p:cNvPr id="12" name="image1.jpg"/>
              <p:cNvPicPr/>
              <p:nvPr/>
            </p:nvPicPr>
            <p:blipFill>
              <a:blip r:embed="rId4">
                <a:extLst/>
              </a:blip>
              <a:stretch>
                <a:fillRect/>
              </a:stretch>
            </p:blipFill>
            <p:spPr>
              <a:xfrm>
                <a:off x="446938" y="2866667"/>
                <a:ext cx="2926081" cy="2002536"/>
              </a:xfrm>
              <a:prstGeom prst="rect">
                <a:avLst/>
              </a:prstGeom>
              <a:ln w="12700">
                <a:miter lim="400000"/>
              </a:ln>
            </p:spPr>
          </p:pic>
          <p:grpSp>
            <p:nvGrpSpPr>
              <p:cNvPr id="13" name="Group 12"/>
              <p:cNvGrpSpPr/>
              <p:nvPr/>
            </p:nvGrpSpPr>
            <p:grpSpPr>
              <a:xfrm>
                <a:off x="446939" y="2984829"/>
                <a:ext cx="1935892" cy="1706891"/>
                <a:chOff x="446939" y="2984829"/>
                <a:chExt cx="1935892" cy="1706891"/>
              </a:xfrm>
            </p:grpSpPr>
            <p:sp>
              <p:nvSpPr>
                <p:cNvPr id="15" name="Shape 51"/>
                <p:cNvSpPr/>
                <p:nvPr/>
              </p:nvSpPr>
              <p:spPr>
                <a:xfrm>
                  <a:off x="446939" y="3044150"/>
                  <a:ext cx="1935892" cy="1647570"/>
                </a:xfrm>
                <a:prstGeom prst="line">
                  <a:avLst/>
                </a:prstGeom>
                <a:ln w="31750">
                  <a:solidFill>
                    <a:srgbClr val="C00000"/>
                  </a:solidFill>
                  <a:miter/>
                </a:ln>
              </p:spPr>
              <p:txBody>
                <a:bodyPr lIns="0" tIns="0" rIns="0" bIns="0"/>
                <a:lstStyle/>
                <a:p>
                  <a:pPr lvl="0" defTabSz="457200">
                    <a:defRPr sz="1200">
                      <a:latin typeface="+mn-lt"/>
                      <a:ea typeface="+mn-ea"/>
                      <a:cs typeface="+mn-cs"/>
                      <a:sym typeface="Helvetica"/>
                    </a:defRPr>
                  </a:pPr>
                  <a:endParaRPr/>
                </a:p>
              </p:txBody>
            </p:sp>
            <p:sp>
              <p:nvSpPr>
                <p:cNvPr id="17" name="Shape 52"/>
                <p:cNvSpPr/>
                <p:nvPr/>
              </p:nvSpPr>
              <p:spPr>
                <a:xfrm flipH="1">
                  <a:off x="479889" y="2984829"/>
                  <a:ext cx="1902942" cy="1650248"/>
                </a:xfrm>
                <a:prstGeom prst="line">
                  <a:avLst/>
                </a:prstGeom>
                <a:ln w="31750">
                  <a:solidFill>
                    <a:srgbClr val="C00000"/>
                  </a:solidFill>
                  <a:miter/>
                </a:ln>
              </p:spPr>
              <p:txBody>
                <a:bodyPr lIns="0" tIns="0" rIns="0" bIns="0"/>
                <a:lstStyle/>
                <a:p>
                  <a:pPr lvl="0" defTabSz="457200">
                    <a:defRPr sz="1200">
                      <a:latin typeface="+mn-lt"/>
                      <a:ea typeface="+mn-ea"/>
                      <a:cs typeface="+mn-cs"/>
                      <a:sym typeface="Helvetica"/>
                    </a:defRPr>
                  </a:pPr>
                  <a:endParaRPr/>
                </a:p>
              </p:txBody>
            </p:sp>
          </p:grpSp>
          <p:pic>
            <p:nvPicPr>
              <p:cNvPr id="14" name="image2.jpg"/>
              <p:cNvPicPr/>
              <p:nvPr/>
            </p:nvPicPr>
            <p:blipFill>
              <a:blip r:embed="rId5">
                <a:extLst/>
              </a:blip>
              <a:stretch>
                <a:fillRect/>
              </a:stretch>
            </p:blipFill>
            <p:spPr>
              <a:xfrm>
                <a:off x="3584331" y="3809953"/>
                <a:ext cx="3733800" cy="2485312"/>
              </a:xfrm>
              <a:prstGeom prst="rect">
                <a:avLst/>
              </a:prstGeom>
              <a:ln w="12700">
                <a:miter lim="400000"/>
              </a:ln>
            </p:spPr>
          </p:pic>
        </p:grpSp>
        <p:pic>
          <p:nvPicPr>
            <p:cNvPr id="11" name="image3.jpg"/>
            <p:cNvPicPr/>
            <p:nvPr/>
          </p:nvPicPr>
          <p:blipFill>
            <a:blip r:embed="rId6">
              <a:extLst/>
            </a:blip>
            <a:stretch>
              <a:fillRect/>
            </a:stretch>
          </p:blipFill>
          <p:spPr>
            <a:xfrm>
              <a:off x="7807959" y="3070282"/>
              <a:ext cx="3497213" cy="1650248"/>
            </a:xfrm>
            <a:prstGeom prst="rect">
              <a:avLst/>
            </a:prstGeom>
            <a:ln w="12700">
              <a:miter lim="400000"/>
            </a:ln>
          </p:spPr>
        </p:pic>
      </p:gr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5273" y="643026"/>
            <a:ext cx="958019" cy="958019"/>
          </a:xfrm>
          <a:prstGeom prst="rect">
            <a:avLst/>
          </a:prstGeom>
        </p:spPr>
      </p:pic>
    </p:spTree>
    <p:extLst>
      <p:ext uri="{BB962C8B-B14F-4D97-AF65-F5344CB8AC3E}">
        <p14:creationId xmlns:p14="http://schemas.microsoft.com/office/powerpoint/2010/main" val="1353493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p:cNvSpPr>
          <p:nvPr>
            <p:ph type="title"/>
          </p:nvPr>
        </p:nvSpPr>
        <p:spPr>
          <a:xfrm>
            <a:off x="838200" y="365125"/>
            <a:ext cx="10515600" cy="1325563"/>
          </a:xfrm>
          <a:prstGeom prst="rect">
            <a:avLst/>
          </a:prstGeom>
        </p:spPr>
        <p:txBody>
          <a:bodyPr/>
          <a:lstStyle>
            <a:lvl1pPr>
              <a:defRPr>
                <a:solidFill>
                  <a:srgbClr val="70AD47"/>
                </a:solidFill>
              </a:defRPr>
            </a:lvl1pPr>
          </a:lstStyle>
          <a:p>
            <a:pPr lvl="0">
              <a:defRPr sz="1800">
                <a:solidFill>
                  <a:srgbClr val="000000"/>
                </a:solidFill>
              </a:defRPr>
            </a:pPr>
            <a:r>
              <a:rPr lang="fi-FI" sz="4400" dirty="0">
                <a:solidFill>
                  <a:srgbClr val="70AD47"/>
                </a:solidFill>
                <a:latin typeface="Palatino Linotype" panose="02040502050505030304" pitchFamily="18" charset="0"/>
              </a:rPr>
              <a:t>Ei aivan</a:t>
            </a:r>
            <a:r>
              <a:rPr sz="4400" dirty="0">
                <a:solidFill>
                  <a:srgbClr val="70AD47"/>
                </a:solidFill>
                <a:latin typeface="Palatino Linotype" panose="02040502050505030304" pitchFamily="18" charset="0"/>
              </a:rPr>
              <a:t>! </a:t>
            </a:r>
            <a:r>
              <a:rPr lang="fi-FI" sz="4400" dirty="0">
                <a:solidFill>
                  <a:srgbClr val="70AD47"/>
                </a:solidFill>
                <a:latin typeface="Palatino Linotype" panose="02040502050505030304" pitchFamily="18" charset="0"/>
              </a:rPr>
              <a:t>Sinulla on tehtävä</a:t>
            </a:r>
            <a:r>
              <a:rPr sz="4400" dirty="0">
                <a:solidFill>
                  <a:srgbClr val="70AD47"/>
                </a:solidFill>
                <a:latin typeface="Palatino Linotype" panose="02040502050505030304" pitchFamily="18" charset="0"/>
              </a:rPr>
              <a:t>..</a:t>
            </a:r>
          </a:p>
        </p:txBody>
      </p:sp>
      <p:sp>
        <p:nvSpPr>
          <p:cNvPr id="106" name="Shape 106"/>
          <p:cNvSpPr>
            <a:spLocks noGrp="1"/>
          </p:cNvSpPr>
          <p:nvPr>
            <p:ph type="body" idx="1"/>
          </p:nvPr>
        </p:nvSpPr>
        <p:spPr>
          <a:xfrm>
            <a:off x="838200" y="1619531"/>
            <a:ext cx="5908589" cy="1460006"/>
          </a:xfrm>
          <a:prstGeom prst="rect">
            <a:avLst/>
          </a:prstGeom>
          <a:solidFill>
            <a:srgbClr val="FBE5D6"/>
          </a:solidFill>
        </p:spPr>
        <p:txBody>
          <a:bodyPr lIns="0" tIns="0" rIns="0" bIns="0">
            <a:noAutofit/>
          </a:bodyPr>
          <a:lstStyle/>
          <a:p>
            <a:pPr marL="163285" lvl="0" indent="-163285">
              <a:defRPr sz="1800"/>
            </a:pPr>
            <a:r>
              <a:rPr lang="fi-FI" sz="2400" dirty="0"/>
              <a:t>Asiassa on ongelma</a:t>
            </a:r>
            <a:r>
              <a:rPr sz="2400" dirty="0"/>
              <a:t>. </a:t>
            </a:r>
            <a:r>
              <a:rPr lang="fi-FI" sz="2400" dirty="0"/>
              <a:t>Miten ruoho absorboi mineraalit , jos maasta tulee liian emäksinen?</a:t>
            </a:r>
            <a:endParaRPr sz="2400" dirty="0"/>
          </a:p>
          <a:p>
            <a:pPr marL="163285" lvl="0" indent="-163285">
              <a:defRPr sz="1800"/>
            </a:pPr>
            <a:r>
              <a:rPr lang="fi-FI" sz="2400" dirty="0"/>
              <a:t>Miten kalsiumkarbonaatti vaikuttaa maanperän pH-arvoon</a:t>
            </a:r>
            <a:r>
              <a:rPr sz="2400" dirty="0"/>
              <a:t>?</a:t>
            </a:r>
          </a:p>
        </p:txBody>
      </p:sp>
      <p:pic>
        <p:nvPicPr>
          <p:cNvPr id="107" name="image19.png"/>
          <p:cNvPicPr/>
          <p:nvPr/>
        </p:nvPicPr>
        <p:blipFill>
          <a:blip r:embed="rId3">
            <a:extLst/>
          </a:blip>
          <a:stretch>
            <a:fillRect/>
          </a:stretch>
        </p:blipFill>
        <p:spPr>
          <a:xfrm>
            <a:off x="8048625" y="1619530"/>
            <a:ext cx="3305175" cy="1381126"/>
          </a:xfrm>
          <a:prstGeom prst="rect">
            <a:avLst/>
          </a:prstGeom>
          <a:ln w="12700">
            <a:miter lim="400000"/>
          </a:ln>
        </p:spPr>
      </p:pic>
      <p:sp>
        <p:nvSpPr>
          <p:cNvPr id="108" name="Shape 108"/>
          <p:cNvSpPr/>
          <p:nvPr/>
        </p:nvSpPr>
        <p:spPr>
          <a:xfrm>
            <a:off x="812221" y="3326121"/>
            <a:ext cx="5934568" cy="2215991"/>
          </a:xfrm>
          <a:prstGeom prst="rect">
            <a:avLst/>
          </a:prstGeom>
          <a:solidFill>
            <a:srgbClr val="C5E0B4"/>
          </a:solid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r>
              <a:rPr lang="fi-FI" sz="2400" dirty="0"/>
              <a:t>Ota kemistin rooli. Tehtäväsi on tehdä kokeita selvittääksesi miten kaksi kalsium tyyppiä, sammutettu kalkki (k</a:t>
            </a:r>
            <a:r>
              <a:rPr sz="2400" dirty="0"/>
              <a:t>al</a:t>
            </a:r>
            <a:r>
              <a:rPr lang="fi-FI" sz="2400" dirty="0"/>
              <a:t>s</a:t>
            </a:r>
            <a:r>
              <a:rPr sz="2400" dirty="0" err="1"/>
              <a:t>iumhydro</a:t>
            </a:r>
            <a:r>
              <a:rPr lang="fi-FI" sz="2400" dirty="0" err="1"/>
              <a:t>ksidi</a:t>
            </a:r>
            <a:r>
              <a:rPr sz="2400" dirty="0"/>
              <a:t>) </a:t>
            </a:r>
            <a:r>
              <a:rPr lang="fi-FI" sz="2400" dirty="0"/>
              <a:t>ja k</a:t>
            </a:r>
            <a:r>
              <a:rPr sz="2400" dirty="0"/>
              <a:t>al</a:t>
            </a:r>
            <a:r>
              <a:rPr lang="fi-FI" sz="2400" dirty="0"/>
              <a:t>s</a:t>
            </a:r>
            <a:r>
              <a:rPr sz="2400" dirty="0" err="1"/>
              <a:t>ium</a:t>
            </a:r>
            <a:r>
              <a:rPr lang="fi-FI" sz="2400" dirty="0"/>
              <a:t>k</a:t>
            </a:r>
            <a:r>
              <a:rPr sz="2400" dirty="0" err="1"/>
              <a:t>arbona</a:t>
            </a:r>
            <a:r>
              <a:rPr lang="fi-FI" sz="2400" dirty="0" err="1"/>
              <a:t>atti</a:t>
            </a:r>
            <a:r>
              <a:rPr sz="2400" dirty="0"/>
              <a:t>) </a:t>
            </a:r>
            <a:r>
              <a:rPr lang="fi-FI" sz="2400" dirty="0"/>
              <a:t>vaikuttavat maaperän </a:t>
            </a:r>
            <a:r>
              <a:rPr sz="2400" dirty="0"/>
              <a:t>pH</a:t>
            </a:r>
            <a:r>
              <a:rPr lang="fi-FI" sz="2400" dirty="0"/>
              <a:t>-arvoon ja neuvoa Sueta onko turvallista käyttää jätekuoria lannoitteena</a:t>
            </a:r>
            <a:r>
              <a:rPr sz="2400" dirty="0"/>
              <a:t>.</a:t>
            </a:r>
          </a:p>
        </p:txBody>
      </p:sp>
      <p:sp>
        <p:nvSpPr>
          <p:cNvPr id="109" name="Shape 109"/>
          <p:cNvSpPr/>
          <p:nvPr/>
        </p:nvSpPr>
        <p:spPr>
          <a:xfrm>
            <a:off x="2098766" y="6113417"/>
            <a:ext cx="6323780" cy="370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hlinkClick r:id="rId4"/>
              </a:defRPr>
            </a:lvl1pPr>
          </a:lstStyle>
          <a:p>
            <a:pPr lvl="0"/>
            <a:r>
              <a:rPr>
                <a:hlinkClick r:id="rId4"/>
              </a:rPr>
              <a:t>TeacherExpt:Neutralisation – ‘curing acidity’ - Learn Chemistry Wiki</a:t>
            </a:r>
          </a:p>
        </p:txBody>
      </p:sp>
      <p:pic>
        <p:nvPicPr>
          <p:cNvPr id="110" name="image20.png"/>
          <p:cNvPicPr/>
          <p:nvPr/>
        </p:nvPicPr>
        <p:blipFill>
          <a:blip r:embed="rId5">
            <a:extLst/>
          </a:blip>
          <a:stretch>
            <a:fillRect/>
          </a:stretch>
        </p:blipFill>
        <p:spPr>
          <a:xfrm>
            <a:off x="8120061" y="3371172"/>
            <a:ext cx="3162301" cy="2371726"/>
          </a:xfrm>
          <a:prstGeom prst="rect">
            <a:avLst/>
          </a:prstGeom>
          <a:ln w="12700">
            <a:miter lim="400000"/>
          </a:ln>
        </p:spPr>
      </p:pic>
      <p:pic>
        <p:nvPicPr>
          <p:cNvPr id="8" name="Picture 7" descr="C:\Users\kvaanane\Desktop\Multico_sininen-teksti-RGB.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15985" y="280185"/>
            <a:ext cx="2837815" cy="885825"/>
          </a:xfrm>
          <a:prstGeom prst="rect">
            <a:avLst/>
          </a:prstGeom>
          <a:noFill/>
          <a:ln>
            <a:noFill/>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p:cNvSpPr>
          <p:nvPr>
            <p:ph type="title"/>
          </p:nvPr>
        </p:nvSpPr>
        <p:spPr>
          <a:xfrm>
            <a:off x="357554" y="614962"/>
            <a:ext cx="11699631" cy="1325563"/>
          </a:xfrm>
          <a:prstGeom prst="rect">
            <a:avLst/>
          </a:prstGeom>
        </p:spPr>
        <p:txBody>
          <a:bodyPr>
            <a:normAutofit/>
          </a:bodyPr>
          <a:lstStyle>
            <a:lvl1pPr>
              <a:defRPr>
                <a:solidFill>
                  <a:srgbClr val="70AD47"/>
                </a:solidFill>
              </a:defRPr>
            </a:lvl1pPr>
          </a:lstStyle>
          <a:p>
            <a:pPr lvl="0">
              <a:defRPr sz="1800">
                <a:solidFill>
                  <a:srgbClr val="000000"/>
                </a:solidFill>
              </a:defRPr>
            </a:pPr>
            <a:r>
              <a:rPr lang="fi-FI" sz="4000" dirty="0">
                <a:solidFill>
                  <a:srgbClr val="70AD47"/>
                </a:solidFill>
                <a:latin typeface="Palatino Linotype" panose="02040502050505030304" pitchFamily="18" charset="0"/>
              </a:rPr>
              <a:t>Mitä tapahtuu seuraavaksi maapallon väestölle</a:t>
            </a:r>
            <a:r>
              <a:rPr sz="4000" dirty="0">
                <a:solidFill>
                  <a:srgbClr val="70AD47"/>
                </a:solidFill>
                <a:latin typeface="Palatino Linotype" panose="02040502050505030304" pitchFamily="18" charset="0"/>
              </a:rPr>
              <a:t>?</a:t>
            </a:r>
          </a:p>
        </p:txBody>
      </p:sp>
      <p:pic>
        <p:nvPicPr>
          <p:cNvPr id="57" name="image4.gif"/>
          <p:cNvPicPr/>
          <p:nvPr/>
        </p:nvPicPr>
        <p:blipFill>
          <a:blip r:embed="rId3">
            <a:extLst/>
          </a:blip>
          <a:stretch>
            <a:fillRect/>
          </a:stretch>
        </p:blipFill>
        <p:spPr>
          <a:xfrm>
            <a:off x="6396614" y="3608027"/>
            <a:ext cx="4972051" cy="2790826"/>
          </a:xfrm>
          <a:prstGeom prst="rect">
            <a:avLst/>
          </a:prstGeom>
          <a:ln w="12700">
            <a:miter lim="400000"/>
          </a:ln>
        </p:spPr>
      </p:pic>
      <p:sp>
        <p:nvSpPr>
          <p:cNvPr id="58" name="Shape 58"/>
          <p:cNvSpPr/>
          <p:nvPr/>
        </p:nvSpPr>
        <p:spPr>
          <a:xfrm>
            <a:off x="7574777" y="3331028"/>
            <a:ext cx="2332370" cy="276999"/>
          </a:xfrm>
          <a:prstGeom prst="rect">
            <a:avLst/>
          </a:prstGeom>
          <a:solidFill>
            <a:srgbClr val="FBE5D6"/>
          </a:solidFill>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r>
              <a:rPr dirty="0">
                <a:latin typeface="Palatino Linotype" panose="02040502050505030304" pitchFamily="18" charset="0"/>
              </a:rPr>
              <a:t>Ba</a:t>
            </a:r>
            <a:r>
              <a:rPr lang="fi-FI" dirty="0" err="1">
                <a:latin typeface="Palatino Linotype" panose="02040502050505030304" pitchFamily="18" charset="0"/>
              </a:rPr>
              <a:t>kteerien</a:t>
            </a:r>
            <a:r>
              <a:rPr lang="fi-FI" dirty="0">
                <a:latin typeface="Palatino Linotype" panose="02040502050505030304" pitchFamily="18" charset="0"/>
              </a:rPr>
              <a:t> kasvukäyrä</a:t>
            </a:r>
            <a:endParaRPr dirty="0">
              <a:latin typeface="Palatino Linotype" panose="02040502050505030304" pitchFamily="18" charset="0"/>
            </a:endParaRPr>
          </a:p>
        </p:txBody>
      </p:sp>
      <p:sp>
        <p:nvSpPr>
          <p:cNvPr id="59" name="Shape 59"/>
          <p:cNvSpPr/>
          <p:nvPr/>
        </p:nvSpPr>
        <p:spPr>
          <a:xfrm>
            <a:off x="6396614" y="1853700"/>
            <a:ext cx="3773714" cy="1107996"/>
          </a:xfrm>
          <a:prstGeom prst="rect">
            <a:avLst/>
          </a:prstGeom>
          <a:solidFill>
            <a:srgbClr val="FBE5D6"/>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2400"/>
            </a:lvl1pPr>
          </a:lstStyle>
          <a:p>
            <a:pPr lvl="0">
              <a:defRPr sz="1800"/>
            </a:pPr>
            <a:r>
              <a:rPr lang="fi-FI" sz="2400" dirty="0">
                <a:latin typeface="Palatino Linotype" panose="02040502050505030304" pitchFamily="18" charset="0"/>
              </a:rPr>
              <a:t>Mikä aiheuttaisi ”kuolleen vaiheen”</a:t>
            </a:r>
            <a:r>
              <a:rPr sz="2400" dirty="0">
                <a:latin typeface="Palatino Linotype" panose="02040502050505030304" pitchFamily="18" charset="0"/>
              </a:rPr>
              <a:t>?  </a:t>
            </a:r>
            <a:r>
              <a:rPr lang="fi-FI" sz="2400" dirty="0">
                <a:latin typeface="Palatino Linotype" panose="02040502050505030304" pitchFamily="18" charset="0"/>
              </a:rPr>
              <a:t>Miten vaihe vältettäisiin</a:t>
            </a:r>
            <a:r>
              <a:rPr sz="2400" dirty="0">
                <a:latin typeface="Palatino Linotype" panose="02040502050505030304" pitchFamily="18" charset="0"/>
              </a:rPr>
              <a:t>?</a:t>
            </a:r>
          </a:p>
        </p:txBody>
      </p:sp>
      <p:sp>
        <p:nvSpPr>
          <p:cNvPr id="60" name="Shape 60"/>
          <p:cNvSpPr/>
          <p:nvPr/>
        </p:nvSpPr>
        <p:spPr>
          <a:xfrm>
            <a:off x="459154" y="1853700"/>
            <a:ext cx="5311064" cy="1477328"/>
          </a:xfrm>
          <a:prstGeom prst="rect">
            <a:avLst/>
          </a:prstGeom>
          <a:ln>
            <a:solidFill>
              <a:srgbClr val="5B9BD5"/>
            </a:solidFill>
          </a:ln>
          <a:extLst>
            <a:ext uri="{C572A759-6A51-4108-AA02-DFA0A04FC94B}">
              <ma14:wrappingTextBoxFlag xmlns="" xmlns:ma14="http://schemas.microsoft.com/office/mac/drawingml/2011/main" val="1"/>
            </a:ext>
          </a:extLst>
        </p:spPr>
        <p:txBody>
          <a:bodyPr wrap="square" lIns="0" tIns="0" rIns="0" bIns="0">
            <a:spAutoFit/>
          </a:bodyPr>
          <a:lstStyle>
            <a:lvl1pPr>
              <a:defRPr sz="2000"/>
            </a:lvl1pPr>
          </a:lstStyle>
          <a:p>
            <a:pPr lvl="0">
              <a:defRPr sz="1800"/>
            </a:pPr>
            <a:r>
              <a:rPr lang="fi-FI" sz="2400" dirty="0">
                <a:latin typeface="Palatino Linotype" panose="02040502050505030304" pitchFamily="18" charset="0"/>
              </a:rPr>
              <a:t>Väestö tänään</a:t>
            </a:r>
            <a:r>
              <a:rPr sz="2400" dirty="0">
                <a:latin typeface="Palatino Linotype" panose="02040502050505030304" pitchFamily="18" charset="0"/>
              </a:rPr>
              <a:t>: </a:t>
            </a:r>
            <a:r>
              <a:rPr lang="fi-FI" sz="2400" dirty="0">
                <a:latin typeface="Palatino Linotype" panose="02040502050505030304" pitchFamily="18" charset="0"/>
              </a:rPr>
              <a:t>Väestö saavutti hiljattain </a:t>
            </a:r>
            <a:r>
              <a:rPr sz="2400" dirty="0">
                <a:latin typeface="Palatino Linotype" panose="02040502050505030304" pitchFamily="18" charset="0"/>
              </a:rPr>
              <a:t>6 </a:t>
            </a:r>
            <a:r>
              <a:rPr lang="fi-FI" sz="2400" dirty="0">
                <a:latin typeface="Palatino Linotype" panose="02040502050505030304" pitchFamily="18" charset="0"/>
              </a:rPr>
              <a:t>miljardin rajan</a:t>
            </a:r>
            <a:r>
              <a:rPr sz="2400" dirty="0">
                <a:latin typeface="Palatino Linotype" panose="02040502050505030304" pitchFamily="18" charset="0"/>
              </a:rPr>
              <a:t>. </a:t>
            </a:r>
            <a:r>
              <a:rPr lang="fi-FI" sz="2400" dirty="0">
                <a:latin typeface="Palatino Linotype" panose="02040502050505030304" pitchFamily="18" charset="0"/>
              </a:rPr>
              <a:t>Kasvun ennustetaan hidastuvan noin</a:t>
            </a:r>
            <a:r>
              <a:rPr sz="2400" dirty="0">
                <a:latin typeface="Palatino Linotype" panose="02040502050505030304" pitchFamily="18" charset="0"/>
              </a:rPr>
              <a:t> 2050 </a:t>
            </a:r>
            <a:r>
              <a:rPr lang="fi-FI" sz="2400" dirty="0">
                <a:latin typeface="Palatino Linotype" panose="02040502050505030304" pitchFamily="18" charset="0"/>
              </a:rPr>
              <a:t>ja saavuttavan tasapainon noin</a:t>
            </a:r>
            <a:r>
              <a:rPr sz="2400" dirty="0">
                <a:latin typeface="Palatino Linotype" panose="02040502050505030304" pitchFamily="18" charset="0"/>
              </a:rPr>
              <a:t> 2100.</a:t>
            </a:r>
          </a:p>
        </p:txBody>
      </p:sp>
      <p:pic>
        <p:nvPicPr>
          <p:cNvPr id="61" name="image5.jpg"/>
          <p:cNvPicPr/>
          <p:nvPr/>
        </p:nvPicPr>
        <p:blipFill>
          <a:blip r:embed="rId4">
            <a:extLst/>
          </a:blip>
          <a:stretch>
            <a:fillRect/>
          </a:stretch>
        </p:blipFill>
        <p:spPr>
          <a:xfrm>
            <a:off x="1397000" y="3875587"/>
            <a:ext cx="4373218" cy="2291384"/>
          </a:xfrm>
          <a:prstGeom prst="rect">
            <a:avLst/>
          </a:prstGeom>
          <a:ln w="12700">
            <a:miter lim="400000"/>
          </a:ln>
        </p:spPr>
      </p:pic>
      <p:pic>
        <p:nvPicPr>
          <p:cNvPr id="8" name="Picture 7" descr="C:\Users\kvaanane\Desktop\Multico_sininen-teksti-RGB.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19370" y="25912"/>
            <a:ext cx="2837815" cy="885825"/>
          </a:xfrm>
          <a:prstGeom prst="rect">
            <a:avLst/>
          </a:prstGeom>
          <a:noFill/>
          <a:ln>
            <a:noFill/>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p:nvPr>
        </p:nvSpPr>
        <p:spPr>
          <a:xfrm>
            <a:off x="838200" y="365125"/>
            <a:ext cx="10515600" cy="1325563"/>
          </a:xfrm>
          <a:prstGeom prst="rect">
            <a:avLst/>
          </a:prstGeom>
        </p:spPr>
        <p:txBody>
          <a:bodyPr/>
          <a:lstStyle>
            <a:lvl1pPr>
              <a:defRPr>
                <a:solidFill>
                  <a:srgbClr val="70AD47"/>
                </a:solidFill>
              </a:defRPr>
            </a:lvl1pPr>
          </a:lstStyle>
          <a:p>
            <a:pPr lvl="0">
              <a:defRPr sz="1800">
                <a:solidFill>
                  <a:srgbClr val="000000"/>
                </a:solidFill>
              </a:defRPr>
            </a:pPr>
            <a:r>
              <a:rPr lang="fi-FI" sz="4400" dirty="0">
                <a:solidFill>
                  <a:srgbClr val="70AD47"/>
                </a:solidFill>
                <a:latin typeface="Palatino Linotype" panose="02040502050505030304" pitchFamily="18" charset="0"/>
              </a:rPr>
              <a:t>Johdanto</a:t>
            </a:r>
            <a:endParaRPr sz="4400" dirty="0">
              <a:solidFill>
                <a:srgbClr val="70AD47"/>
              </a:solidFill>
              <a:latin typeface="Palatino Linotype" panose="02040502050505030304" pitchFamily="18" charset="0"/>
            </a:endParaRPr>
          </a:p>
        </p:txBody>
      </p:sp>
      <p:sp>
        <p:nvSpPr>
          <p:cNvPr id="66" name="Shape 66"/>
          <p:cNvSpPr>
            <a:spLocks noGrp="1"/>
          </p:cNvSpPr>
          <p:nvPr>
            <p:ph type="body" idx="1"/>
          </p:nvPr>
        </p:nvSpPr>
        <p:spPr>
          <a:xfrm>
            <a:off x="838200" y="1825625"/>
            <a:ext cx="10515600" cy="4351338"/>
          </a:xfrm>
          <a:prstGeom prst="rect">
            <a:avLst/>
          </a:prstGeom>
        </p:spPr>
        <p:txBody>
          <a:bodyPr/>
          <a:lstStyle/>
          <a:p>
            <a:pPr marL="0" lvl="0" indent="0">
              <a:buSzTx/>
              <a:buNone/>
              <a:defRPr sz="1800"/>
            </a:pPr>
            <a:r>
              <a:rPr lang="fi-FI" sz="2800" dirty="0">
                <a:latin typeface="Palatino Linotype" panose="02040502050505030304" pitchFamily="18" charset="0"/>
              </a:rPr>
              <a:t>Tässä skenaariossa tarkastellaan ongelmaa, joka liittyy ruoan tuotantoon ja jätteiden hävittämiseen Uudessa Seelannissa</a:t>
            </a:r>
            <a:r>
              <a:rPr sz="2800" dirty="0">
                <a:latin typeface="Palatino Linotype" panose="02040502050505030304" pitchFamily="18" charset="0"/>
              </a:rPr>
              <a:t>.</a:t>
            </a:r>
          </a:p>
          <a:p>
            <a:pPr marL="0" lvl="0" indent="0">
              <a:buSzTx/>
              <a:buNone/>
              <a:defRPr sz="1800"/>
            </a:pPr>
            <a:endParaRPr lang="fi-FI" dirty="0">
              <a:latin typeface="Palatino Linotype" panose="02040502050505030304" pitchFamily="18" charset="0"/>
            </a:endParaRPr>
          </a:p>
          <a:p>
            <a:pPr marL="0" lvl="0" indent="0">
              <a:buSzTx/>
              <a:buNone/>
              <a:defRPr sz="1800"/>
            </a:pPr>
            <a:r>
              <a:rPr lang="fi-FI" sz="2800" i="1" dirty="0">
                <a:solidFill>
                  <a:srgbClr val="70AD47"/>
                </a:solidFill>
                <a:latin typeface="Palatino Linotype" panose="02040502050505030304" pitchFamily="18" charset="0"/>
              </a:rPr>
              <a:t>Mitkä ruokatuotteet ovat tärkeitä vientituotteita Uudelle Seelannille</a:t>
            </a:r>
            <a:r>
              <a:rPr sz="2800" i="1" dirty="0">
                <a:solidFill>
                  <a:srgbClr val="70AD47"/>
                </a:solidFill>
                <a:latin typeface="Palatino Linotype" panose="02040502050505030304" pitchFamily="18" charset="0"/>
              </a:rPr>
              <a:t>?</a:t>
            </a:r>
          </a:p>
        </p:txBody>
      </p:sp>
      <p:pic>
        <p:nvPicPr>
          <p:cNvPr id="67" name="image6.jpg"/>
          <p:cNvPicPr/>
          <p:nvPr/>
        </p:nvPicPr>
        <p:blipFill>
          <a:blip r:embed="rId2">
            <a:extLst/>
          </a:blip>
          <a:stretch>
            <a:fillRect/>
          </a:stretch>
        </p:blipFill>
        <p:spPr>
          <a:xfrm>
            <a:off x="1892300" y="3900951"/>
            <a:ext cx="3644900" cy="2410949"/>
          </a:xfrm>
          <a:prstGeom prst="rect">
            <a:avLst/>
          </a:prstGeom>
          <a:ln w="12700">
            <a:miter lim="400000"/>
          </a:ln>
        </p:spPr>
      </p:pic>
      <p:pic>
        <p:nvPicPr>
          <p:cNvPr id="68" name="image7.jpg"/>
          <p:cNvPicPr/>
          <p:nvPr/>
        </p:nvPicPr>
        <p:blipFill>
          <a:blip r:embed="rId3">
            <a:extLst/>
          </a:blip>
          <a:stretch>
            <a:fillRect/>
          </a:stretch>
        </p:blipFill>
        <p:spPr>
          <a:xfrm>
            <a:off x="6311898" y="3900951"/>
            <a:ext cx="3622085" cy="2410949"/>
          </a:xfrm>
          <a:prstGeom prst="rect">
            <a:avLst/>
          </a:prstGeom>
          <a:ln w="12700">
            <a:miter lim="400000"/>
          </a:ln>
        </p:spPr>
      </p:pic>
      <p:pic>
        <p:nvPicPr>
          <p:cNvPr id="6" name="Picture 5" descr="C:\Users\kvaanane\Desktop\Multico_sininen-teksti-RGB.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15985" y="280185"/>
            <a:ext cx="2837815" cy="885825"/>
          </a:xfrm>
          <a:prstGeom prst="rect">
            <a:avLst/>
          </a:prstGeom>
          <a:noFill/>
          <a:ln>
            <a:noFill/>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title"/>
          </p:nvPr>
        </p:nvSpPr>
        <p:spPr>
          <a:xfrm>
            <a:off x="838200" y="365125"/>
            <a:ext cx="10515600" cy="1325563"/>
          </a:xfrm>
          <a:prstGeom prst="rect">
            <a:avLst/>
          </a:prstGeom>
        </p:spPr>
        <p:txBody>
          <a:bodyPr/>
          <a:lstStyle>
            <a:lvl1pPr>
              <a:defRPr>
                <a:solidFill>
                  <a:srgbClr val="70AD47"/>
                </a:solidFill>
              </a:defRPr>
            </a:lvl1pPr>
          </a:lstStyle>
          <a:p>
            <a:pPr lvl="0">
              <a:defRPr sz="1800">
                <a:solidFill>
                  <a:srgbClr val="000000"/>
                </a:solidFill>
              </a:defRPr>
            </a:pPr>
            <a:r>
              <a:rPr lang="fi-FI" sz="4400" dirty="0">
                <a:solidFill>
                  <a:srgbClr val="70AD47"/>
                </a:solidFill>
                <a:latin typeface="Palatino Linotype" panose="02040502050505030304" pitchFamily="18" charset="0"/>
              </a:rPr>
              <a:t>Vastaukset</a:t>
            </a:r>
            <a:endParaRPr sz="4400" dirty="0">
              <a:solidFill>
                <a:srgbClr val="70AD47"/>
              </a:solidFill>
              <a:latin typeface="Palatino Linotype" panose="02040502050505030304" pitchFamily="18" charset="0"/>
            </a:endParaRPr>
          </a:p>
        </p:txBody>
      </p:sp>
      <p:pic>
        <p:nvPicPr>
          <p:cNvPr id="71" name="image8.jpg"/>
          <p:cNvPicPr/>
          <p:nvPr/>
        </p:nvPicPr>
        <p:blipFill>
          <a:blip r:embed="rId2">
            <a:extLst/>
          </a:blip>
          <a:stretch>
            <a:fillRect/>
          </a:stretch>
        </p:blipFill>
        <p:spPr>
          <a:xfrm>
            <a:off x="1322069" y="2248504"/>
            <a:ext cx="2926081" cy="1950722"/>
          </a:xfrm>
          <a:prstGeom prst="rect">
            <a:avLst/>
          </a:prstGeom>
          <a:ln w="12700">
            <a:miter lim="400000"/>
          </a:ln>
        </p:spPr>
      </p:pic>
      <p:pic>
        <p:nvPicPr>
          <p:cNvPr id="72" name="image9.jpg"/>
          <p:cNvPicPr/>
          <p:nvPr/>
        </p:nvPicPr>
        <p:blipFill>
          <a:blip r:embed="rId3">
            <a:extLst/>
          </a:blip>
          <a:stretch>
            <a:fillRect/>
          </a:stretch>
        </p:blipFill>
        <p:spPr>
          <a:xfrm>
            <a:off x="4732019" y="1427479"/>
            <a:ext cx="2926080" cy="1950721"/>
          </a:xfrm>
          <a:prstGeom prst="rect">
            <a:avLst/>
          </a:prstGeom>
          <a:ln w="12700">
            <a:miter lim="400000"/>
          </a:ln>
        </p:spPr>
      </p:pic>
      <p:pic>
        <p:nvPicPr>
          <p:cNvPr id="73" name="image10.jpg"/>
          <p:cNvPicPr/>
          <p:nvPr/>
        </p:nvPicPr>
        <p:blipFill>
          <a:blip r:embed="rId4">
            <a:extLst/>
          </a:blip>
          <a:stretch>
            <a:fillRect/>
          </a:stretch>
        </p:blipFill>
        <p:spPr>
          <a:xfrm>
            <a:off x="8247378" y="2969181"/>
            <a:ext cx="2926081" cy="1380746"/>
          </a:xfrm>
          <a:prstGeom prst="rect">
            <a:avLst/>
          </a:prstGeom>
          <a:ln w="12700">
            <a:miter lim="400000"/>
          </a:ln>
        </p:spPr>
      </p:pic>
      <p:pic>
        <p:nvPicPr>
          <p:cNvPr id="74" name="image11.jpg"/>
          <p:cNvPicPr/>
          <p:nvPr/>
        </p:nvPicPr>
        <p:blipFill>
          <a:blip r:embed="rId5">
            <a:extLst/>
          </a:blip>
          <a:stretch>
            <a:fillRect/>
          </a:stretch>
        </p:blipFill>
        <p:spPr>
          <a:xfrm>
            <a:off x="6096000" y="4390770"/>
            <a:ext cx="2926081" cy="1853185"/>
          </a:xfrm>
          <a:prstGeom prst="rect">
            <a:avLst/>
          </a:prstGeom>
          <a:ln w="12700">
            <a:miter lim="400000"/>
          </a:ln>
        </p:spPr>
      </p:pic>
      <p:pic>
        <p:nvPicPr>
          <p:cNvPr id="75" name="image12.jpg"/>
          <p:cNvPicPr/>
          <p:nvPr/>
        </p:nvPicPr>
        <p:blipFill>
          <a:blip r:embed="rId6">
            <a:extLst/>
          </a:blip>
          <a:stretch>
            <a:fillRect/>
          </a:stretch>
        </p:blipFill>
        <p:spPr>
          <a:xfrm>
            <a:off x="2895599" y="4440554"/>
            <a:ext cx="2705101" cy="1803401"/>
          </a:xfrm>
          <a:prstGeom prst="rect">
            <a:avLst/>
          </a:prstGeom>
          <a:ln w="12700">
            <a:miter lim="400000"/>
          </a:ln>
        </p:spPr>
      </p:pic>
      <p:pic>
        <p:nvPicPr>
          <p:cNvPr id="8" name="Picture 7" descr="C:\Users\kvaanane\Desktop\Multico_sininen-teksti-RGB.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5985" y="280185"/>
            <a:ext cx="2837815" cy="885825"/>
          </a:xfrm>
          <a:prstGeom prst="rect">
            <a:avLst/>
          </a:prstGeom>
          <a:noFill/>
          <a:ln>
            <a:noFill/>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p:nvPr>
        </p:nvSpPr>
        <p:spPr>
          <a:xfrm>
            <a:off x="547182" y="129609"/>
            <a:ext cx="10515600" cy="1325563"/>
          </a:xfrm>
          <a:prstGeom prst="rect">
            <a:avLst/>
          </a:prstGeom>
        </p:spPr>
        <p:txBody>
          <a:bodyPr/>
          <a:lstStyle>
            <a:lvl1pPr>
              <a:defRPr>
                <a:solidFill>
                  <a:srgbClr val="70AD47"/>
                </a:solidFill>
              </a:defRPr>
            </a:lvl1pPr>
          </a:lstStyle>
          <a:p>
            <a:pPr lvl="0">
              <a:defRPr sz="1800">
                <a:solidFill>
                  <a:srgbClr val="000000"/>
                </a:solidFill>
              </a:defRPr>
            </a:pPr>
            <a:r>
              <a:rPr lang="fi-FI" sz="4400" dirty="0">
                <a:solidFill>
                  <a:srgbClr val="70AD47"/>
                </a:solidFill>
                <a:latin typeface="Palatino Linotype" panose="02040502050505030304" pitchFamily="18" charset="0"/>
              </a:rPr>
              <a:t>Lammasfarmari</a:t>
            </a:r>
            <a:endParaRPr sz="4400" dirty="0">
              <a:solidFill>
                <a:srgbClr val="70AD47"/>
              </a:solidFill>
              <a:latin typeface="Palatino Linotype" panose="02040502050505030304" pitchFamily="18" charset="0"/>
            </a:endParaRPr>
          </a:p>
        </p:txBody>
      </p:sp>
      <p:sp>
        <p:nvSpPr>
          <p:cNvPr id="78" name="Shape 78"/>
          <p:cNvSpPr>
            <a:spLocks noGrp="1"/>
          </p:cNvSpPr>
          <p:nvPr>
            <p:ph type="body" idx="1"/>
          </p:nvPr>
        </p:nvSpPr>
        <p:spPr>
          <a:xfrm>
            <a:off x="646225" y="1304732"/>
            <a:ext cx="4829432" cy="2939022"/>
          </a:xfrm>
          <a:prstGeom prst="rect">
            <a:avLst/>
          </a:prstGeom>
          <a:solidFill>
            <a:srgbClr val="FFF2CC"/>
          </a:solidFill>
        </p:spPr>
        <p:txBody>
          <a:bodyPr lIns="0" tIns="0" rIns="0" bIns="0">
            <a:noAutofit/>
          </a:bodyPr>
          <a:lstStyle>
            <a:lvl1pPr marL="0" indent="0">
              <a:lnSpc>
                <a:spcPct val="72000"/>
              </a:lnSpc>
              <a:buSzTx/>
              <a:buNone/>
              <a:defRPr sz="1800"/>
            </a:lvl1pPr>
          </a:lstStyle>
          <a:p>
            <a:pPr lvl="0">
              <a:lnSpc>
                <a:spcPct val="100000"/>
              </a:lnSpc>
              <a:spcBef>
                <a:spcPts val="0"/>
              </a:spcBef>
            </a:pPr>
            <a:r>
              <a:rPr sz="2400" dirty="0"/>
              <a:t>Sue </a:t>
            </a:r>
            <a:r>
              <a:rPr lang="fi-FI" sz="2400" dirty="0"/>
              <a:t>on lammasfarmari </a:t>
            </a:r>
            <a:r>
              <a:rPr sz="2400" dirty="0"/>
              <a:t>Marlborough</a:t>
            </a:r>
            <a:r>
              <a:rPr lang="fi-FI" sz="2400" dirty="0"/>
              <a:t>in alueella Uudessa Seelannissa. </a:t>
            </a:r>
            <a:r>
              <a:rPr sz="2400" dirty="0"/>
              <a:t>H</a:t>
            </a:r>
            <a:r>
              <a:rPr lang="fi-FI" sz="2400" dirty="0" err="1"/>
              <a:t>änen</a:t>
            </a:r>
            <a:r>
              <a:rPr lang="fi-FI" sz="2400" dirty="0"/>
              <a:t> perheellään on ollut maatila sukupolvien ajan. Hän piti koulussa kaikista luonnontieteellisistä oppiaineista, erityisesti biologiasta, ja hänellä on tutkinto eläintieteestä ja maataloudesta. </a:t>
            </a:r>
            <a:endParaRPr sz="2400" dirty="0"/>
          </a:p>
        </p:txBody>
      </p:sp>
      <p:sp>
        <p:nvSpPr>
          <p:cNvPr id="79" name="Shape 79"/>
          <p:cNvSpPr/>
          <p:nvPr/>
        </p:nvSpPr>
        <p:spPr>
          <a:xfrm>
            <a:off x="5804982" y="1328921"/>
            <a:ext cx="5707080" cy="3693319"/>
          </a:xfrm>
          <a:prstGeom prst="rect">
            <a:avLst/>
          </a:prstGeom>
          <a:solidFill>
            <a:srgbClr val="F4B183"/>
          </a:solid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r>
              <a:rPr lang="fi-FI" sz="2400" dirty="0"/>
              <a:t>Hänellä on </a:t>
            </a:r>
            <a:r>
              <a:rPr sz="2400" dirty="0"/>
              <a:t>5000 Romney </a:t>
            </a:r>
            <a:r>
              <a:rPr lang="fi-FI" sz="2400" dirty="0"/>
              <a:t>lampaan lauma</a:t>
            </a:r>
            <a:r>
              <a:rPr sz="2400" dirty="0"/>
              <a:t>. </a:t>
            </a:r>
            <a:r>
              <a:rPr lang="fi-FI" sz="2400" dirty="0"/>
              <a:t>Nämä lampaat tuottavat hyvin lihaa ja villaa. Uudessa Seelannissa lampaita voidaan pitää ulkona ympäri vuoden ilmaston vuoksi ja lampaat syövät luonnon ruohoa. Tämä on harvinaista Iso-Britanniassa, jossa ruokaan lisätään viljaa. Uudessa Seelannissa lammas on paljon halvempaa kuin brittiläinen lammas, koska lampaat ovat isompia ja niiden kasvatustavan vuoksi</a:t>
            </a:r>
            <a:r>
              <a:rPr sz="2400" dirty="0"/>
              <a:t>.</a:t>
            </a:r>
          </a:p>
        </p:txBody>
      </p:sp>
      <p:sp>
        <p:nvSpPr>
          <p:cNvPr id="80" name="Shape 80"/>
          <p:cNvSpPr/>
          <p:nvPr/>
        </p:nvSpPr>
        <p:spPr>
          <a:xfrm>
            <a:off x="5804982" y="5018190"/>
            <a:ext cx="5707080" cy="1846659"/>
          </a:xfrm>
          <a:prstGeom prst="rect">
            <a:avLst/>
          </a:prstGeom>
          <a:solidFill>
            <a:srgbClr val="C5E0B4"/>
          </a:solid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r>
              <a:rPr lang="fi-FI" sz="2400" dirty="0"/>
              <a:t>Haaste</a:t>
            </a:r>
            <a:r>
              <a:rPr sz="2400" dirty="0"/>
              <a:t>: Sue</a:t>
            </a:r>
            <a:r>
              <a:rPr lang="fi-FI" sz="2400" dirty="0"/>
              <a:t>n on pidettävä maaperä viljavana ympäri vuoden jotta maaseutu pysyy vihreänä ja lampailla on runsaasti syötävää. Lannoitteet ovat kallista tuontitavaraa. Kuinka hän saisi halvempaa lannoitetta</a:t>
            </a:r>
            <a:r>
              <a:rPr sz="2400" dirty="0"/>
              <a:t>?</a:t>
            </a:r>
          </a:p>
        </p:txBody>
      </p:sp>
      <p:pic>
        <p:nvPicPr>
          <p:cNvPr id="81" name="image13.jpg"/>
          <p:cNvPicPr/>
          <p:nvPr/>
        </p:nvPicPr>
        <p:blipFill>
          <a:blip r:embed="rId2">
            <a:extLst/>
          </a:blip>
          <a:stretch>
            <a:fillRect/>
          </a:stretch>
        </p:blipFill>
        <p:spPr>
          <a:xfrm>
            <a:off x="1415953" y="4514102"/>
            <a:ext cx="3289976" cy="2241296"/>
          </a:xfrm>
          <a:prstGeom prst="rect">
            <a:avLst/>
          </a:prstGeom>
          <a:ln w="12700">
            <a:miter lim="400000"/>
          </a:ln>
        </p:spPr>
      </p:pic>
      <p:pic>
        <p:nvPicPr>
          <p:cNvPr id="7" name="Picture 6" descr="C:\Users\kvaanane\Desktop\Multico_sininen-teksti-RG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5985" y="280185"/>
            <a:ext cx="2837815" cy="885825"/>
          </a:xfrm>
          <a:prstGeom prst="rect">
            <a:avLst/>
          </a:prstGeom>
          <a:noFill/>
          <a:ln>
            <a:noFill/>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title"/>
          </p:nvPr>
        </p:nvSpPr>
        <p:spPr>
          <a:xfrm>
            <a:off x="346245" y="411056"/>
            <a:ext cx="10515600" cy="1325563"/>
          </a:xfrm>
          <a:prstGeom prst="rect">
            <a:avLst/>
          </a:prstGeom>
        </p:spPr>
        <p:txBody>
          <a:bodyPr>
            <a:normAutofit/>
          </a:bodyPr>
          <a:lstStyle>
            <a:lvl1pPr>
              <a:defRPr>
                <a:solidFill>
                  <a:srgbClr val="70AD47"/>
                </a:solidFill>
              </a:defRPr>
            </a:lvl1pPr>
          </a:lstStyle>
          <a:p>
            <a:pPr lvl="0">
              <a:defRPr sz="1800">
                <a:solidFill>
                  <a:srgbClr val="000000"/>
                </a:solidFill>
              </a:defRPr>
            </a:pPr>
            <a:r>
              <a:rPr lang="fi-FI" sz="4400" dirty="0">
                <a:solidFill>
                  <a:srgbClr val="70AD47"/>
                </a:solidFill>
                <a:latin typeface="Palatino Linotype" panose="02040502050505030304" pitchFamily="18" charset="0"/>
              </a:rPr>
              <a:t>Vesiviljelijä </a:t>
            </a:r>
            <a:r>
              <a:rPr sz="4400" dirty="0">
                <a:solidFill>
                  <a:srgbClr val="70AD47"/>
                </a:solidFill>
                <a:latin typeface="Palatino Linotype" panose="02040502050505030304" pitchFamily="18" charset="0"/>
              </a:rPr>
              <a:t>(</a:t>
            </a:r>
            <a:r>
              <a:rPr lang="fi-FI" sz="4400" dirty="0">
                <a:solidFill>
                  <a:srgbClr val="70AD47"/>
                </a:solidFill>
                <a:latin typeface="Palatino Linotype" panose="02040502050505030304" pitchFamily="18" charset="0"/>
              </a:rPr>
              <a:t>viljelijä, joka kasvattaa makean veden ja meriveden lajeja</a:t>
            </a:r>
            <a:r>
              <a:rPr sz="4400" dirty="0">
                <a:solidFill>
                  <a:srgbClr val="70AD47"/>
                </a:solidFill>
                <a:latin typeface="Palatino Linotype" panose="02040502050505030304" pitchFamily="18" charset="0"/>
              </a:rPr>
              <a:t>)</a:t>
            </a:r>
          </a:p>
        </p:txBody>
      </p:sp>
      <p:sp>
        <p:nvSpPr>
          <p:cNvPr id="84" name="Shape 84"/>
          <p:cNvSpPr/>
          <p:nvPr/>
        </p:nvSpPr>
        <p:spPr>
          <a:xfrm>
            <a:off x="627867" y="1684672"/>
            <a:ext cx="4743712" cy="5170646"/>
          </a:xfrm>
          <a:prstGeom prst="rect">
            <a:avLst/>
          </a:prstGeom>
          <a:solidFill>
            <a:srgbClr val="FFF2CC"/>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1600"/>
            </a:lvl1pPr>
          </a:lstStyle>
          <a:p>
            <a:pPr lvl="0">
              <a:defRPr sz="1800"/>
            </a:pPr>
            <a:r>
              <a:rPr sz="2400" dirty="0"/>
              <a:t>Heidi </a:t>
            </a:r>
            <a:r>
              <a:rPr lang="fi-FI" sz="2400" dirty="0"/>
              <a:t>on vesiviljelijä</a:t>
            </a:r>
            <a:r>
              <a:rPr sz="2400" dirty="0"/>
              <a:t>. </a:t>
            </a:r>
            <a:r>
              <a:rPr lang="fi-FI" sz="2400" dirty="0"/>
              <a:t>Hän opiskeli laajan biologian ja kemian ja suoritti meriekologian tutkinnon </a:t>
            </a:r>
            <a:r>
              <a:rPr sz="2400" dirty="0"/>
              <a:t>Plymouth</a:t>
            </a:r>
            <a:r>
              <a:rPr lang="fi-FI" sz="2400" dirty="0"/>
              <a:t>in</a:t>
            </a:r>
            <a:r>
              <a:rPr sz="2400" dirty="0"/>
              <a:t> </a:t>
            </a:r>
            <a:r>
              <a:rPr lang="fi-FI" sz="2400" dirty="0"/>
              <a:t>yliopistossa</a:t>
            </a:r>
            <a:r>
              <a:rPr sz="2400" dirty="0"/>
              <a:t>.  </a:t>
            </a:r>
            <a:r>
              <a:rPr lang="fi-FI" sz="2400" dirty="0"/>
              <a:t>Hän piti opiskelusta niin paljon, että opiskeli lisää Uudessa Seelannissa, jossa hän tutki meriveden nilviäisiä. Hän todella rakasti maata. Nyt hän kasvattaa vihreä huulisia simpukoita lahdessa </a:t>
            </a:r>
            <a:r>
              <a:rPr sz="2400" dirty="0"/>
              <a:t>Marlborough</a:t>
            </a:r>
            <a:r>
              <a:rPr lang="fi-FI" sz="2400" dirty="0"/>
              <a:t>in tienoilla</a:t>
            </a:r>
            <a:r>
              <a:rPr sz="2400" dirty="0"/>
              <a:t>. </a:t>
            </a:r>
            <a:r>
              <a:rPr lang="fi-FI" sz="2400" dirty="0"/>
              <a:t>Hän rakastaa käsillä tekemistä. Hän on tehnyt työtä viisi vuotta ja yritys laajenee koko ajan. Vesiviljely on nopeimmin kasvava ruokatalouden sektori. </a:t>
            </a:r>
            <a:endParaRPr sz="2400" dirty="0"/>
          </a:p>
        </p:txBody>
      </p:sp>
      <p:sp>
        <p:nvSpPr>
          <p:cNvPr id="85" name="Shape 85"/>
          <p:cNvSpPr/>
          <p:nvPr/>
        </p:nvSpPr>
        <p:spPr>
          <a:xfrm>
            <a:off x="5729680" y="4055134"/>
            <a:ext cx="6134074" cy="2585323"/>
          </a:xfrm>
          <a:prstGeom prst="rect">
            <a:avLst/>
          </a:prstGeom>
          <a:solidFill>
            <a:srgbClr val="C5E0B4"/>
          </a:solid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r>
              <a:rPr lang="fi-FI" sz="2400" dirty="0"/>
              <a:t>Haaste</a:t>
            </a:r>
            <a:r>
              <a:rPr sz="2400" dirty="0"/>
              <a:t>: H</a:t>
            </a:r>
            <a:r>
              <a:rPr lang="fi-FI" sz="2400" dirty="0" err="1"/>
              <a:t>änen</a:t>
            </a:r>
            <a:r>
              <a:rPr lang="fi-FI" sz="2400" dirty="0"/>
              <a:t> maatilansa tuottaa valtavat määrät jätekuoria joka päivä. Ympäristösäännöt eivät salli hänen palauttavan kuoria takaisin mereen ja on hyvin kallista hävittää ne kaatopaikalle, koska niissä ei saa olla elävää materiaalia. Miten hän voisi hävittää ne halvemmalla ympäristöä tuhoamatta</a:t>
            </a:r>
            <a:r>
              <a:rPr sz="2400" dirty="0"/>
              <a:t>?</a:t>
            </a:r>
          </a:p>
        </p:txBody>
      </p:sp>
      <p:pic>
        <p:nvPicPr>
          <p:cNvPr id="86" name="image14.jpg"/>
          <p:cNvPicPr/>
          <p:nvPr/>
        </p:nvPicPr>
        <p:blipFill>
          <a:blip r:embed="rId2">
            <a:extLst/>
          </a:blip>
          <a:stretch>
            <a:fillRect/>
          </a:stretch>
        </p:blipFill>
        <p:spPr>
          <a:xfrm>
            <a:off x="6214738" y="1854107"/>
            <a:ext cx="3710942" cy="2083539"/>
          </a:xfrm>
          <a:prstGeom prst="rect">
            <a:avLst/>
          </a:prstGeom>
          <a:ln w="12700">
            <a:miter lim="400000"/>
          </a:ln>
        </p:spPr>
      </p:pic>
      <p:pic>
        <p:nvPicPr>
          <p:cNvPr id="6" name="Picture 5" descr="C:\Users\kvaanane\Desktop\Multico_sininen-teksti-RG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4185" y="188012"/>
            <a:ext cx="2837815" cy="885825"/>
          </a:xfrm>
          <a:prstGeom prst="rect">
            <a:avLst/>
          </a:prstGeom>
          <a:noFill/>
          <a:ln>
            <a:noFill/>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xfrm>
            <a:off x="319262" y="104326"/>
            <a:ext cx="10515600" cy="1325563"/>
          </a:xfrm>
          <a:prstGeom prst="rect">
            <a:avLst/>
          </a:prstGeom>
        </p:spPr>
        <p:txBody>
          <a:bodyPr/>
          <a:lstStyle>
            <a:lvl1pPr>
              <a:defRPr>
                <a:solidFill>
                  <a:srgbClr val="70AD47"/>
                </a:solidFill>
              </a:defRPr>
            </a:lvl1pPr>
          </a:lstStyle>
          <a:p>
            <a:pPr lvl="0">
              <a:defRPr sz="1800">
                <a:solidFill>
                  <a:srgbClr val="000000"/>
                </a:solidFill>
              </a:defRPr>
            </a:pPr>
            <a:r>
              <a:rPr lang="fi-FI" sz="4400" dirty="0">
                <a:solidFill>
                  <a:srgbClr val="70AD47"/>
                </a:solidFill>
                <a:latin typeface="Palatino Linotype" panose="02040502050505030304" pitchFamily="18" charset="0"/>
              </a:rPr>
              <a:t>A</a:t>
            </a:r>
            <a:r>
              <a:rPr sz="4400" dirty="0" err="1">
                <a:solidFill>
                  <a:srgbClr val="70AD47"/>
                </a:solidFill>
                <a:latin typeface="Palatino Linotype" panose="02040502050505030304" pitchFamily="18" charset="0"/>
              </a:rPr>
              <a:t>gronomi</a:t>
            </a:r>
            <a:endParaRPr sz="4400" dirty="0">
              <a:solidFill>
                <a:srgbClr val="70AD47"/>
              </a:solidFill>
              <a:latin typeface="Palatino Linotype" panose="02040502050505030304" pitchFamily="18" charset="0"/>
            </a:endParaRPr>
          </a:p>
        </p:txBody>
      </p:sp>
      <p:sp>
        <p:nvSpPr>
          <p:cNvPr id="89" name="Shape 89"/>
          <p:cNvSpPr/>
          <p:nvPr/>
        </p:nvSpPr>
        <p:spPr>
          <a:xfrm>
            <a:off x="353272" y="1205608"/>
            <a:ext cx="5478087" cy="2215991"/>
          </a:xfrm>
          <a:prstGeom prst="rect">
            <a:avLst/>
          </a:prstGeom>
          <a:solidFill>
            <a:srgbClr val="FFF2CC"/>
          </a:solidFill>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2400" dirty="0"/>
              <a:t>Matthew </a:t>
            </a:r>
            <a:r>
              <a:rPr lang="fi-FI" sz="2400" dirty="0"/>
              <a:t>oli koulussa aina kiinnostunut luonnontieteistä. </a:t>
            </a:r>
            <a:r>
              <a:rPr sz="2400" dirty="0"/>
              <a:t>H</a:t>
            </a:r>
            <a:r>
              <a:rPr lang="fi-FI" sz="2400" dirty="0" err="1"/>
              <a:t>än</a:t>
            </a:r>
            <a:r>
              <a:rPr lang="fi-FI" sz="2400" dirty="0"/>
              <a:t> päätti opiskella tutkinnon ekologiasta ja nyt hän työskentelee agronomina, työssä jossa vaaditaan vahvaa luonnontieteelistä taustaa. </a:t>
            </a:r>
            <a:endParaRPr sz="2400" dirty="0"/>
          </a:p>
        </p:txBody>
      </p:sp>
      <p:sp>
        <p:nvSpPr>
          <p:cNvPr id="90" name="Shape 90"/>
          <p:cNvSpPr/>
          <p:nvPr/>
        </p:nvSpPr>
        <p:spPr>
          <a:xfrm>
            <a:off x="378155" y="5196181"/>
            <a:ext cx="3294077" cy="1209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dirty="0"/>
              <a:t>http://www.brightcrop.org.uk/Explore-your-career/Grow-It/Matthew-Taylor.aspx#.WJ3W12e9SU</a:t>
            </a:r>
          </a:p>
        </p:txBody>
      </p:sp>
      <p:sp>
        <p:nvSpPr>
          <p:cNvPr id="91" name="Shape 91"/>
          <p:cNvSpPr/>
          <p:nvPr/>
        </p:nvSpPr>
        <p:spPr>
          <a:xfrm>
            <a:off x="6014233" y="1205608"/>
            <a:ext cx="5814352" cy="3323987"/>
          </a:xfrm>
          <a:prstGeom prst="rect">
            <a:avLst/>
          </a:prstGeom>
          <a:solidFill>
            <a:srgbClr val="FBE5D6"/>
          </a:solid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r>
              <a:rPr lang="fi-FI" sz="2400" dirty="0"/>
              <a:t>Agronomi käyttää luonnontieteellistä tietoa kasveista ja maaperästä kasvattaakseen parasta mahdollista satoa. Työssä hän tapaa maanviljelijöitä päivittäin, tutkii heidän peltojaan ja neuvoo mitä kannattaa istuttaa. </a:t>
            </a:r>
            <a:br>
              <a:rPr sz="2400" dirty="0"/>
            </a:br>
            <a:r>
              <a:rPr sz="2400" dirty="0"/>
              <a:t>Matthew </a:t>
            </a:r>
            <a:r>
              <a:rPr lang="fi-FI" sz="2400" dirty="0"/>
              <a:t>tarjoaa neuvoja maanviljelyskemikaaleista</a:t>
            </a:r>
            <a:r>
              <a:rPr sz="2400" dirty="0"/>
              <a:t>, </a:t>
            </a:r>
            <a:r>
              <a:rPr lang="fi-FI" sz="2400" dirty="0"/>
              <a:t>lannoitteista, siemenistä</a:t>
            </a:r>
            <a:r>
              <a:rPr sz="2400" dirty="0"/>
              <a:t>, </a:t>
            </a:r>
            <a:r>
              <a:rPr lang="fi-FI" sz="2400" dirty="0"/>
              <a:t>ja uusista menetelmistä kuten  </a:t>
            </a:r>
            <a:r>
              <a:rPr lang="fi-FI" sz="2400" dirty="0" err="1"/>
              <a:t>game</a:t>
            </a:r>
            <a:r>
              <a:rPr sz="2400" dirty="0"/>
              <a:t>game cover and novel solutions</a:t>
            </a:r>
            <a:r>
              <a:rPr lang="fi-FI" sz="2400" dirty="0"/>
              <a:t>. </a:t>
            </a:r>
            <a:r>
              <a:rPr sz="2400" dirty="0"/>
              <a:t> </a:t>
            </a:r>
          </a:p>
        </p:txBody>
      </p:sp>
      <p:sp>
        <p:nvSpPr>
          <p:cNvPr id="92" name="Shape 92"/>
          <p:cNvSpPr/>
          <p:nvPr/>
        </p:nvSpPr>
        <p:spPr>
          <a:xfrm>
            <a:off x="4611883" y="4569193"/>
            <a:ext cx="7216701" cy="1846659"/>
          </a:xfrm>
          <a:prstGeom prst="rect">
            <a:avLst/>
          </a:prstGeom>
          <a:solidFill>
            <a:srgbClr val="C5E0B4"/>
          </a:solid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r>
              <a:rPr sz="2400" dirty="0"/>
              <a:t>Matthew </a:t>
            </a:r>
            <a:r>
              <a:rPr lang="fi-FI" sz="2400" dirty="0"/>
              <a:t>rakastaa työtään, koska voi olla paljon ulkona, usein auringossa eikä kuluta paljon aikaa toimistossaan. Parasta on katsoa viljan kasvavan ja tietää, että hänen asiantuntemuksensa on auttanut siinä. Hän pitää myös työn vaihtelevuudesta ja mahdollisuudesta tavata ihmisiä. </a:t>
            </a:r>
            <a:endParaRPr sz="2400" dirty="0"/>
          </a:p>
        </p:txBody>
      </p:sp>
      <p:pic>
        <p:nvPicPr>
          <p:cNvPr id="93" name="image15.jpg"/>
          <p:cNvPicPr/>
          <p:nvPr/>
        </p:nvPicPr>
        <p:blipFill>
          <a:blip r:embed="rId2">
            <a:extLst/>
          </a:blip>
          <a:stretch>
            <a:fillRect/>
          </a:stretch>
        </p:blipFill>
        <p:spPr>
          <a:xfrm>
            <a:off x="353272" y="3512293"/>
            <a:ext cx="2389791" cy="1593194"/>
          </a:xfrm>
          <a:prstGeom prst="rect">
            <a:avLst/>
          </a:prstGeom>
          <a:ln w="12700">
            <a:miter lim="400000"/>
          </a:ln>
        </p:spPr>
      </p:pic>
      <p:pic>
        <p:nvPicPr>
          <p:cNvPr id="8" name="Picture 7" descr="C:\Users\kvaanane\Desktop\Multico_sininen-teksti-RG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5985" y="280185"/>
            <a:ext cx="2837815" cy="885825"/>
          </a:xfrm>
          <a:prstGeom prst="rect">
            <a:avLst/>
          </a:prstGeom>
          <a:noFill/>
          <a:ln>
            <a:noFill/>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p:cNvSpPr>
          <p:nvPr>
            <p:ph type="title"/>
          </p:nvPr>
        </p:nvSpPr>
        <p:spPr>
          <a:xfrm>
            <a:off x="838200" y="365125"/>
            <a:ext cx="10515600" cy="1325563"/>
          </a:xfrm>
          <a:prstGeom prst="rect">
            <a:avLst/>
          </a:prstGeom>
        </p:spPr>
        <p:txBody>
          <a:bodyPr/>
          <a:lstStyle>
            <a:lvl1pPr>
              <a:defRPr>
                <a:solidFill>
                  <a:srgbClr val="70AD47"/>
                </a:solidFill>
              </a:defRPr>
            </a:lvl1pPr>
          </a:lstStyle>
          <a:p>
            <a:pPr lvl="0">
              <a:defRPr sz="1800">
                <a:solidFill>
                  <a:srgbClr val="000000"/>
                </a:solidFill>
              </a:defRPr>
            </a:pPr>
            <a:r>
              <a:rPr lang="fi-FI" sz="4400" dirty="0">
                <a:solidFill>
                  <a:srgbClr val="70AD47"/>
                </a:solidFill>
                <a:latin typeface="Palatino Linotype" panose="02040502050505030304" pitchFamily="18" charset="0"/>
              </a:rPr>
              <a:t>Grillijuhlat</a:t>
            </a:r>
            <a:endParaRPr sz="4400" dirty="0">
              <a:solidFill>
                <a:srgbClr val="70AD47"/>
              </a:solidFill>
              <a:latin typeface="Palatino Linotype" panose="02040502050505030304" pitchFamily="18" charset="0"/>
            </a:endParaRPr>
          </a:p>
        </p:txBody>
      </p:sp>
      <p:sp>
        <p:nvSpPr>
          <p:cNvPr id="96" name="Shape 96"/>
          <p:cNvSpPr/>
          <p:nvPr/>
        </p:nvSpPr>
        <p:spPr>
          <a:xfrm>
            <a:off x="894943" y="1578121"/>
            <a:ext cx="4906428" cy="2215991"/>
          </a:xfrm>
          <a:prstGeom prst="rect">
            <a:avLst/>
          </a:prstGeom>
          <a:solidFill>
            <a:srgbClr val="FBE5D6"/>
          </a:solidFill>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2400" dirty="0"/>
              <a:t>Sue, Heidi </a:t>
            </a:r>
            <a:r>
              <a:rPr lang="fi-FI" sz="2400" dirty="0"/>
              <a:t>ja </a:t>
            </a:r>
            <a:r>
              <a:rPr sz="2400" dirty="0"/>
              <a:t>Matthew </a:t>
            </a:r>
            <a:r>
              <a:rPr lang="fi-FI" sz="2400" dirty="0"/>
              <a:t>tapaavat grillijuhlilla paikallisella rannalla. </a:t>
            </a:r>
            <a:r>
              <a:rPr sz="2400" dirty="0"/>
              <a:t>Sue </a:t>
            </a:r>
            <a:r>
              <a:rPr lang="fi-FI" sz="2400" dirty="0"/>
              <a:t>ja </a:t>
            </a:r>
            <a:r>
              <a:rPr sz="2400" dirty="0"/>
              <a:t>Heidi </a:t>
            </a:r>
            <a:r>
              <a:rPr lang="fi-FI" sz="2400" dirty="0"/>
              <a:t>keskustelevat niistä haasteista, joita heillä on pitää kustannukset alhaalla niin että toiminta on kannattavaa. </a:t>
            </a:r>
            <a:endParaRPr sz="2400" dirty="0"/>
          </a:p>
        </p:txBody>
      </p:sp>
      <p:sp>
        <p:nvSpPr>
          <p:cNvPr id="97" name="Shape 97"/>
          <p:cNvSpPr/>
          <p:nvPr/>
        </p:nvSpPr>
        <p:spPr>
          <a:xfrm>
            <a:off x="6165750" y="2760747"/>
            <a:ext cx="4823670" cy="2585323"/>
          </a:xfrm>
          <a:prstGeom prst="rect">
            <a:avLst/>
          </a:prstGeom>
          <a:solidFill>
            <a:srgbClr val="FFF2CC"/>
          </a:solidFill>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2400" dirty="0"/>
              <a:t>Matthew</a:t>
            </a:r>
            <a:r>
              <a:rPr lang="fi-FI" sz="2400" dirty="0"/>
              <a:t> kuulee keskustelun ja </a:t>
            </a:r>
            <a:r>
              <a:rPr lang="fi-FI" sz="2400" dirty="0" err="1"/>
              <a:t>ajttelee</a:t>
            </a:r>
            <a:r>
              <a:rPr lang="fi-FI" sz="2400" dirty="0"/>
              <a:t> että voi auttaa molempia ratkaisemaan ongelmansa samalla kertaa. </a:t>
            </a:r>
            <a:r>
              <a:rPr sz="2400" dirty="0"/>
              <a:t>H</a:t>
            </a:r>
            <a:r>
              <a:rPr lang="fi-FI" sz="2400" dirty="0" err="1"/>
              <a:t>än</a:t>
            </a:r>
            <a:r>
              <a:rPr lang="fi-FI" sz="2400" dirty="0"/>
              <a:t> tajuaa että simpukan kuorissa on paljon kalkkia </a:t>
            </a:r>
            <a:r>
              <a:rPr sz="2400" dirty="0"/>
              <a:t>(</a:t>
            </a:r>
            <a:r>
              <a:rPr lang="fi-FI" sz="2400" dirty="0"/>
              <a:t>k</a:t>
            </a:r>
            <a:r>
              <a:rPr sz="2400" dirty="0"/>
              <a:t>al</a:t>
            </a:r>
            <a:r>
              <a:rPr lang="fi-FI" sz="2400" dirty="0"/>
              <a:t>s</a:t>
            </a:r>
            <a:r>
              <a:rPr sz="2400" dirty="0" err="1"/>
              <a:t>ium</a:t>
            </a:r>
            <a:r>
              <a:rPr lang="fi-FI" sz="2400" dirty="0"/>
              <a:t>-</a:t>
            </a:r>
            <a:r>
              <a:rPr sz="2400" dirty="0"/>
              <a:t> </a:t>
            </a:r>
            <a:r>
              <a:rPr lang="fi-FI" sz="2400" dirty="0" err="1"/>
              <a:t>k</a:t>
            </a:r>
            <a:r>
              <a:rPr sz="2400" dirty="0" err="1"/>
              <a:t>arbona</a:t>
            </a:r>
            <a:r>
              <a:rPr lang="fi-FI" sz="2400" dirty="0" err="1"/>
              <a:t>attia</a:t>
            </a:r>
            <a:r>
              <a:rPr sz="2400" dirty="0"/>
              <a:t>) </a:t>
            </a:r>
            <a:r>
              <a:rPr lang="fi-FI" sz="2400" dirty="0"/>
              <a:t>ja että se on täydellinen lannoite ruohon kasvatukseen. </a:t>
            </a:r>
            <a:endParaRPr sz="2400" dirty="0"/>
          </a:p>
        </p:txBody>
      </p:sp>
      <p:pic>
        <p:nvPicPr>
          <p:cNvPr id="98" name="image16.jpg"/>
          <p:cNvPicPr/>
          <p:nvPr/>
        </p:nvPicPr>
        <p:blipFill>
          <a:blip r:embed="rId2">
            <a:extLst/>
          </a:blip>
          <a:stretch>
            <a:fillRect/>
          </a:stretch>
        </p:blipFill>
        <p:spPr>
          <a:xfrm>
            <a:off x="2119376" y="4070838"/>
            <a:ext cx="3191623" cy="2550465"/>
          </a:xfrm>
          <a:prstGeom prst="rect">
            <a:avLst/>
          </a:prstGeom>
          <a:ln w="12700">
            <a:miter lim="400000"/>
          </a:ln>
        </p:spPr>
      </p:pic>
      <p:pic>
        <p:nvPicPr>
          <p:cNvPr id="6" name="Picture 5" descr="C:\Users\kvaanane\Desktop\Multico_sininen-teksti-RG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5985" y="280185"/>
            <a:ext cx="2837815" cy="885825"/>
          </a:xfrm>
          <a:prstGeom prst="rect">
            <a:avLst/>
          </a:prstGeom>
          <a:noFill/>
          <a:ln>
            <a:noFill/>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p:nvPr>
        </p:nvSpPr>
        <p:spPr>
          <a:xfrm>
            <a:off x="838200" y="365125"/>
            <a:ext cx="10515600" cy="1325563"/>
          </a:xfrm>
          <a:prstGeom prst="rect">
            <a:avLst/>
          </a:prstGeom>
        </p:spPr>
        <p:txBody>
          <a:bodyPr/>
          <a:lstStyle>
            <a:lvl1pPr>
              <a:defRPr>
                <a:solidFill>
                  <a:srgbClr val="70AD47"/>
                </a:solidFill>
              </a:defRPr>
            </a:lvl1pPr>
          </a:lstStyle>
          <a:p>
            <a:pPr lvl="0">
              <a:defRPr sz="1800">
                <a:solidFill>
                  <a:srgbClr val="000000"/>
                </a:solidFill>
              </a:defRPr>
            </a:pPr>
            <a:r>
              <a:rPr lang="fi-FI" sz="4400" dirty="0">
                <a:solidFill>
                  <a:srgbClr val="70AD47"/>
                </a:solidFill>
                <a:latin typeface="Palatino Linotype" panose="02040502050505030304" pitchFamily="18" charset="0"/>
              </a:rPr>
              <a:t>Ehkäpä ratkaisu</a:t>
            </a:r>
            <a:r>
              <a:rPr sz="4400" dirty="0">
                <a:solidFill>
                  <a:srgbClr val="70AD47"/>
                </a:solidFill>
                <a:latin typeface="Palatino Linotype" panose="02040502050505030304" pitchFamily="18" charset="0"/>
              </a:rPr>
              <a:t> …</a:t>
            </a:r>
          </a:p>
        </p:txBody>
      </p:sp>
      <p:sp>
        <p:nvSpPr>
          <p:cNvPr id="101" name="Shape 101"/>
          <p:cNvSpPr/>
          <p:nvPr/>
        </p:nvSpPr>
        <p:spPr>
          <a:xfrm>
            <a:off x="4875968" y="1734976"/>
            <a:ext cx="6149132" cy="1477328"/>
          </a:xfrm>
          <a:prstGeom prst="rect">
            <a:avLst/>
          </a:prstGeom>
          <a:solidFill>
            <a:srgbClr val="C5E0B4"/>
          </a:solidFill>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2400" dirty="0"/>
              <a:t>Heidi </a:t>
            </a:r>
            <a:r>
              <a:rPr lang="fi-FI" sz="2400" dirty="0"/>
              <a:t>toimittaa kuorijätteet </a:t>
            </a:r>
            <a:r>
              <a:rPr lang="fi-FI" sz="2400" dirty="0" err="1"/>
              <a:t>Suen</a:t>
            </a:r>
            <a:r>
              <a:rPr lang="fi-FI" sz="2400" dirty="0"/>
              <a:t> maatilalle. </a:t>
            </a:r>
            <a:r>
              <a:rPr sz="2400" dirty="0"/>
              <a:t>Sue</a:t>
            </a:r>
            <a:r>
              <a:rPr lang="fi-FI" sz="2400" dirty="0" err="1"/>
              <a:t>lla</a:t>
            </a:r>
            <a:r>
              <a:rPr lang="fi-FI" sz="2400" dirty="0"/>
              <a:t> on nyt vuori kuoria, jotka hän voi murskata ja levittää ruoholle eikä </a:t>
            </a:r>
            <a:r>
              <a:rPr sz="2400" dirty="0"/>
              <a:t>Heidi</a:t>
            </a:r>
            <a:r>
              <a:rPr lang="fi-FI" sz="2400" dirty="0" err="1"/>
              <a:t>llä</a:t>
            </a:r>
            <a:r>
              <a:rPr lang="fi-FI" sz="2400" dirty="0"/>
              <a:t> ole enää jätettä. </a:t>
            </a:r>
            <a:r>
              <a:rPr lang="fi-FI" sz="2400" dirty="0" err="1"/>
              <a:t>Win-win</a:t>
            </a:r>
            <a:r>
              <a:rPr lang="fi-FI" sz="2400" dirty="0"/>
              <a:t> ratkaisu. </a:t>
            </a:r>
            <a:endParaRPr sz="2400" dirty="0"/>
          </a:p>
        </p:txBody>
      </p:sp>
      <p:pic>
        <p:nvPicPr>
          <p:cNvPr id="102" name="image17.jpg"/>
          <p:cNvPicPr/>
          <p:nvPr/>
        </p:nvPicPr>
        <p:blipFill>
          <a:blip r:embed="rId2">
            <a:extLst/>
          </a:blip>
          <a:stretch>
            <a:fillRect/>
          </a:stretch>
        </p:blipFill>
        <p:spPr>
          <a:xfrm>
            <a:off x="1280160" y="1513704"/>
            <a:ext cx="2926080" cy="1642873"/>
          </a:xfrm>
          <a:prstGeom prst="rect">
            <a:avLst/>
          </a:prstGeom>
          <a:ln w="12700">
            <a:miter lim="400000"/>
          </a:ln>
        </p:spPr>
      </p:pic>
      <p:pic>
        <p:nvPicPr>
          <p:cNvPr id="103" name="image18.jpg"/>
          <p:cNvPicPr/>
          <p:nvPr/>
        </p:nvPicPr>
        <p:blipFill>
          <a:blip r:embed="rId3">
            <a:extLst/>
          </a:blip>
          <a:stretch>
            <a:fillRect/>
          </a:stretch>
        </p:blipFill>
        <p:spPr>
          <a:xfrm>
            <a:off x="4086859" y="3568700"/>
            <a:ext cx="3715173" cy="2786380"/>
          </a:xfrm>
          <a:prstGeom prst="rect">
            <a:avLst/>
          </a:prstGeom>
          <a:ln w="12700">
            <a:miter lim="400000"/>
          </a:ln>
        </p:spPr>
      </p:pic>
      <p:pic>
        <p:nvPicPr>
          <p:cNvPr id="6" name="Picture 5" descr="C:\Users\kvaanane\Desktop\Multico_sininen-teksti-RGB.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15985" y="280185"/>
            <a:ext cx="2837815" cy="885825"/>
          </a:xfrm>
          <a:prstGeom prst="rect">
            <a:avLst/>
          </a:prstGeom>
          <a:noFill/>
          <a:ln>
            <a:noFill/>
          </a:ln>
        </p:spPr>
      </p:pic>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296D95A408D9408E6A80A3FFEA4EF8" ma:contentTypeVersion="0" ma:contentTypeDescription="Create a new document." ma:contentTypeScope="" ma:versionID="52c49f458eec32f1b99896034d9e0ca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99A5C1-C6CB-4C39-A291-0165B2558381}">
  <ds:schemaRefs>
    <ds:schemaRef ds:uri="http://schemas.microsoft.com/sharepoint/v3/contenttype/forms"/>
  </ds:schemaRefs>
</ds:datastoreItem>
</file>

<file path=customXml/itemProps2.xml><?xml version="1.0" encoding="utf-8"?>
<ds:datastoreItem xmlns:ds="http://schemas.openxmlformats.org/officeDocument/2006/customXml" ds:itemID="{04C48BEE-AFB0-4B1D-9A31-D7D5D954AF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C48A598-993D-4D2A-B4F0-7EA82350593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70</TotalTime>
  <Words>706</Words>
  <Application>Microsoft Macintosh PowerPoint</Application>
  <PresentationFormat>Laajakuva</PresentationFormat>
  <Paragraphs>36</Paragraphs>
  <Slides>10</Slides>
  <Notes>2</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10</vt:i4>
      </vt:variant>
    </vt:vector>
  </HeadingPairs>
  <TitlesOfParts>
    <vt:vector size="18" baseType="lpstr">
      <vt:lpstr>Arial</vt:lpstr>
      <vt:lpstr>Avenir Roman</vt:lpstr>
      <vt:lpstr>Calibri</vt:lpstr>
      <vt:lpstr>Calibri Light</vt:lpstr>
      <vt:lpstr>Helvetica</vt:lpstr>
      <vt:lpstr>Palatino Linotype</vt:lpstr>
      <vt:lpstr>Times New Roman</vt:lpstr>
      <vt:lpstr>Default</vt:lpstr>
      <vt:lpstr>  Lammas, lime ja simpukat: erilainen resepti! </vt:lpstr>
      <vt:lpstr>Mitä tapahtuu seuraavaksi maapallon väestölle?</vt:lpstr>
      <vt:lpstr>Johdanto</vt:lpstr>
      <vt:lpstr>Vastaukset</vt:lpstr>
      <vt:lpstr>Lammasfarmari</vt:lpstr>
      <vt:lpstr>Vesiviljelijä (viljelijä, joka kasvattaa makean veden ja meriveden lajeja)</vt:lpstr>
      <vt:lpstr>Agronomi</vt:lpstr>
      <vt:lpstr>Grillijuhlat</vt:lpstr>
      <vt:lpstr>Ehkäpä ratkaisu …</vt:lpstr>
      <vt:lpstr>Ei aivan! Sinulla on tehtävä..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Lamb, lime and mussels: a recipe with a difference!</dc:title>
  <dc:creator>Tuula Keinonen</dc:creator>
  <cp:lastModifiedBy>Microsoft Office User</cp:lastModifiedBy>
  <cp:revision>12</cp:revision>
  <dcterms:modified xsi:type="dcterms:W3CDTF">2019-03-26T09:32:11Z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0x01010000296D95A408D9408E6A80A3FFEA4EF8</vt:lpwstr>
  </property>
</Properties>
</file>