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88" r:id="rId5"/>
    <p:sldId id="287" r:id="rId6"/>
    <p:sldId id="285" r:id="rId7"/>
    <p:sldId id="257" r:id="rId8"/>
    <p:sldId id="258" r:id="rId9"/>
    <p:sldId id="259" r:id="rId10"/>
    <p:sldId id="260" r:id="rId11"/>
    <p:sldId id="282" r:id="rId12"/>
    <p:sldId id="283" r:id="rId13"/>
    <p:sldId id="284" r:id="rId14"/>
    <p:sldId id="261" r:id="rId15"/>
    <p:sldId id="262" r:id="rId16"/>
    <p:sldId id="263" r:id="rId17"/>
    <p:sldId id="264" r:id="rId18"/>
    <p:sldId id="266" r:id="rId19"/>
    <p:sldId id="265" r:id="rId20"/>
    <p:sldId id="268" r:id="rId21"/>
    <p:sldId id="269" r:id="rId22"/>
    <p:sldId id="270" r:id="rId23"/>
    <p:sldId id="286" r:id="rId24"/>
    <p:sldId id="274" r:id="rId25"/>
    <p:sldId id="276" r:id="rId26"/>
    <p:sldId id="278" r:id="rId27"/>
    <p:sldId id="279" r:id="rId28"/>
    <p:sldId id="275" r:id="rId29"/>
    <p:sldId id="281" r:id="rId3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093" autoAdjust="0"/>
  </p:normalViewPr>
  <p:slideViewPr>
    <p:cSldViewPr snapToGrid="0" snapToObjects="1">
      <p:cViewPr varScale="1">
        <p:scale>
          <a:sx n="78" d="100"/>
          <a:sy n="78" d="100"/>
        </p:scale>
        <p:origin x="2600" y="176"/>
      </p:cViewPr>
      <p:guideLst>
        <p:guide orient="horz" pos="384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2FDC-6C53-5948-9018-8678300C3511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D1F6-D931-B34C-BA50-99994C0F1C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Vaihda</a:t>
            </a:r>
            <a:r>
              <a:rPr lang="fi-FI" baseline="0" dirty="0"/>
              <a:t> oma tapauksesi.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61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Löydät </a:t>
            </a:r>
            <a:r>
              <a:rPr lang="de-DE" dirty="0" err="1"/>
              <a:t>alkuperäiset</a:t>
            </a:r>
            <a:r>
              <a:rPr lang="de-DE" dirty="0"/>
              <a:t> </a:t>
            </a:r>
            <a:r>
              <a:rPr lang="de-DE" dirty="0" err="1"/>
              <a:t>sivut</a:t>
            </a:r>
            <a:r>
              <a:rPr lang="de-DE" dirty="0"/>
              <a:t> </a:t>
            </a:r>
            <a:r>
              <a:rPr lang="de-DE" dirty="0" err="1"/>
              <a:t>osoitteessa</a:t>
            </a:r>
            <a:r>
              <a:rPr lang="de-DE" dirty="0"/>
              <a:t> http://www.addcon.com/en/home/</a:t>
            </a:r>
          </a:p>
          <a:p>
            <a:r>
              <a:rPr lang="de-DE" dirty="0" err="1"/>
              <a:t>Sivuilla</a:t>
            </a:r>
            <a:r>
              <a:rPr lang="de-DE" baseline="0" dirty="0"/>
              <a:t> on </a:t>
            </a:r>
            <a:r>
              <a:rPr lang="de-DE" baseline="0" dirty="0" err="1"/>
              <a:t>myös</a:t>
            </a:r>
            <a:r>
              <a:rPr lang="de-DE" baseline="0" dirty="0"/>
              <a:t> </a:t>
            </a:r>
            <a:r>
              <a:rPr lang="de-DE" baseline="0" dirty="0" err="1"/>
              <a:t>suomenkielinen</a:t>
            </a:r>
            <a:r>
              <a:rPr lang="de-DE" baseline="0" dirty="0"/>
              <a:t> </a:t>
            </a:r>
            <a:r>
              <a:rPr lang="de-DE" baseline="0" dirty="0" err="1"/>
              <a:t>versio</a:t>
            </a:r>
            <a:r>
              <a:rPr lang="de-DE" baseline="0" dirty="0"/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95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46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Anna</a:t>
            </a:r>
            <a:r>
              <a:rPr lang="de-DE" baseline="0" dirty="0"/>
              <a:t> </a:t>
            </a:r>
            <a:r>
              <a:rPr lang="de-DE" baseline="0" dirty="0" err="1"/>
              <a:t>oppilaille</a:t>
            </a:r>
            <a:r>
              <a:rPr lang="de-DE" baseline="0" dirty="0"/>
              <a:t> </a:t>
            </a:r>
            <a:r>
              <a:rPr lang="de-DE" baseline="0" dirty="0" err="1"/>
              <a:t>kuori</a:t>
            </a:r>
            <a:r>
              <a:rPr lang="de-DE" baseline="0" dirty="0"/>
              <a:t> A (</a:t>
            </a:r>
            <a:r>
              <a:rPr lang="de-DE" baseline="0" dirty="0" err="1"/>
              <a:t>yksi</a:t>
            </a:r>
            <a:r>
              <a:rPr lang="de-DE" baseline="0" dirty="0"/>
              <a:t> </a:t>
            </a:r>
            <a:r>
              <a:rPr lang="de-DE" baseline="0" dirty="0" err="1"/>
              <a:t>kuori</a:t>
            </a:r>
            <a:r>
              <a:rPr lang="de-DE" baseline="0" dirty="0"/>
              <a:t> 4 </a:t>
            </a:r>
            <a:r>
              <a:rPr lang="de-DE" baseline="0" dirty="0" err="1"/>
              <a:t>oppilaalle</a:t>
            </a:r>
            <a:r>
              <a:rPr lang="de-DE" baseline="0" dirty="0"/>
              <a:t>)</a:t>
            </a:r>
          </a:p>
          <a:p>
            <a:r>
              <a:rPr lang="de-DE" baseline="0" dirty="0" err="1"/>
              <a:t>Lopuksi</a:t>
            </a:r>
            <a:r>
              <a:rPr lang="de-DE" baseline="0" dirty="0"/>
              <a:t> </a:t>
            </a:r>
            <a:r>
              <a:rPr lang="de-DE" baseline="0" dirty="0" err="1"/>
              <a:t>pyydä</a:t>
            </a:r>
            <a:r>
              <a:rPr lang="de-DE" baseline="0" dirty="0"/>
              <a:t> </a:t>
            </a:r>
            <a:r>
              <a:rPr lang="de-DE" baseline="0" dirty="0" err="1"/>
              <a:t>heitä</a:t>
            </a:r>
            <a:r>
              <a:rPr lang="de-DE" baseline="0" dirty="0"/>
              <a:t> </a:t>
            </a:r>
            <a:r>
              <a:rPr lang="de-DE" baseline="0" dirty="0" err="1"/>
              <a:t>perustelemaan</a:t>
            </a:r>
            <a:r>
              <a:rPr lang="de-DE" baseline="0" dirty="0"/>
              <a:t> </a:t>
            </a:r>
            <a:r>
              <a:rPr lang="de-DE" baseline="0" dirty="0" err="1"/>
              <a:t>valintansa</a:t>
            </a:r>
            <a:r>
              <a:rPr lang="de-DE" baseline="0" dirty="0"/>
              <a:t> (</a:t>
            </a:r>
            <a:r>
              <a:rPr lang="de-DE" baseline="0" dirty="0" err="1"/>
              <a:t>Miksi</a:t>
            </a:r>
            <a:r>
              <a:rPr lang="de-DE" baseline="0" dirty="0"/>
              <a:t> </a:t>
            </a:r>
            <a:r>
              <a:rPr lang="de-DE" baseline="0" dirty="0" err="1"/>
              <a:t>tämä</a:t>
            </a:r>
            <a:r>
              <a:rPr lang="de-DE" baseline="0" dirty="0"/>
              <a:t> </a:t>
            </a:r>
            <a:r>
              <a:rPr lang="de-DE" baseline="0" dirty="0" err="1"/>
              <a:t>henkilö</a:t>
            </a:r>
            <a:r>
              <a:rPr lang="de-DE" baseline="0" dirty="0"/>
              <a:t> </a:t>
            </a:r>
            <a:r>
              <a:rPr lang="de-DE" baseline="0" dirty="0" err="1"/>
              <a:t>työskentelee</a:t>
            </a:r>
            <a:r>
              <a:rPr lang="de-DE" baseline="0" dirty="0"/>
              <a:t> </a:t>
            </a:r>
            <a:r>
              <a:rPr lang="de-DE" baseline="0" dirty="0" err="1"/>
              <a:t>ADDCONilla</a:t>
            </a:r>
            <a:r>
              <a:rPr lang="de-DE" baseline="0" dirty="0"/>
              <a:t>? </a:t>
            </a:r>
            <a:r>
              <a:rPr lang="de-DE" baseline="0" dirty="0" err="1"/>
              <a:t>Miksi</a:t>
            </a:r>
            <a:r>
              <a:rPr lang="de-DE" baseline="0" dirty="0"/>
              <a:t> </a:t>
            </a:r>
            <a:r>
              <a:rPr lang="de-DE" baseline="0" dirty="0" err="1"/>
              <a:t>toiset</a:t>
            </a:r>
            <a:r>
              <a:rPr lang="de-DE" baseline="0" dirty="0"/>
              <a:t> </a:t>
            </a:r>
            <a:r>
              <a:rPr lang="de-DE" baseline="0" dirty="0" err="1"/>
              <a:t>eivät</a:t>
            </a:r>
            <a:r>
              <a:rPr lang="de-DE" baseline="0" dirty="0"/>
              <a:t>?)</a:t>
            </a:r>
          </a:p>
          <a:p>
            <a:r>
              <a:rPr lang="de-DE" baseline="0" dirty="0" err="1"/>
              <a:t>Lisätieto</a:t>
            </a:r>
            <a:r>
              <a:rPr lang="de-DE" baseline="0" dirty="0"/>
              <a:t>: Bernd </a:t>
            </a:r>
            <a:r>
              <a:rPr lang="de-DE" baseline="0" dirty="0" err="1"/>
              <a:t>Kochannek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Celina Heider </a:t>
            </a:r>
            <a:r>
              <a:rPr lang="de-DE" baseline="0" dirty="0" err="1"/>
              <a:t>todella</a:t>
            </a:r>
            <a:r>
              <a:rPr lang="de-DE" baseline="0" dirty="0"/>
              <a:t> </a:t>
            </a:r>
            <a:r>
              <a:rPr lang="de-DE" baseline="0" dirty="0" err="1"/>
              <a:t>työskentelevät</a:t>
            </a:r>
            <a:r>
              <a:rPr lang="de-DE" baseline="0" dirty="0"/>
              <a:t> </a:t>
            </a:r>
            <a:r>
              <a:rPr lang="de-DE" baseline="0" dirty="0" err="1"/>
              <a:t>ADDCONilla</a:t>
            </a:r>
            <a:r>
              <a:rPr lang="de-DE" baseline="0" dirty="0"/>
              <a:t>. </a:t>
            </a:r>
            <a:r>
              <a:rPr lang="de-DE" baseline="0" dirty="0" err="1"/>
              <a:t>Muut</a:t>
            </a:r>
            <a:r>
              <a:rPr lang="de-DE" baseline="0" dirty="0"/>
              <a:t> </a:t>
            </a:r>
            <a:r>
              <a:rPr lang="de-DE" baseline="0" dirty="0" err="1"/>
              <a:t>toiset</a:t>
            </a:r>
            <a:r>
              <a:rPr lang="de-DE" baseline="0" dirty="0"/>
              <a:t> </a:t>
            </a:r>
            <a:r>
              <a:rPr lang="de-DE" baseline="0" dirty="0" err="1"/>
              <a:t>kaksi</a:t>
            </a:r>
            <a:r>
              <a:rPr lang="de-DE" baseline="0" dirty="0"/>
              <a:t> </a:t>
            </a:r>
            <a:r>
              <a:rPr lang="de-DE" baseline="0" dirty="0" err="1"/>
              <a:t>henkilöä</a:t>
            </a:r>
            <a:r>
              <a:rPr lang="de-DE" baseline="0" dirty="0"/>
              <a:t> </a:t>
            </a:r>
            <a:r>
              <a:rPr lang="de-DE" baseline="0" dirty="0" err="1"/>
              <a:t>ovat</a:t>
            </a:r>
            <a:r>
              <a:rPr lang="de-DE" baseline="0" dirty="0"/>
              <a:t> </a:t>
            </a:r>
            <a:r>
              <a:rPr lang="de-DE" baseline="0" dirty="0" err="1"/>
              <a:t>myös</a:t>
            </a:r>
            <a:r>
              <a:rPr lang="de-DE" baseline="0" dirty="0"/>
              <a:t> </a:t>
            </a:r>
            <a:r>
              <a:rPr lang="de-DE" baseline="0" dirty="0" err="1"/>
              <a:t>todellisia</a:t>
            </a:r>
            <a:r>
              <a:rPr lang="de-DE" baseline="0" dirty="0"/>
              <a:t>, </a:t>
            </a:r>
            <a:r>
              <a:rPr lang="de-DE" baseline="0" dirty="0" err="1"/>
              <a:t>mutta</a:t>
            </a:r>
            <a:r>
              <a:rPr lang="de-DE" baseline="0" dirty="0"/>
              <a:t> he </a:t>
            </a:r>
            <a:r>
              <a:rPr lang="de-DE" baseline="0" dirty="0" err="1"/>
              <a:t>eivät</a:t>
            </a:r>
            <a:r>
              <a:rPr lang="de-DE" baseline="0" dirty="0"/>
              <a:t> </a:t>
            </a:r>
            <a:r>
              <a:rPr lang="de-DE" baseline="0" dirty="0" err="1"/>
              <a:t>työskentele</a:t>
            </a:r>
            <a:r>
              <a:rPr lang="de-DE" baseline="0" dirty="0"/>
              <a:t> </a:t>
            </a:r>
            <a:r>
              <a:rPr lang="de-DE" baseline="0" dirty="0" err="1"/>
              <a:t>ADDCONilla</a:t>
            </a:r>
            <a:r>
              <a:rPr lang="de-DE" baseline="0" dirty="0"/>
              <a:t>. Nimet on </a:t>
            </a:r>
            <a:r>
              <a:rPr lang="de-DE" baseline="0" dirty="0" err="1"/>
              <a:t>muutettu</a:t>
            </a:r>
            <a:r>
              <a:rPr lang="de-DE" baseline="0" dirty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66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8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Tutkimusosiota</a:t>
            </a:r>
            <a:r>
              <a:rPr lang="de-DE" baseline="0" dirty="0"/>
              <a:t> </a:t>
            </a:r>
            <a:r>
              <a:rPr lang="de-DE" baseline="0" dirty="0" err="1"/>
              <a:t>varten</a:t>
            </a:r>
            <a:r>
              <a:rPr lang="de-DE" baseline="0" dirty="0"/>
              <a:t> on </a:t>
            </a:r>
            <a:r>
              <a:rPr lang="de-DE" baseline="0" dirty="0" err="1"/>
              <a:t>kirjekuori</a:t>
            </a:r>
            <a:r>
              <a:rPr lang="de-DE" baseline="0" dirty="0"/>
              <a:t> B, </a:t>
            </a:r>
            <a:r>
              <a:rPr lang="de-DE" baseline="0" dirty="0" err="1"/>
              <a:t>jossa</a:t>
            </a:r>
            <a:r>
              <a:rPr lang="de-DE" baseline="0" dirty="0"/>
              <a:t> on </a:t>
            </a:r>
            <a:r>
              <a:rPr lang="de-DE" baseline="0" dirty="0" err="1"/>
              <a:t>ohjeet</a:t>
            </a:r>
            <a:r>
              <a:rPr lang="de-DE" baseline="0" dirty="0"/>
              <a:t> </a:t>
            </a:r>
            <a:r>
              <a:rPr lang="de-DE" baseline="0" dirty="0" err="1"/>
              <a:t>eri</a:t>
            </a:r>
            <a:r>
              <a:rPr lang="de-DE" baseline="0" dirty="0"/>
              <a:t> </a:t>
            </a:r>
            <a:r>
              <a:rPr lang="de-DE" baseline="0" dirty="0" err="1"/>
              <a:t>kokeille</a:t>
            </a:r>
            <a:r>
              <a:rPr lang="de-DE" baseline="0" dirty="0"/>
              <a:t>. </a:t>
            </a:r>
          </a:p>
          <a:p>
            <a:r>
              <a:rPr lang="de-DE" dirty="0"/>
              <a:t>1. </a:t>
            </a:r>
            <a:r>
              <a:rPr lang="de-DE" dirty="0" err="1"/>
              <a:t>Materiaalin</a:t>
            </a:r>
            <a:r>
              <a:rPr lang="de-DE" dirty="0"/>
              <a:t> </a:t>
            </a:r>
            <a:r>
              <a:rPr lang="de-DE" dirty="0" err="1"/>
              <a:t>merkitys</a:t>
            </a:r>
            <a:r>
              <a:rPr lang="de-DE" dirty="0"/>
              <a:t> (</a:t>
            </a:r>
            <a:r>
              <a:rPr lang="de-DE" dirty="0" err="1"/>
              <a:t>rautanaulat</a:t>
            </a:r>
            <a:r>
              <a:rPr lang="de-DE" dirty="0"/>
              <a:t>)</a:t>
            </a:r>
          </a:p>
          <a:p>
            <a:r>
              <a:rPr lang="de-DE" dirty="0"/>
              <a:t>2. </a:t>
            </a:r>
            <a:r>
              <a:rPr lang="de-DE" dirty="0" err="1"/>
              <a:t>Turvallisuus</a:t>
            </a:r>
            <a:r>
              <a:rPr lang="de-DE" dirty="0"/>
              <a:t> </a:t>
            </a:r>
            <a:r>
              <a:rPr lang="de-DE" dirty="0" err="1"/>
              <a:t>ympäristölle</a:t>
            </a:r>
            <a:r>
              <a:rPr lang="de-DE" dirty="0"/>
              <a:t> </a:t>
            </a:r>
            <a:r>
              <a:rPr lang="de-DE" baseline="0" dirty="0"/>
              <a:t>(</a:t>
            </a:r>
            <a:r>
              <a:rPr lang="de-DE" baseline="0" dirty="0" err="1"/>
              <a:t>krassi</a:t>
            </a:r>
            <a:r>
              <a:rPr lang="de-DE" baseline="0" dirty="0"/>
              <a:t>)</a:t>
            </a:r>
          </a:p>
          <a:p>
            <a:r>
              <a:rPr lang="de-DE" baseline="0" dirty="0"/>
              <a:t>3. </a:t>
            </a:r>
            <a:r>
              <a:rPr lang="de-DE" baseline="0" dirty="0" err="1"/>
              <a:t>Vauriot</a:t>
            </a:r>
            <a:r>
              <a:rPr lang="de-DE" baseline="0" dirty="0"/>
              <a:t> </a:t>
            </a:r>
            <a:r>
              <a:rPr lang="de-DE" baseline="0" dirty="0" err="1"/>
              <a:t>rakennuksissa</a:t>
            </a:r>
            <a:r>
              <a:rPr lang="de-DE" baseline="0" dirty="0"/>
              <a:t> (</a:t>
            </a:r>
            <a:r>
              <a:rPr lang="de-DE" baseline="0" dirty="0" err="1"/>
              <a:t>munankuoret</a:t>
            </a:r>
            <a:r>
              <a:rPr lang="de-DE" baseline="0" dirty="0"/>
              <a:t>/</a:t>
            </a:r>
            <a:r>
              <a:rPr lang="de-DE" baseline="0" dirty="0" err="1"/>
              <a:t>lime</a:t>
            </a:r>
            <a:r>
              <a:rPr lang="de-DE" baseline="0" dirty="0"/>
              <a:t>)</a:t>
            </a:r>
          </a:p>
          <a:p>
            <a:r>
              <a:rPr lang="de-DE" baseline="0" dirty="0"/>
              <a:t>4. </a:t>
            </a:r>
            <a:r>
              <a:rPr lang="de-DE" baseline="0" dirty="0" err="1"/>
              <a:t>Tehokkuus</a:t>
            </a:r>
            <a:r>
              <a:rPr lang="de-DE" baseline="0" dirty="0"/>
              <a:t> (</a:t>
            </a:r>
            <a:r>
              <a:rPr lang="de-DE" baseline="0" dirty="0" err="1"/>
              <a:t>lämpötila</a:t>
            </a:r>
            <a:r>
              <a:rPr lang="de-DE" baseline="0" dirty="0"/>
              <a:t>)</a:t>
            </a:r>
            <a:endParaRPr lang="de-DE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3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Vaihda </a:t>
            </a:r>
            <a:r>
              <a:rPr lang="de-DE" dirty="0" err="1"/>
              <a:t>kuva</a:t>
            </a:r>
            <a:r>
              <a:rPr lang="de-DE" dirty="0"/>
              <a:t> </a:t>
            </a:r>
            <a:r>
              <a:rPr lang="de-DE" dirty="0" err="1"/>
              <a:t>oman</a:t>
            </a:r>
            <a:r>
              <a:rPr lang="de-DE" dirty="0"/>
              <a:t> </a:t>
            </a:r>
            <a:r>
              <a:rPr lang="de-DE" dirty="0" err="1"/>
              <a:t>kuntasi</a:t>
            </a:r>
            <a:r>
              <a:rPr lang="de-DE" dirty="0"/>
              <a:t> /</a:t>
            </a:r>
            <a:r>
              <a:rPr lang="de-DE" dirty="0" err="1"/>
              <a:t>kaupungintaloon</a:t>
            </a:r>
            <a:r>
              <a:rPr lang="de-DE" dirty="0"/>
              <a:t> ja </a:t>
            </a:r>
            <a:r>
              <a:rPr lang="de-DE" dirty="0" err="1"/>
              <a:t>kunnan</a:t>
            </a:r>
            <a:r>
              <a:rPr lang="de-DE" dirty="0"/>
              <a:t>/</a:t>
            </a:r>
            <a:r>
              <a:rPr lang="de-DE" dirty="0" err="1"/>
              <a:t>kaupungin</a:t>
            </a:r>
            <a:r>
              <a:rPr lang="de-DE" baseline="0" dirty="0"/>
              <a:t> </a:t>
            </a:r>
            <a:r>
              <a:rPr lang="de-DE" baseline="0" dirty="0" err="1"/>
              <a:t>nimi</a:t>
            </a:r>
            <a:r>
              <a:rPr lang="de-DE" baseline="0" dirty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58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8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1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baseline="0" dirty="0"/>
              <a:t> </a:t>
            </a:r>
            <a:r>
              <a:rPr lang="de-DE" baseline="0" dirty="0" err="1"/>
              <a:t>names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8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83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34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7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25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17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1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3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0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59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7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4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1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00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727-B34D-8343-8BAE-B7CB295BB164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1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6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2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892" y="2494654"/>
            <a:ext cx="6858000" cy="17907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i-FI" sz="3300" dirty="0">
                <a:latin typeface="Palatino Linotype" panose="02040502050505030304" pitchFamily="18" charset="0"/>
              </a:rPr>
              <a:t>Mitä maantiesuolan tilalle?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85091" y="4391568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9" name="Bild 7"/>
          <p:cNvPicPr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61" y="1002144"/>
            <a:ext cx="321818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22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3504" y="312091"/>
            <a:ext cx="831961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Hyvä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rouva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kaupunginjohtaja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endParaRPr lang="de-DE" sz="11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Nimeni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Markku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Karjalainen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asun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Olavinlinnan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lähellä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Pidän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kovasti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alueemme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historiallisista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rakennuksista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Huomasimme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vaimoni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kanssa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joitain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vaurioita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rakennuksen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ulkolaidan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lattiassa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Oletamme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nämä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vauriot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saattavat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johtua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maantiesuolasta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Ihmettelemme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ovatko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kaunis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Olavinlinnamme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muut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Savonlinnan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rakennukset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vaarassa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? 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Oletteko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koskaan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pohtineet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tällaista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riskiä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?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Vaimoni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minä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arvostaisimme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kovasti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kannanottoanne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asiaan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Lämpimin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terveisin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Markku ja Sirpa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Karjalainen</a:t>
            </a:r>
            <a:br>
              <a:rPr lang="de-DE" sz="2400" dirty="0">
                <a:latin typeface="Avenir Next Condensed Regular"/>
                <a:cs typeface="Avenir Next Condensed Regular"/>
              </a:rPr>
            </a:br>
            <a:endParaRPr lang="de-DE" sz="2800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656626" y="5981710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Ayuthaya"/>
                <a:cs typeface="Ayuthaya"/>
              </a:rPr>
              <a:t>takaisin</a:t>
            </a:r>
            <a:endParaRPr lang="de-DE" sz="1600" dirty="0">
              <a:latin typeface="Ayuthaya"/>
              <a:cs typeface="Ayuthaya"/>
            </a:endParaRPr>
          </a:p>
        </p:txBody>
      </p:sp>
      <p:pic>
        <p:nvPicPr>
          <p:cNvPr id="2" name="Bild 1" descr="Salt-Damage-To-Concret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160" y="4058517"/>
            <a:ext cx="4303218" cy="22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72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193" y="-49018"/>
            <a:ext cx="9755524" cy="6977451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5241133" y="196297"/>
            <a:ext cx="4110317" cy="2860025"/>
          </a:xfrm>
          <a:prstGeom prst="cloudCallout">
            <a:avLst>
              <a:gd name="adj1" fmla="val -69540"/>
              <a:gd name="adj2" fmla="val 28748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err="1">
                <a:latin typeface="Palatino Linotype" panose="02040502050505030304" pitchFamily="18" charset="0"/>
              </a:rPr>
              <a:t>Mitä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täällä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tapahtuu</a:t>
            </a:r>
            <a:r>
              <a:rPr lang="de-DE" sz="3200" dirty="0">
                <a:latin typeface="Palatino Linotype" panose="02040502050505030304" pitchFamily="18" charset="0"/>
              </a:rPr>
              <a:t>?!</a:t>
            </a:r>
          </a:p>
        </p:txBody>
      </p:sp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792720" y="618769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6" name="Picture 5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93" y="-4901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7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2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48" y="0"/>
            <a:ext cx="9576129" cy="6858000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4597446" y="187594"/>
            <a:ext cx="4546554" cy="3015145"/>
          </a:xfrm>
          <a:prstGeom prst="cloudCallout">
            <a:avLst>
              <a:gd name="adj1" fmla="val -44944"/>
              <a:gd name="adj2" fmla="val 47425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Hetkinen</a:t>
            </a:r>
            <a:r>
              <a:rPr lang="de-DE" sz="2400" dirty="0">
                <a:latin typeface="Palatino Linotype" panose="02040502050505030304" pitchFamily="18" charset="0"/>
              </a:rPr>
              <a:t>... </a:t>
            </a:r>
            <a:r>
              <a:rPr lang="de-DE" sz="2400" dirty="0" err="1">
                <a:latin typeface="Palatino Linotype" panose="02040502050505030304" pitchFamily="18" charset="0"/>
              </a:rPr>
              <a:t>Sain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viime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perjantaina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tarjouksen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vaihtoehdosta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maantiesuolalle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48" y="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9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77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861" y="-217971"/>
            <a:ext cx="9761954" cy="7461982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02038" y="360757"/>
            <a:ext cx="4505157" cy="3083429"/>
          </a:xfrm>
          <a:prstGeom prst="cloudCallout">
            <a:avLst>
              <a:gd name="adj1" fmla="val -40985"/>
              <a:gd name="adj2" fmla="val -4659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latin typeface="Palatino Linotype" panose="02040502050505030304" pitchFamily="18" charset="0"/>
              </a:rPr>
              <a:t>Valitettavasti</a:t>
            </a:r>
            <a:r>
              <a:rPr lang="de-DE" sz="2800" dirty="0">
                <a:latin typeface="Palatino Linotype" panose="02040502050505030304" pitchFamily="18" charset="0"/>
              </a:rPr>
              <a:t> se </a:t>
            </a:r>
            <a:r>
              <a:rPr lang="de-DE" sz="2800" dirty="0" err="1">
                <a:latin typeface="Palatino Linotype" panose="02040502050505030304" pitchFamily="18" charset="0"/>
              </a:rPr>
              <a:t>oli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paljon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kalliimpi</a:t>
            </a:r>
            <a:r>
              <a:rPr lang="de-DE" sz="2800" dirty="0"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5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7762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437056" y="187594"/>
            <a:ext cx="4533769" cy="3515895"/>
          </a:xfrm>
          <a:prstGeom prst="cloudCallout">
            <a:avLst>
              <a:gd name="adj1" fmla="val -47929"/>
              <a:gd name="adj2" fmla="val 44698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>
                <a:latin typeface="Palatino Linotype" panose="02040502050505030304" pitchFamily="18" charset="0"/>
              </a:rPr>
              <a:t>Hm... </a:t>
            </a:r>
            <a:r>
              <a:rPr lang="de-DE" sz="2600" dirty="0" err="1">
                <a:latin typeface="Palatino Linotype" panose="02040502050505030304" pitchFamily="18" charset="0"/>
              </a:rPr>
              <a:t>Mutta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näiden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sähköpostien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jälkeen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tämä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vaihtoehto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täytyy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tarkistaa</a:t>
            </a:r>
            <a:r>
              <a:rPr lang="de-DE" sz="2600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12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300" y="0"/>
            <a:ext cx="10287000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543020" y="1702534"/>
            <a:ext cx="4600980" cy="3477943"/>
          </a:xfrm>
          <a:prstGeom prst="cloudCallout">
            <a:avLst>
              <a:gd name="adj1" fmla="val -40098"/>
              <a:gd name="adj2" fmla="val 47576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Katsotaanpa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mistä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vaihtoehdossa</a:t>
            </a:r>
            <a:r>
              <a:rPr lang="de-DE" sz="2400" dirty="0">
                <a:latin typeface="Palatino Linotype" panose="02040502050505030304" pitchFamily="18" charset="0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</a:rPr>
              <a:t>kyse</a:t>
            </a:r>
            <a:r>
              <a:rPr lang="de-DE" sz="2400" dirty="0">
                <a:latin typeface="Palatino Linotype" panose="02040502050505030304" pitchFamily="18" charset="0"/>
              </a:rPr>
              <a:t>....</a:t>
            </a:r>
          </a:p>
        </p:txBody>
      </p:sp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300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creen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330532" y="69580"/>
            <a:ext cx="8576442" cy="655793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0" y="3916780"/>
            <a:ext cx="4110317" cy="2860025"/>
          </a:xfrm>
          <a:prstGeom prst="cloudCallout">
            <a:avLst>
              <a:gd name="adj1" fmla="val 61242"/>
              <a:gd name="adj2" fmla="val 45212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dirty="0" err="1">
                <a:latin typeface="Palatino Linotype" panose="02040502050505030304" pitchFamily="18" charset="0"/>
              </a:rPr>
              <a:t>Tällä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yrityksellä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näyttää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olevan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useita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toimialoja</a:t>
            </a:r>
            <a:r>
              <a:rPr lang="de-DE" sz="2200" dirty="0">
                <a:latin typeface="Palatino Linotype" panose="02040502050505030304" pitchFamily="18" charset="0"/>
              </a:rPr>
              <a:t>: </a:t>
            </a:r>
            <a:r>
              <a:rPr lang="de-DE" sz="2200" dirty="0" err="1">
                <a:latin typeface="Palatino Linotype" panose="02040502050505030304" pitchFamily="18" charset="0"/>
              </a:rPr>
              <a:t>rehut</a:t>
            </a:r>
            <a:r>
              <a:rPr lang="de-DE" sz="2200" dirty="0">
                <a:latin typeface="Palatino Linotype" panose="02040502050505030304" pitchFamily="18" charset="0"/>
              </a:rPr>
              <a:t>, </a:t>
            </a:r>
            <a:r>
              <a:rPr lang="de-DE" sz="2200" dirty="0" err="1">
                <a:latin typeface="Palatino Linotype" panose="02040502050505030304" pitchFamily="18" charset="0"/>
              </a:rPr>
              <a:t>ruoka</a:t>
            </a:r>
            <a:r>
              <a:rPr lang="de-DE" sz="2200" dirty="0">
                <a:latin typeface="Palatino Linotype" panose="02040502050505030304" pitchFamily="18" charset="0"/>
              </a:rPr>
              <a:t>, </a:t>
            </a:r>
            <a:r>
              <a:rPr lang="de-DE" sz="2200" dirty="0" err="1">
                <a:latin typeface="Palatino Linotype" panose="02040502050505030304" pitchFamily="18" charset="0"/>
              </a:rPr>
              <a:t>jään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sulatus</a:t>
            </a:r>
            <a:r>
              <a:rPr lang="de-DE" sz="2200" dirty="0">
                <a:latin typeface="Palatino Linotype" panose="02040502050505030304" pitchFamily="18" charset="0"/>
              </a:rPr>
              <a:t> ja </a:t>
            </a:r>
            <a:r>
              <a:rPr lang="de-DE" sz="2200" dirty="0" err="1">
                <a:latin typeface="Palatino Linotype" panose="02040502050505030304" pitchFamily="18" charset="0"/>
              </a:rPr>
              <a:t>teollinen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ala</a:t>
            </a:r>
            <a:r>
              <a:rPr lang="de-DE" sz="22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330532" y="69580"/>
            <a:ext cx="8576442" cy="655793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0" y="3916780"/>
            <a:ext cx="4110317" cy="2860025"/>
          </a:xfrm>
          <a:prstGeom prst="cloudCallout">
            <a:avLst>
              <a:gd name="adj1" fmla="val 61242"/>
              <a:gd name="adj2" fmla="val 45212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dirty="0" err="1">
                <a:latin typeface="Palatino Linotype" panose="02040502050505030304" pitchFamily="18" charset="0"/>
              </a:rPr>
              <a:t>Mitä</a:t>
            </a:r>
            <a:r>
              <a:rPr lang="de-DE" sz="2200" dirty="0">
                <a:latin typeface="Palatino Linotype" panose="02040502050505030304" pitchFamily="18" charset="0"/>
              </a:rPr>
              <a:t> he </a:t>
            </a:r>
            <a:r>
              <a:rPr lang="de-DE" sz="2200" dirty="0" err="1">
                <a:latin typeface="Palatino Linotype" panose="02040502050505030304" pitchFamily="18" charset="0"/>
              </a:rPr>
              <a:t>kirjoittavat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vaihtoehdoista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teiden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sulana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pitämiselle</a:t>
            </a:r>
            <a:r>
              <a:rPr lang="de-DE" sz="2200" dirty="0">
                <a:latin typeface="Palatino Linotype" panose="02040502050505030304" pitchFamily="18" charset="0"/>
              </a:rPr>
              <a:t> ...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0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hlinkClick r:id="rId3" action="ppaction://hlinksldjump"/>
          </p:cNvPr>
          <p:cNvSpPr/>
          <p:nvPr/>
        </p:nvSpPr>
        <p:spPr>
          <a:xfrm>
            <a:off x="4665579" y="1223738"/>
            <a:ext cx="1791368" cy="18376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Screen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330532" y="69580"/>
            <a:ext cx="8576442" cy="655793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3783" y="3863619"/>
            <a:ext cx="2443480" cy="17851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Tutki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ADDCONin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vaihtoehtoa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maantiesuolalle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klikkaamalla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oikeaa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kuvaa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.</a:t>
            </a:r>
          </a:p>
        </p:txBody>
      </p:sp>
      <p:sp>
        <p:nvSpPr>
          <p:cNvPr id="12" name="Rechteck 11">
            <a:hlinkClick r:id="rId3" action="ppaction://hlinksldjump"/>
          </p:cNvPr>
          <p:cNvSpPr/>
          <p:nvPr/>
        </p:nvSpPr>
        <p:spPr>
          <a:xfrm>
            <a:off x="4665579" y="819648"/>
            <a:ext cx="1948400" cy="17548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74169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9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1149684" y="1390316"/>
            <a:ext cx="1644316" cy="1871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Screen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>
          <a:xfrm>
            <a:off x="506766" y="198198"/>
            <a:ext cx="8124132" cy="65162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947" y="4680913"/>
            <a:ext cx="2433053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Lue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teksti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suomeksi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seuraavalta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dialta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1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86690"/>
            <a:ext cx="6266988" cy="6671310"/>
          </a:xfrm>
          <a:prstGeom prst="rect">
            <a:avLst/>
          </a:prstGeom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487920" y="616737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2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1149684" y="1390316"/>
            <a:ext cx="1644316" cy="1871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64244" y="204531"/>
            <a:ext cx="870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Palatino Linotype" panose="02040502050505030304" pitchFamily="18" charset="0"/>
              </a:rPr>
              <a:t>Jään sulatuslentokentällä					Talvihuolto</a:t>
            </a:r>
          </a:p>
          <a:p>
            <a:r>
              <a:rPr lang="fi-FI" sz="20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AVIFORM</a:t>
            </a:r>
            <a:r>
              <a:rPr lang="fi-FI" sz="2000" dirty="0">
                <a:latin typeface="Palatino Linotype" panose="02040502050505030304" pitchFamily="18" charset="0"/>
              </a:rPr>
              <a:t>									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VIAFORM</a:t>
            </a:r>
          </a:p>
          <a:p>
            <a:r>
              <a:rPr lang="fi-FI" sz="2000" dirty="0">
                <a:latin typeface="Palatino Linotype" panose="02040502050505030304" pitchFamily="18" charset="0"/>
              </a:rPr>
              <a:t>Jään sulatus kiitoradoilla ja teillä			kunnallinen, teollinen ja </a:t>
            </a:r>
          </a:p>
          <a:p>
            <a:r>
              <a:rPr lang="fi-FI" sz="2000" dirty="0">
                <a:latin typeface="Palatino Linotype" panose="02040502050505030304" pitchFamily="18" charset="0"/>
              </a:rPr>
              <a:t>											yksityinen talvihuolto</a:t>
            </a:r>
          </a:p>
          <a:p>
            <a:endParaRPr lang="fi-FI" sz="2000" dirty="0">
              <a:latin typeface="Palatino Linotype" panose="02040502050505030304" pitchFamily="18" charset="0"/>
            </a:endParaRPr>
          </a:p>
          <a:p>
            <a:r>
              <a:rPr lang="fi-FI" sz="2000" dirty="0" err="1">
                <a:latin typeface="Palatino Linotype" panose="02040502050505030304" pitchFamily="18" charset="0"/>
              </a:rPr>
              <a:t>ADDCONin</a:t>
            </a:r>
            <a:r>
              <a:rPr lang="fi-FI" sz="2000" dirty="0">
                <a:latin typeface="Palatino Linotype" panose="02040502050505030304" pitchFamily="18" charset="0"/>
              </a:rPr>
              <a:t> tuottamat orgaaniset suolat, niin kutsutut formaatit, ovat </a:t>
            </a:r>
          </a:p>
          <a:p>
            <a:r>
              <a:rPr lang="fi-FI" sz="2000" dirty="0">
                <a:latin typeface="Palatino Linotype" panose="02040502050505030304" pitchFamily="18" charset="0"/>
              </a:rPr>
              <a:t>ominaisuuksiltaan erinomaisia jään sulatukseen ja lisäksi ympäristöystävällisiä. Lentokenttäteollisuudessa sekä kunnissa ja  yksityisillä sektoreilla arvostetaan </a:t>
            </a:r>
          </a:p>
          <a:p>
            <a:r>
              <a:rPr lang="fi-FI" sz="2000" dirty="0" err="1">
                <a:latin typeface="Palatino Linotype" panose="02040502050505030304" pitchFamily="18" charset="0"/>
              </a:rPr>
              <a:t>ADDCONin</a:t>
            </a:r>
            <a:r>
              <a:rPr lang="fi-FI" sz="2000" dirty="0">
                <a:latin typeface="Palatino Linotype" panose="02040502050505030304" pitchFamily="18" charset="0"/>
              </a:rPr>
              <a:t> jäänsulatusaineiden ominaisuuksia. </a:t>
            </a:r>
          </a:p>
          <a:p>
            <a:endParaRPr lang="fi-FI" sz="2000" dirty="0">
              <a:latin typeface="Palatino Linotype" panose="02040502050505030304" pitchFamily="18" charset="0"/>
            </a:endParaRPr>
          </a:p>
          <a:p>
            <a:r>
              <a:rPr lang="fi-FI" sz="2000" dirty="0">
                <a:latin typeface="Palatino Linotype" panose="02040502050505030304" pitchFamily="18" charset="0"/>
              </a:rPr>
              <a:t>Erityisesti lentokenttien kiitoratojen ja teiden jäänsulatukseen ja jäänestoon ADDCON valmistaa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AVIFORM</a:t>
            </a:r>
            <a:r>
              <a:rPr lang="fi-FI" sz="2000" dirty="0">
                <a:latin typeface="Palatino Linotype" panose="02040502050505030304" pitchFamily="18" charset="0"/>
              </a:rPr>
              <a:t> tuotetta.</a:t>
            </a:r>
          </a:p>
          <a:p>
            <a:r>
              <a:rPr lang="fi-FI" sz="2000" dirty="0">
                <a:latin typeface="Palatino Linotype" panose="02040502050505030304" pitchFamily="18" charset="0"/>
              </a:rPr>
              <a:t>Kuntien ja yksityisten sekä teollisuuden käyttöön ADDCON valmistaa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VIAFORM</a:t>
            </a:r>
            <a:r>
              <a:rPr lang="fi-FI" sz="2000" dirty="0">
                <a:latin typeface="Palatino Linotype" panose="02040502050505030304" pitchFamily="18" charset="0"/>
              </a:rPr>
              <a:t> nimistä tuotetta.</a:t>
            </a:r>
          </a:p>
          <a:p>
            <a:endParaRPr lang="fi-FI" sz="2000" dirty="0">
              <a:latin typeface="Palatino Linotype" panose="02040502050505030304" pitchFamily="18" charset="0"/>
            </a:endParaRPr>
          </a:p>
          <a:p>
            <a:r>
              <a:rPr lang="fi-FI" sz="2000" dirty="0">
                <a:latin typeface="Palatino Linotype" panose="02040502050505030304" pitchFamily="18" charset="0"/>
              </a:rPr>
              <a:t>Kaksi joustavaa tuotantolinjaa, joilla on suuri tuotantovalmius sekä ammattimainen logistiikkaverkosto takaavat asiakkaillemme täsmällisen ja luotettavan toimituksen – </a:t>
            </a:r>
          </a:p>
          <a:p>
            <a:r>
              <a:rPr lang="fi-FI" sz="2000" dirty="0">
                <a:latin typeface="Palatino Linotype" panose="02040502050505030304" pitchFamily="18" charset="0"/>
              </a:rPr>
              <a:t>myös erittäin vaativissa sääoloissa talven aikana.    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1283368" y="1363575"/>
            <a:ext cx="1510631" cy="2138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Screen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/>
        </p:blipFill>
        <p:spPr>
          <a:xfrm>
            <a:off x="1663700" y="69580"/>
            <a:ext cx="6669191" cy="65927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4803" y="3432305"/>
            <a:ext cx="3042277" cy="16312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Tutustu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ihmisiin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,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jotka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työskentelevät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ADDCONilla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kuoressa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A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olevan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materiaalin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avulla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410960" y="5720080"/>
            <a:ext cx="2458720" cy="9756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br>
              <a:rPr lang="en-GB" sz="900" dirty="0"/>
            </a:br>
            <a:r>
              <a:rPr lang="en-GB" sz="1000" dirty="0"/>
              <a:t>(</a:t>
            </a:r>
            <a:r>
              <a:rPr lang="en-GB" sz="1000" dirty="0" err="1"/>
              <a:t>ammatteihin</a:t>
            </a:r>
            <a:r>
              <a:rPr lang="en-GB" sz="1000" dirty="0"/>
              <a:t> </a:t>
            </a:r>
            <a:r>
              <a:rPr lang="en-GB" sz="1000" dirty="0" err="1"/>
              <a:t>tutustumisen</a:t>
            </a:r>
            <a:r>
              <a:rPr lang="en-GB" sz="1000" dirty="0"/>
              <a:t> </a:t>
            </a:r>
            <a:r>
              <a:rPr lang="en-GB" sz="1000" dirty="0" err="1"/>
              <a:t>jälkeen</a:t>
            </a:r>
            <a:r>
              <a:rPr lang="en-GB" sz="900" dirty="0"/>
              <a:t>)</a:t>
            </a:r>
          </a:p>
        </p:txBody>
      </p:sp>
      <p:pic>
        <p:nvPicPr>
          <p:cNvPr id="8" name="Picture 7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" y="572008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5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662" y="-226833"/>
            <a:ext cx="9928699" cy="708483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035972" y="0"/>
            <a:ext cx="5108028" cy="3286057"/>
          </a:xfrm>
          <a:prstGeom prst="cloudCallout">
            <a:avLst>
              <a:gd name="adj1" fmla="val -51757"/>
              <a:gd name="adj2" fmla="val 40114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731830" y="768097"/>
            <a:ext cx="4059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alatino Linotype" panose="02040502050505030304" pitchFamily="18" charset="0"/>
              </a:rPr>
              <a:t>Well</a:t>
            </a:r>
            <a:r>
              <a:rPr lang="de-DE" sz="2800" dirty="0"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latin typeface="Palatino Linotype" panose="02040502050505030304" pitchFamily="18" charset="0"/>
              </a:rPr>
              <a:t>ehkäpä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tämä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tuote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sittenkin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olisi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vaihtoehto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maantiesuolalle</a:t>
            </a:r>
            <a:r>
              <a:rPr lang="de-DE" sz="28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62" y="-20916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757" y="0"/>
            <a:ext cx="9481776" cy="711413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636675" y="129872"/>
            <a:ext cx="5036506" cy="3489795"/>
          </a:xfrm>
          <a:prstGeom prst="cloudCallout">
            <a:avLst>
              <a:gd name="adj1" fmla="val -38101"/>
              <a:gd name="adj2" fmla="val 46442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Pyydän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sihteeriäni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järjestämään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tapaamisen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asiantuntijoiden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kanssa</a:t>
            </a:r>
            <a:r>
              <a:rPr lang="de-DE" sz="2400" dirty="0">
                <a:latin typeface="Palatino Linotype" panose="02040502050505030304" pitchFamily="18" charset="0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</a:rPr>
              <a:t>Heidän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pitää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tutkia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tämä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tuote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57" y="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0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5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3255" y="-158733"/>
            <a:ext cx="9817255" cy="701673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399621" y="211826"/>
            <a:ext cx="4547490" cy="3127467"/>
          </a:xfrm>
          <a:prstGeom prst="cloudCallout">
            <a:avLst>
              <a:gd name="adj1" fmla="val -64247"/>
              <a:gd name="adj2" fmla="val 36473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Vasta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tutkimusten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jälkeen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voimme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tehdä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perustellun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päätöksen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255" y="-15873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2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595" y="0"/>
            <a:ext cx="9443595" cy="6858000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4993212" y="0"/>
            <a:ext cx="4150788" cy="2871629"/>
          </a:xfrm>
          <a:prstGeom prst="cloudCallout">
            <a:avLst>
              <a:gd name="adj1" fmla="val -26007"/>
              <a:gd name="adj2" fmla="val 59178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Well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well</a:t>
            </a:r>
            <a:r>
              <a:rPr lang="de-DE" sz="2400" dirty="0"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</a:rPr>
              <a:t>ehkä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tämä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ratkaisee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kaikki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nämä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ongelmat</a:t>
            </a:r>
            <a:r>
              <a:rPr lang="de-DE" sz="2400" dirty="0">
                <a:latin typeface="Palatino Linotype" panose="02040502050505030304" pitchFamily="18" charset="0"/>
              </a:rPr>
              <a:t>…se </a:t>
            </a:r>
            <a:r>
              <a:rPr lang="de-DE" sz="2400" dirty="0" err="1">
                <a:latin typeface="Palatino Linotype" panose="02040502050505030304" pitchFamily="18" charset="0"/>
              </a:rPr>
              <a:t>jää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nähtäväksi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20000" y="620801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595" y="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5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92667" y="479213"/>
            <a:ext cx="7859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Sinut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on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valittu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asiantuntijaksi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tutkimaan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vaihtoehtoa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maantiesuolalle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. </a:t>
            </a:r>
          </a:p>
          <a:p>
            <a:endParaRPr lang="de-DE" sz="2800" dirty="0">
              <a:latin typeface="Palatino Linotype" panose="02040502050505030304" pitchFamily="18" charset="0"/>
              <a:cs typeface="Ayuthaya"/>
            </a:endParaRPr>
          </a:p>
          <a:p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Kuinka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tutkisit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tuotteen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?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Muista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neljä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sähköpostia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,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kun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suunnittelet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tutkimuksia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.</a:t>
            </a:r>
          </a:p>
          <a:p>
            <a:endParaRPr lang="de-DE" sz="2800" dirty="0">
              <a:latin typeface="Palatino Linotype" panose="02040502050505030304" pitchFamily="18" charset="0"/>
              <a:cs typeface="Ayuthaya"/>
            </a:endParaRPr>
          </a:p>
          <a:p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Löydät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kuoresta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B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informaatiota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kuinka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voit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tehdä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tutkimuksesi</a:t>
            </a:r>
            <a:r>
              <a:rPr lang="de-DE" sz="2800" b="1" dirty="0">
                <a:latin typeface="Palatino Linotype" panose="02040502050505030304" pitchFamily="18" charset="0"/>
                <a:cs typeface="Ayuthaya"/>
              </a:rPr>
              <a:t>.</a:t>
            </a:r>
          </a:p>
          <a:p>
            <a:endParaRPr lang="de-DE" sz="2800" b="1" dirty="0">
              <a:latin typeface="Palatino Linotype" panose="02040502050505030304" pitchFamily="18" charset="0"/>
              <a:cs typeface="Ayuthaya"/>
            </a:endParaRPr>
          </a:p>
          <a:p>
            <a:r>
              <a:rPr lang="de-DE" sz="2800" b="1" dirty="0" err="1">
                <a:latin typeface="Palatino Linotype" panose="02040502050505030304" pitchFamily="18" charset="0"/>
                <a:cs typeface="Ayuthaya"/>
              </a:rPr>
              <a:t>Tutkimusiloa</a:t>
            </a:r>
            <a:r>
              <a:rPr lang="de-DE" sz="2800" b="1" dirty="0">
                <a:latin typeface="Palatino Linotype" panose="02040502050505030304" pitchFamily="18" charset="0"/>
                <a:cs typeface="Ayuthaya"/>
              </a:rPr>
              <a:t>!</a:t>
            </a:r>
          </a:p>
          <a:p>
            <a:r>
              <a:rPr lang="de-DE" sz="2800" dirty="0">
                <a:latin typeface="Ayuthaya"/>
                <a:cs typeface="Ayuthaya"/>
              </a:rPr>
              <a:t> </a:t>
            </a:r>
          </a:p>
        </p:txBody>
      </p:sp>
      <p:pic>
        <p:nvPicPr>
          <p:cNvPr id="5" name="Bild 4" descr="Chemi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23" y="4361585"/>
            <a:ext cx="2286724" cy="2257778"/>
          </a:xfrm>
          <a:prstGeom prst="rect">
            <a:avLst/>
          </a:prstGeom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548588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41482" y="1454250"/>
            <a:ext cx="298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31269" y="253921"/>
            <a:ext cx="850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Savonlinnan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kaupungintalolla</a:t>
            </a:r>
            <a:endParaRPr lang="de-DE" sz="3600" b="1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8" y="900252"/>
            <a:ext cx="8674426" cy="4370705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305040" y="631977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32" y="534814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5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902" y="40104"/>
            <a:ext cx="7287978" cy="989849"/>
          </a:xfrm>
        </p:spPr>
        <p:txBody>
          <a:bodyPr>
            <a:normAutofit/>
          </a:bodyPr>
          <a:lstStyle/>
          <a:p>
            <a:r>
              <a:rPr lang="de-DE" sz="3600" b="1" dirty="0" err="1">
                <a:latin typeface="Palatino Linotype" panose="02040502050505030304" pitchFamily="18" charset="0"/>
              </a:rPr>
              <a:t>Kaupunginjohtajan</a:t>
            </a:r>
            <a:r>
              <a:rPr lang="de-DE" sz="3600" b="1" dirty="0">
                <a:latin typeface="Palatino Linotype" panose="02040502050505030304" pitchFamily="18" charset="0"/>
              </a:rPr>
              <a:t> </a:t>
            </a:r>
            <a:r>
              <a:rPr lang="de-DE" sz="3600" b="1" dirty="0" err="1">
                <a:latin typeface="Palatino Linotype" panose="02040502050505030304" pitchFamily="18" charset="0"/>
              </a:rPr>
              <a:t>toimistossa</a:t>
            </a:r>
            <a:endParaRPr lang="de-DE" sz="3600" b="1" dirty="0">
              <a:latin typeface="Palatino Linotype" panose="02040502050505030304" pitchFamily="18" charset="0"/>
            </a:endParaRPr>
          </a:p>
        </p:txBody>
      </p:sp>
      <p:pic>
        <p:nvPicPr>
          <p:cNvPr id="4" name="Bild 3" descr="IMG_97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97" y="1029953"/>
            <a:ext cx="7706287" cy="5203937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305040" y="631977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75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469"/>
            <a:ext cx="9582350" cy="6937469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5157718" y="130309"/>
            <a:ext cx="4110317" cy="2860025"/>
          </a:xfrm>
          <a:prstGeom prst="cloudCallout">
            <a:avLst>
              <a:gd name="adj1" fmla="val -68247"/>
              <a:gd name="adj2" fmla="val 4686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err="1">
                <a:latin typeface="Palatino Linotype" panose="02040502050505030304" pitchFamily="18" charset="0"/>
              </a:rPr>
              <a:t>Katsonpa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mitä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sähköpostissa</a:t>
            </a:r>
            <a:r>
              <a:rPr lang="de-DE" sz="3200" dirty="0">
                <a:latin typeface="Palatino Linotype" panose="02040502050505030304" pitchFamily="18" charset="0"/>
              </a:rPr>
              <a:t> on…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670800" y="624865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181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7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261626"/>
            <a:ext cx="9187314" cy="61055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834590" y="5859950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Save </a:t>
            </a:r>
            <a:r>
              <a:rPr lang="de-DE" sz="1400" dirty="0" err="1">
                <a:latin typeface="+mj-lt"/>
                <a:cs typeface="Avenir Next Condensed Regular"/>
              </a:rPr>
              <a:t>the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date</a:t>
            </a:r>
            <a:r>
              <a:rPr lang="de-DE" sz="1400" dirty="0">
                <a:latin typeface="+mj-lt"/>
                <a:cs typeface="Avenir Next Condensed Regular"/>
              </a:rPr>
              <a:t>: EU </a:t>
            </a:r>
            <a:r>
              <a:rPr lang="de-DE" sz="1400" dirty="0" err="1">
                <a:latin typeface="+mj-lt"/>
                <a:cs typeface="Avenir Next Condensed Regular"/>
              </a:rPr>
              <a:t>meeting</a:t>
            </a:r>
            <a:r>
              <a:rPr lang="de-DE" sz="1400" dirty="0">
                <a:latin typeface="+mj-lt"/>
                <a:cs typeface="Avenir Next Condensed Regular"/>
              </a:rPr>
              <a:t>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34590" y="5578727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Lomasuunnitelma</a:t>
            </a:r>
            <a:r>
              <a:rPr lang="de-DE" sz="1400" dirty="0">
                <a:latin typeface="+mj-lt"/>
                <a:cs typeface="Avenir Next Condensed Regular"/>
              </a:rPr>
              <a:t>		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837015" y="5313492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Konferenssipäivällinen</a:t>
            </a:r>
            <a:r>
              <a:rPr lang="de-DE" sz="1400" dirty="0">
                <a:latin typeface="+mj-lt"/>
                <a:cs typeface="Avenir Next Condensed Regular"/>
              </a:rPr>
              <a:t>	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34310" y="5015410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Talousraportti</a:t>
            </a:r>
            <a:r>
              <a:rPr lang="de-DE" sz="1400" dirty="0">
                <a:latin typeface="+mj-lt"/>
                <a:cs typeface="Avenir Next Condensed Regular"/>
              </a:rPr>
              <a:t> 2017	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41300" y="4742617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Uusi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kannettava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tietokone</a:t>
            </a:r>
            <a:r>
              <a:rPr lang="de-DE" sz="1400" dirty="0">
                <a:latin typeface="+mj-lt"/>
                <a:cs typeface="Avenir Next Condensed Regular"/>
              </a:rPr>
              <a:t>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828902" y="4493010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Lunch </a:t>
            </a:r>
            <a:r>
              <a:rPr lang="de-DE" sz="1400" dirty="0" err="1">
                <a:latin typeface="+mj-lt"/>
                <a:cs typeface="Avenir Next Condensed Regular"/>
              </a:rPr>
              <a:t>meeting</a:t>
            </a:r>
            <a:r>
              <a:rPr lang="de-DE" sz="1400" dirty="0">
                <a:latin typeface="+mj-lt"/>
                <a:cs typeface="Avenir Next Condensed Regular"/>
              </a:rPr>
              <a:t> 		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826193" y="4233708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Koulutus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en-GB" sz="1400" dirty="0">
                <a:latin typeface="+mj-lt"/>
                <a:cs typeface="Avenir Next Condensed Regular"/>
              </a:rPr>
              <a:t>”</a:t>
            </a:r>
            <a:r>
              <a:rPr lang="fi-FI" sz="1400" dirty="0">
                <a:latin typeface="+mj-lt"/>
                <a:cs typeface="Avenir Next Condensed Regular"/>
              </a:rPr>
              <a:t>Kotitoimiston käyttöönotto</a:t>
            </a:r>
            <a:r>
              <a:rPr lang="de-DE" sz="1400" dirty="0">
                <a:latin typeface="+mj-lt"/>
                <a:cs typeface="Avenir Next Condensed Regular"/>
              </a:rPr>
              <a:t>“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826193" y="3974406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Hallituksen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yhteistyöpalaveri</a:t>
            </a:r>
            <a:r>
              <a:rPr lang="de-DE" sz="1400" dirty="0">
                <a:latin typeface="+mj-lt"/>
                <a:cs typeface="Avenir Next Condensed Regular"/>
              </a:rPr>
              <a:t>		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821912" y="3727059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Laitaatsalmen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sillan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hiekoitus</a:t>
            </a:r>
            <a:r>
              <a:rPr lang="de-DE" sz="1400" dirty="0">
                <a:latin typeface="+mj-lt"/>
                <a:cs typeface="Avenir Next Condensed Regular"/>
              </a:rPr>
              <a:t>/</a:t>
            </a:r>
            <a:r>
              <a:rPr lang="de-DE" sz="1400" dirty="0" err="1">
                <a:latin typeface="+mj-lt"/>
                <a:cs typeface="Avenir Next Condensed Regular"/>
              </a:rPr>
              <a:t>suolaaminen</a:t>
            </a:r>
            <a:r>
              <a:rPr lang="de-DE" sz="1400" dirty="0">
                <a:latin typeface="+mj-lt"/>
                <a:cs typeface="Avenir Next Condensed Regular"/>
              </a:rPr>
              <a:t>		</a:t>
            </a:r>
            <a:r>
              <a:rPr lang="de-DE" sz="1400" dirty="0">
                <a:cs typeface="Avenir Next Condensed Regular"/>
              </a:rPr>
              <a:t>11.01.2018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819208" y="3465045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Kokous 10.01.2018			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816504" y="3222172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Liikenneviraston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loppuraportti</a:t>
            </a:r>
            <a:r>
              <a:rPr lang="de-DE" sz="1400" dirty="0">
                <a:latin typeface="+mj-lt"/>
                <a:cs typeface="Avenir Next Condensed Regular"/>
              </a:rPr>
              <a:t> 2017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812218" y="2953175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Tapaaminen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klo</a:t>
            </a:r>
            <a:r>
              <a:rPr lang="de-DE" sz="1400" dirty="0">
                <a:latin typeface="+mj-lt"/>
                <a:cs typeface="Avenir Next Condensed Regular"/>
              </a:rPr>
              <a:t> 10			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99820" y="2692877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en-GB" sz="1400" dirty="0" err="1">
                <a:latin typeface="+mj-lt"/>
                <a:cs typeface="Avenir Next Condensed Regular"/>
              </a:rPr>
              <a:t>Laitaatsalmen</a:t>
            </a:r>
            <a:r>
              <a:rPr lang="en-GB" sz="1400" dirty="0">
                <a:latin typeface="+mj-lt"/>
                <a:cs typeface="Avenir Next Condensed Regular"/>
              </a:rPr>
              <a:t> </a:t>
            </a:r>
            <a:r>
              <a:rPr lang="en-GB" sz="1400" dirty="0" err="1">
                <a:latin typeface="+mj-lt"/>
                <a:cs typeface="Avenir Next Condensed Regular"/>
              </a:rPr>
              <a:t>sillan</a:t>
            </a:r>
            <a:r>
              <a:rPr lang="en-GB" sz="1400" dirty="0">
                <a:latin typeface="+mj-lt"/>
                <a:cs typeface="Avenir Next Condensed Regular"/>
              </a:rPr>
              <a:t> </a:t>
            </a:r>
            <a:r>
              <a:rPr lang="en-GB" sz="1400" dirty="0" err="1">
                <a:latin typeface="+mj-lt"/>
                <a:cs typeface="Avenir Next Condensed Regular"/>
              </a:rPr>
              <a:t>aikataulu</a:t>
            </a:r>
            <a:r>
              <a:rPr lang="en-GB" sz="1400" dirty="0">
                <a:latin typeface="+mj-lt"/>
                <a:cs typeface="Avenir Next Condensed Regular"/>
              </a:rPr>
              <a:t>	</a:t>
            </a:r>
            <a:r>
              <a:rPr lang="de-DE" sz="1400" dirty="0">
                <a:latin typeface="+mj-lt"/>
                <a:cs typeface="Avenir Next Condensed Regular"/>
              </a:rPr>
              <a:t>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90126" y="2423880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Tapaaminen</a:t>
            </a:r>
            <a:r>
              <a:rPr lang="de-DE" sz="1400" dirty="0">
                <a:latin typeface="+mj-lt"/>
                <a:cs typeface="Avenir Next Condensed Regular"/>
              </a:rPr>
              <a:t>				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777728" y="2148122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Ajatelkaa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vähän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myös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eläimiä</a:t>
            </a:r>
            <a:r>
              <a:rPr lang="de-DE" sz="1400" b="1" dirty="0">
                <a:latin typeface="+mj-lt"/>
                <a:cs typeface="Avenir Next Condensed Regular"/>
              </a:rPr>
              <a:t>!!	</a:t>
            </a:r>
            <a:r>
              <a:rPr lang="de-DE" sz="1400" dirty="0">
                <a:latin typeface="+mj-lt"/>
                <a:cs typeface="Avenir Next Condensed Regular"/>
              </a:rPr>
              <a:t>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77728" y="1615996"/>
            <a:ext cx="558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Rikkoutunut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pyörä</a:t>
            </a:r>
            <a:r>
              <a:rPr lang="de-DE" sz="1400" b="1" dirty="0">
                <a:latin typeface="+mj-lt"/>
                <a:cs typeface="Avenir Next Condensed Regular"/>
              </a:rPr>
              <a:t>			</a:t>
            </a:r>
            <a:r>
              <a:rPr lang="de-DE" sz="1400" dirty="0">
                <a:latin typeface="+mj-lt"/>
                <a:cs typeface="Avenir Next Condensed Regular"/>
              </a:rPr>
              <a:t>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7" name="Textfeld 26">
            <a:hlinkClick r:id="rId4" action="ppaction://hlinksldjump"/>
          </p:cNvPr>
          <p:cNvSpPr txBox="1"/>
          <p:nvPr/>
        </p:nvSpPr>
        <p:spPr>
          <a:xfrm>
            <a:off x="1775024" y="1396176"/>
            <a:ext cx="559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Kuolleet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puut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Savonlinnassa</a:t>
            </a:r>
            <a:r>
              <a:rPr lang="de-DE" sz="1400" dirty="0">
                <a:latin typeface="+mj-lt"/>
                <a:cs typeface="Avenir Next Condensed Regular"/>
              </a:rPr>
              <a:t>				12.01.2018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784718" y="1883637"/>
            <a:ext cx="611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Satojen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tuhansien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eurojen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vahingot</a:t>
            </a:r>
            <a:r>
              <a:rPr lang="de-DE" sz="1400" dirty="0">
                <a:latin typeface="+mj-lt"/>
                <a:cs typeface="Avenir Next Condensed Regular"/>
              </a:rPr>
              <a:t>			</a:t>
            </a:r>
            <a:r>
              <a:rPr lang="de-DE" sz="1400" dirty="0">
                <a:cs typeface="Avenir Next Condensed Regular"/>
              </a:rPr>
              <a:t>12.01.2018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86989" y="1590896"/>
            <a:ext cx="35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(4)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4111" y="2492499"/>
            <a:ext cx="1857795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de-DE" sz="1000" dirty="0"/>
              <a:t>kaupunginjohtaja@savonlinna.f</a:t>
            </a:r>
            <a:r>
              <a:rPr lang="de-DE" sz="1050" dirty="0"/>
              <a:t>i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4711" y="6405657"/>
            <a:ext cx="6721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Palatino Linotype" panose="02040502050505030304" pitchFamily="18" charset="0"/>
                <a:cs typeface="Ayuthaya"/>
              </a:rPr>
              <a:t>KUN OLET LUKENUT NELJÄ SÄHKÖPOSTIA. PAINA NUOLTA JATKAAKSESI</a:t>
            </a:r>
          </a:p>
        </p:txBody>
      </p:sp>
      <p:sp>
        <p:nvSpPr>
          <p:cNvPr id="36" name="Eine Ecke des Rechtecks schneiden 35">
            <a:hlinkClick r:id="rId5" action="ppaction://hlinksldjump"/>
          </p:cNvPr>
          <p:cNvSpPr/>
          <p:nvPr/>
        </p:nvSpPr>
        <p:spPr>
          <a:xfrm>
            <a:off x="2715042" y="1948346"/>
            <a:ext cx="5183470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Eine Ecke des Rechtecks schneiden 36">
            <a:hlinkClick r:id="rId6" action="ppaction://hlinksldjump"/>
          </p:cNvPr>
          <p:cNvSpPr/>
          <p:nvPr/>
        </p:nvSpPr>
        <p:spPr>
          <a:xfrm>
            <a:off x="2395369" y="2227252"/>
            <a:ext cx="5183470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ine Ecke des Rechtecks schneiden 35">
            <a:hlinkClick r:id="rId4" action="ppaction://hlinksldjump"/>
          </p:cNvPr>
          <p:cNvSpPr/>
          <p:nvPr/>
        </p:nvSpPr>
        <p:spPr>
          <a:xfrm>
            <a:off x="2446901" y="1450434"/>
            <a:ext cx="5183470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Eine Ecke des Rechtecks schneiden 35">
            <a:hlinkClick r:id="rId7" action="ppaction://hlinksldjump"/>
          </p:cNvPr>
          <p:cNvSpPr/>
          <p:nvPr/>
        </p:nvSpPr>
        <p:spPr>
          <a:xfrm>
            <a:off x="2396343" y="1683487"/>
            <a:ext cx="5183470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ight Arrow 42">
            <a:hlinkClick r:id="rId8" action="ppaction://hlinksldjump"/>
          </p:cNvPr>
          <p:cNvSpPr/>
          <p:nvPr/>
        </p:nvSpPr>
        <p:spPr>
          <a:xfrm>
            <a:off x="7305040" y="6319779"/>
            <a:ext cx="124968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Seuraava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8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4" y="298042"/>
            <a:ext cx="48568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Hyvä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kaupunginjohtaja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endParaRPr lang="de-DE" sz="9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Harmikseni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huomasin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syksyllä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ihanan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katumme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puiden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pensaiden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lehdissä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rumia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ruskeita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laikkuja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Huomasin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ilmiön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jokin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aika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sitten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pohdin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voisiko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ilmiö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johtua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maantiesuolasta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huolissani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siitä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nämä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vanhat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ystävät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saattavat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kuolla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!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Odotan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teette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parhaanne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estääksenne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!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Parhain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terveisin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Henri Immonen,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asukas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puiden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ystävä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endParaRPr lang="de-DE" sz="500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396864" y="6059149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Ayuthaya"/>
                <a:cs typeface="Ayuthaya"/>
              </a:rPr>
              <a:t>takaisin</a:t>
            </a:r>
            <a:endParaRPr lang="de-DE" sz="1600" dirty="0">
              <a:latin typeface="Ayuthaya"/>
              <a:cs typeface="Ayuthaya"/>
            </a:endParaRPr>
          </a:p>
        </p:txBody>
      </p:sp>
      <p:pic>
        <p:nvPicPr>
          <p:cNvPr id="2" name="Bild 1" descr="die-blaetter-an-den-baeumen-vor-der-stadtkirche-si_ful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04" y="644131"/>
            <a:ext cx="2897146" cy="2577789"/>
          </a:xfrm>
          <a:prstGeom prst="rect">
            <a:avLst/>
          </a:prstGeom>
        </p:spPr>
      </p:pic>
      <p:pic>
        <p:nvPicPr>
          <p:cNvPr id="3" name="Bild 2" descr="Salt_Injury27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04" y="3519966"/>
            <a:ext cx="2897146" cy="2357373"/>
          </a:xfrm>
          <a:prstGeom prst="rect">
            <a:avLst/>
          </a:prstGeom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592879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6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5" y="514111"/>
            <a:ext cx="43349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Hei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kaupunginjohtaja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haluan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sanoa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maantiesuolanne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aiheutti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vahinkoa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koiralleni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!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inhottavaa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laitatte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sellaista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myrkkyä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kaduillemme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Oletteko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koskaan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ajatelleet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millaista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haittaa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aiheutatte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rakkaille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lemmikeille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?! 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  <a:sym typeface="Wingdings"/>
              </a:rPr>
              <a:t>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Terveisin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Sarita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K.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Rekku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396864" y="6030289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Ayuthaya"/>
                <a:cs typeface="Ayuthaya"/>
              </a:rPr>
              <a:t>takaisin</a:t>
            </a:r>
            <a:endParaRPr lang="de-DE" sz="1600" dirty="0">
              <a:latin typeface="Ayuthaya"/>
              <a:cs typeface="Ayuthaya"/>
            </a:endParaRPr>
          </a:p>
        </p:txBody>
      </p:sp>
      <p:pic>
        <p:nvPicPr>
          <p:cNvPr id="2" name="Bild 1" descr="pain-managem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87" y="392290"/>
            <a:ext cx="3594100" cy="5384800"/>
          </a:xfrm>
          <a:prstGeom prst="rect">
            <a:avLst/>
          </a:prstGeom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592879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4" y="442111"/>
            <a:ext cx="83196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Hyvä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rouva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kaupunginjohtaja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endParaRPr lang="de-DE" sz="1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Nimeni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Niko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Salminen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Pyöräilen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joka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päivä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kouluun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Siitä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lähtien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kun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ulkona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ollut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pakkasta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huomannut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joitain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punaisia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laikkuja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pyörässäni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Minä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ja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vanhempani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uskomme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että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sillä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jotain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tekemistä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kaduille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sirotellun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maantiesuolan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kanssa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Jos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näin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olisi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onko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muuta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vaihtoehtoa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pitää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kadut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sulana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Se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voisi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olla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myös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vähemmän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haitallista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autoille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 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Parhain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terveisin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Niko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Salminen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396864" y="6030289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Ayuthaya"/>
                <a:cs typeface="Ayuthaya"/>
              </a:rPr>
              <a:t>takaisin</a:t>
            </a:r>
            <a:endParaRPr lang="de-DE" sz="1600" dirty="0">
              <a:latin typeface="Ayuthaya"/>
              <a:cs typeface="Ayuthaya"/>
            </a:endParaRPr>
          </a:p>
        </p:txBody>
      </p:sp>
      <p:pic>
        <p:nvPicPr>
          <p:cNvPr id="3" name="Bild 2" descr="P1120964 rsz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093" y="3428772"/>
            <a:ext cx="3708831" cy="2500027"/>
          </a:xfrm>
          <a:prstGeom prst="rect">
            <a:avLst/>
          </a:prstGeom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592879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3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9CE33C-ED74-47EB-987D-86674FB6E40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2DC509-7416-446E-99DA-A4059BE40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FD6EC5-23EA-476C-AE10-DE1AA5F6E4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627</Words>
  <Application>Microsoft Macintosh PowerPoint</Application>
  <PresentationFormat>Näytössä katseltava diaesitys (4:3)</PresentationFormat>
  <Paragraphs>139</Paragraphs>
  <Slides>26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Arial</vt:lpstr>
      <vt:lpstr>Avenir Next Condensed Regular</vt:lpstr>
      <vt:lpstr>Ayuthaya</vt:lpstr>
      <vt:lpstr>Calibri</vt:lpstr>
      <vt:lpstr>Palatino Linotype</vt:lpstr>
      <vt:lpstr>Times New Roman</vt:lpstr>
      <vt:lpstr>Office-Design</vt:lpstr>
      <vt:lpstr>Mitä maantiesuolan tilalle?</vt:lpstr>
      <vt:lpstr>PowerPoint-esitys</vt:lpstr>
      <vt:lpstr>PowerPoint-esitys</vt:lpstr>
      <vt:lpstr>Kaupunginjohtajan toimistossa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Biodidaktik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Lara Weiser</dc:creator>
  <cp:lastModifiedBy>Microsoft Office User</cp:lastModifiedBy>
  <cp:revision>151</cp:revision>
  <dcterms:created xsi:type="dcterms:W3CDTF">2016-12-12T14:23:56Z</dcterms:created>
  <dcterms:modified xsi:type="dcterms:W3CDTF">2019-03-26T09:28:30Z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