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61" r:id="rId5"/>
    <p:sldId id="257" r:id="rId6"/>
    <p:sldId id="259" r:id="rId7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 snapToObjects="1">
      <p:cViewPr varScale="1">
        <p:scale>
          <a:sx n="105" d="100"/>
          <a:sy n="105" d="100"/>
        </p:scale>
        <p:origin x="18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DBE27-5C8B-AB4F-BEEA-E22CC03DE864}" type="datetimeFigureOut">
              <a:rPr lang="de-DE" smtClean="0"/>
              <a:t>26.03.19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3DB1A-7A58-7A4A-8384-D28DDC1233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2435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Next </a:t>
            </a:r>
            <a:r>
              <a:rPr lang="de-DE" dirty="0" err="1"/>
              <a:t>steps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BE4E5-564C-744E-B7D9-1A74E0711AFB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0163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6C3D-DCF8-2C44-A984-438E6F54BE2F}" type="datetimeFigureOut">
              <a:rPr lang="de-DE" smtClean="0"/>
              <a:t>26.03.19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819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6C3D-DCF8-2C44-A984-438E6F54BE2F}" type="datetimeFigureOut">
              <a:rPr lang="de-DE" smtClean="0"/>
              <a:t>26.03.19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4918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6C3D-DCF8-2C44-A984-438E6F54BE2F}" type="datetimeFigureOut">
              <a:rPr lang="de-DE" smtClean="0"/>
              <a:t>26.03.19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18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6C3D-DCF8-2C44-A984-438E6F54BE2F}" type="datetimeFigureOut">
              <a:rPr lang="de-DE" smtClean="0"/>
              <a:t>26.03.19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287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6C3D-DCF8-2C44-A984-438E6F54BE2F}" type="datetimeFigureOut">
              <a:rPr lang="de-DE" smtClean="0"/>
              <a:t>26.03.19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3170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6C3D-DCF8-2C44-A984-438E6F54BE2F}" type="datetimeFigureOut">
              <a:rPr lang="de-DE" smtClean="0"/>
              <a:t>26.03.19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4675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6C3D-DCF8-2C44-A984-438E6F54BE2F}" type="datetimeFigureOut">
              <a:rPr lang="de-DE" smtClean="0"/>
              <a:t>26.03.19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35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6C3D-DCF8-2C44-A984-438E6F54BE2F}" type="datetimeFigureOut">
              <a:rPr lang="de-DE" smtClean="0"/>
              <a:t>26.03.19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6282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6C3D-DCF8-2C44-A984-438E6F54BE2F}" type="datetimeFigureOut">
              <a:rPr lang="de-DE" smtClean="0"/>
              <a:t>26.03.19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0325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6C3D-DCF8-2C44-A984-438E6F54BE2F}" type="datetimeFigureOut">
              <a:rPr lang="de-DE" smtClean="0"/>
              <a:t>26.03.19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2905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6C3D-DCF8-2C44-A984-438E6F54BE2F}" type="datetimeFigureOut">
              <a:rPr lang="de-DE" smtClean="0"/>
              <a:t>26.03.19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7080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26C3D-DCF8-2C44-A984-438E6F54BE2F}" type="datetimeFigureOut">
              <a:rPr lang="de-DE" smtClean="0"/>
              <a:t>26.03.19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2716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1" y="1929171"/>
            <a:ext cx="6858000" cy="1790700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r>
              <a:rPr lang="en-US" sz="6000" b="1" dirty="0" err="1">
                <a:latin typeface="Palatino Linotype" panose="02040502050505030304" pitchFamily="18" charset="0"/>
              </a:rPr>
              <a:t>Metsänhoitaja</a:t>
            </a:r>
            <a:r>
              <a:rPr lang="en-US" sz="6000" b="1" dirty="0">
                <a:latin typeface="Palatino Linotype" panose="02040502050505030304" pitchFamily="18" charset="0"/>
              </a:rPr>
              <a:t> </a:t>
            </a:r>
            <a:endParaRPr lang="fi-FI" sz="6000" dirty="0">
              <a:latin typeface="Palatino Linotype" panose="0204050205050503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328724" y="4653072"/>
            <a:ext cx="6372257" cy="828455"/>
            <a:chOff x="47268" y="3712933"/>
            <a:chExt cx="8496342" cy="1104606"/>
          </a:xfrm>
        </p:grpSpPr>
        <p:pic>
          <p:nvPicPr>
            <p:cNvPr id="4" name="Picture 3" descr="http://europa.eu/about-eu/basic-information/symbols/images/flag_yellow_high.jpg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68" y="3712933"/>
              <a:ext cx="1644412" cy="104388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1691680" y="3712933"/>
              <a:ext cx="4657725" cy="4210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>
              <a:noAutofit/>
            </a:bodyPr>
            <a:lstStyle/>
            <a:p>
              <a:pPr marL="342900" algn="ctr">
                <a:lnSpc>
                  <a:spcPct val="115000"/>
                </a:lnSpc>
                <a:spcAft>
                  <a:spcPts val="750"/>
                </a:spcAft>
              </a:pPr>
              <a:r>
                <a:rPr lang="en-US" sz="1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This project has received funding from the </a:t>
              </a:r>
              <a:r>
                <a:rPr lang="en-US" sz="1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European Union’s Horizon 2020 research and innovation </a:t>
              </a:r>
              <a:r>
                <a:rPr lang="en-US" sz="1200" i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programme</a:t>
              </a:r>
              <a:r>
                <a:rPr lang="en-US" sz="1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1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under grant agreement No 665100</a:t>
              </a:r>
              <a:r>
                <a:rPr lang="en-US" sz="75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endParaRPr lang="fi-FI" sz="8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750"/>
                </a:spcAft>
              </a:pPr>
              <a:r>
                <a:rPr lang="en-US" sz="825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fi-FI" sz="8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39698" y="3712933"/>
              <a:ext cx="1703912" cy="1104606"/>
            </a:xfrm>
            <a:prstGeom prst="rect">
              <a:avLst/>
            </a:prstGeom>
          </p:spPr>
        </p:pic>
      </p:grpSp>
      <p:sp>
        <p:nvSpPr>
          <p:cNvPr id="16" name="Frame 15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5" fmla="*/ 857250 w 12192000"/>
              <a:gd name="connsiteY5" fmla="*/ 857250 h 6858000"/>
              <a:gd name="connsiteX6" fmla="*/ 857250 w 12192000"/>
              <a:gd name="connsiteY6" fmla="*/ 6000750 h 6858000"/>
              <a:gd name="connsiteX7" fmla="*/ 11334750 w 12192000"/>
              <a:gd name="connsiteY7" fmla="*/ 6000750 h 6858000"/>
              <a:gd name="connsiteX8" fmla="*/ 11334750 w 12192000"/>
              <a:gd name="connsiteY8" fmla="*/ 857250 h 6858000"/>
              <a:gd name="connsiteX9" fmla="*/ 857250 w 12192000"/>
              <a:gd name="connsiteY9" fmla="*/ 857250 h 6858000"/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5" fmla="*/ 480060 w 12192000"/>
              <a:gd name="connsiteY5" fmla="*/ 457200 h 6858000"/>
              <a:gd name="connsiteX6" fmla="*/ 857250 w 12192000"/>
              <a:gd name="connsiteY6" fmla="*/ 6000750 h 6858000"/>
              <a:gd name="connsiteX7" fmla="*/ 11334750 w 12192000"/>
              <a:gd name="connsiteY7" fmla="*/ 6000750 h 6858000"/>
              <a:gd name="connsiteX8" fmla="*/ 11334750 w 12192000"/>
              <a:gd name="connsiteY8" fmla="*/ 857250 h 6858000"/>
              <a:gd name="connsiteX9" fmla="*/ 480060 w 12192000"/>
              <a:gd name="connsiteY9" fmla="*/ 457200 h 6858000"/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5" fmla="*/ 480060 w 12192000"/>
              <a:gd name="connsiteY5" fmla="*/ 457200 h 6858000"/>
              <a:gd name="connsiteX6" fmla="*/ 857250 w 12192000"/>
              <a:gd name="connsiteY6" fmla="*/ 6000750 h 6858000"/>
              <a:gd name="connsiteX7" fmla="*/ 11631930 w 12192000"/>
              <a:gd name="connsiteY7" fmla="*/ 6457950 h 6858000"/>
              <a:gd name="connsiteX8" fmla="*/ 11334750 w 12192000"/>
              <a:gd name="connsiteY8" fmla="*/ 857250 h 6858000"/>
              <a:gd name="connsiteX9" fmla="*/ 480060 w 12192000"/>
              <a:gd name="connsiteY9" fmla="*/ 457200 h 6858000"/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5" fmla="*/ 480060 w 12192000"/>
              <a:gd name="connsiteY5" fmla="*/ 457200 h 6858000"/>
              <a:gd name="connsiteX6" fmla="*/ 857250 w 12192000"/>
              <a:gd name="connsiteY6" fmla="*/ 6000750 h 6858000"/>
              <a:gd name="connsiteX7" fmla="*/ 11620500 w 12192000"/>
              <a:gd name="connsiteY7" fmla="*/ 6343650 h 6858000"/>
              <a:gd name="connsiteX8" fmla="*/ 11334750 w 12192000"/>
              <a:gd name="connsiteY8" fmla="*/ 857250 h 6858000"/>
              <a:gd name="connsiteX9" fmla="*/ 480060 w 12192000"/>
              <a:gd name="connsiteY9" fmla="*/ 4572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480060" y="457200"/>
                </a:moveTo>
                <a:lnTo>
                  <a:pt x="857250" y="6000750"/>
                </a:lnTo>
                <a:lnTo>
                  <a:pt x="11620500" y="6343650"/>
                </a:lnTo>
                <a:lnTo>
                  <a:pt x="11334750" y="857250"/>
                </a:lnTo>
                <a:lnTo>
                  <a:pt x="480060" y="457200"/>
                </a:lnTo>
                <a:close/>
              </a:path>
            </a:pathLst>
          </a:cu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>
              <a:solidFill>
                <a:schemeClr val="tx1"/>
              </a:solidFill>
            </a:endParaRPr>
          </a:p>
        </p:txBody>
      </p:sp>
      <p:pic>
        <p:nvPicPr>
          <p:cNvPr id="8" name="Bild 7"/>
          <p:cNvPicPr/>
          <p:nvPr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55744" y="1402889"/>
            <a:ext cx="3012577" cy="7047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3555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>
            <p:extLst/>
          </p:nvPr>
        </p:nvSpPr>
        <p:spPr>
          <a:xfrm>
            <a:off x="311783" y="201276"/>
            <a:ext cx="8328453" cy="310854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GB" sz="2400" dirty="0">
              <a:latin typeface="Arial"/>
              <a:cs typeface="Arial"/>
            </a:endParaRPr>
          </a:p>
          <a:p>
            <a:r>
              <a:rPr lang="en-GB" sz="3600" dirty="0" err="1">
                <a:solidFill>
                  <a:srgbClr val="1F497D"/>
                </a:solidFill>
                <a:latin typeface="Palatino Linotype" panose="02040502050505030304" pitchFamily="18" charset="0"/>
                <a:cs typeface="Arial"/>
              </a:rPr>
              <a:t>Piirrä</a:t>
            </a:r>
            <a:r>
              <a:rPr lang="en-GB" sz="3600" dirty="0">
                <a:solidFill>
                  <a:srgbClr val="1F497D"/>
                </a:solidFill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3600" dirty="0" err="1">
                <a:solidFill>
                  <a:srgbClr val="1F497D"/>
                </a:solidFill>
                <a:latin typeface="Palatino Linotype" panose="02040502050505030304" pitchFamily="18" charset="0"/>
                <a:cs typeface="Arial"/>
              </a:rPr>
              <a:t>metsänhoitaja</a:t>
            </a:r>
            <a:r>
              <a:rPr lang="en-GB" sz="3600" dirty="0">
                <a:solidFill>
                  <a:srgbClr val="1F497D"/>
                </a:solidFill>
                <a:latin typeface="Palatino Linotype" panose="02040502050505030304" pitchFamily="18" charset="0"/>
                <a:cs typeface="Arial"/>
              </a:rPr>
              <a:t>*.</a:t>
            </a:r>
            <a:endParaRPr lang="en-GB" sz="2000" dirty="0">
              <a:solidFill>
                <a:srgbClr val="000000"/>
              </a:solidFill>
              <a:latin typeface="Palatino Linotype" panose="02040502050505030304" pitchFamily="18" charset="0"/>
              <a:cs typeface="Arial"/>
            </a:endParaRPr>
          </a:p>
          <a:p>
            <a:r>
              <a:rPr lang="en-GB" sz="3600" dirty="0" err="1">
                <a:solidFill>
                  <a:srgbClr val="1F497D"/>
                </a:solidFill>
                <a:latin typeface="Palatino Linotype" panose="02040502050505030304" pitchFamily="18" charset="0"/>
                <a:cs typeface="Arial"/>
              </a:rPr>
              <a:t>Jälkeenpäin</a:t>
            </a:r>
            <a:r>
              <a:rPr lang="en-GB" sz="3600" dirty="0">
                <a:solidFill>
                  <a:srgbClr val="1F497D"/>
                </a:solidFill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3600" dirty="0" err="1">
                <a:solidFill>
                  <a:srgbClr val="1F497D"/>
                </a:solidFill>
                <a:latin typeface="Palatino Linotype" panose="02040502050505030304" pitchFamily="18" charset="0"/>
                <a:cs typeface="Arial"/>
              </a:rPr>
              <a:t>keskustelkaa</a:t>
            </a:r>
            <a:r>
              <a:rPr lang="en-GB" sz="3600" dirty="0">
                <a:solidFill>
                  <a:srgbClr val="1F497D"/>
                </a:solidFill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3600" dirty="0" err="1">
                <a:solidFill>
                  <a:srgbClr val="1F497D"/>
                </a:solidFill>
                <a:latin typeface="Palatino Linotype" panose="02040502050505030304" pitchFamily="18" charset="0"/>
                <a:cs typeface="Arial"/>
              </a:rPr>
              <a:t>käsityksistänne</a:t>
            </a:r>
            <a:r>
              <a:rPr lang="en-GB" sz="3600" dirty="0">
                <a:solidFill>
                  <a:srgbClr val="1F497D"/>
                </a:solidFill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3600" dirty="0" err="1">
                <a:solidFill>
                  <a:srgbClr val="1F497D"/>
                </a:solidFill>
                <a:latin typeface="Palatino Linotype" panose="02040502050505030304" pitchFamily="18" charset="0"/>
                <a:cs typeface="Arial"/>
              </a:rPr>
              <a:t>toisten</a:t>
            </a:r>
            <a:r>
              <a:rPr lang="en-GB" sz="3600" dirty="0">
                <a:solidFill>
                  <a:srgbClr val="1F497D"/>
                </a:solidFill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3600" dirty="0" err="1">
                <a:solidFill>
                  <a:srgbClr val="1F497D"/>
                </a:solidFill>
                <a:latin typeface="Palatino Linotype" panose="02040502050505030304" pitchFamily="18" charset="0"/>
                <a:cs typeface="Arial"/>
              </a:rPr>
              <a:t>kanssa</a:t>
            </a:r>
            <a:r>
              <a:rPr lang="en-GB" sz="3600" dirty="0">
                <a:solidFill>
                  <a:srgbClr val="1F497D"/>
                </a:solidFill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3600" dirty="0" err="1">
                <a:solidFill>
                  <a:srgbClr val="1F497D"/>
                </a:solidFill>
                <a:latin typeface="Palatino Linotype" panose="02040502050505030304" pitchFamily="18" charset="0"/>
                <a:cs typeface="Arial"/>
              </a:rPr>
              <a:t>ryhmissä</a:t>
            </a:r>
            <a:r>
              <a:rPr lang="en-GB" sz="3600" dirty="0">
                <a:solidFill>
                  <a:srgbClr val="1F497D"/>
                </a:solidFill>
                <a:latin typeface="Palatino Linotype" panose="02040502050505030304" pitchFamily="18" charset="0"/>
                <a:cs typeface="Arial"/>
              </a:rPr>
              <a:t>!</a:t>
            </a:r>
            <a:endParaRPr lang="en-GB" sz="2000" dirty="0">
              <a:latin typeface="Palatino Linotype" panose="02040502050505030304" pitchFamily="18" charset="0"/>
              <a:cs typeface="Arial"/>
            </a:endParaRPr>
          </a:p>
          <a:p>
            <a:endParaRPr lang="en-GB" sz="1400" dirty="0">
              <a:latin typeface="Palatino Linotype" panose="02040502050505030304" pitchFamily="18" charset="0"/>
              <a:cs typeface="Arial"/>
            </a:endParaRPr>
          </a:p>
          <a:p>
            <a:r>
              <a:rPr lang="en-GB" sz="1400" dirty="0">
                <a:latin typeface="Palatino Linotype" panose="02040502050505030304" pitchFamily="18" charset="0"/>
                <a:cs typeface="Arial"/>
              </a:rPr>
              <a:t>* The idea of this scenario is transferable</a:t>
            </a:r>
          </a:p>
        </p:txBody>
      </p:sp>
      <p:pic>
        <p:nvPicPr>
          <p:cNvPr id="2" name="Bild 1" descr="realistic-pencil-with-rubber_1021-4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50" y="3007468"/>
            <a:ext cx="3618390" cy="3618757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311783" y="6488253"/>
            <a:ext cx="32376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/>
              <a:t>https://</a:t>
            </a:r>
            <a:r>
              <a:rPr lang="de-DE" sz="1100" dirty="0" err="1"/>
              <a:t>www.freepik.com</a:t>
            </a:r>
            <a:r>
              <a:rPr lang="de-DE" sz="1100" dirty="0"/>
              <a:t>/</a:t>
            </a:r>
            <a:r>
              <a:rPr lang="de-DE" sz="1100" dirty="0" err="1"/>
              <a:t>free-photos-vectors</a:t>
            </a:r>
            <a:r>
              <a:rPr lang="de-DE" sz="1100" dirty="0"/>
              <a:t>/</a:t>
            </a:r>
            <a:r>
              <a:rPr lang="de-DE" sz="1100" dirty="0" err="1"/>
              <a:t>pencil</a:t>
            </a:r>
            <a:endParaRPr lang="de-DE" sz="1100" dirty="0"/>
          </a:p>
        </p:txBody>
      </p:sp>
      <p:pic>
        <p:nvPicPr>
          <p:cNvPr id="5" name="Picture 4" descr="C:\Users\kvaanane\Desktop\Multico_sininen-teksti-RGB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2421" y="5602428"/>
            <a:ext cx="2837815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>
            <p:extLst/>
          </p:nvPr>
        </p:nvSpPr>
        <p:spPr>
          <a:xfrm>
            <a:off x="445641" y="299139"/>
            <a:ext cx="8288926" cy="54784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2000" b="1" dirty="0" err="1">
                <a:latin typeface="Palatino Linotype" panose="02040502050505030304" pitchFamily="18" charset="0"/>
              </a:rPr>
              <a:t>Tutkimus</a:t>
            </a:r>
            <a:r>
              <a:rPr lang="en-GB" sz="2000" b="1" dirty="0">
                <a:latin typeface="Palatino Linotype" panose="02040502050505030304" pitchFamily="18" charset="0"/>
              </a:rPr>
              <a:t> &amp; </a:t>
            </a:r>
            <a:r>
              <a:rPr lang="en-GB" sz="2000" b="1" dirty="0" err="1">
                <a:latin typeface="Palatino Linotype" panose="02040502050505030304" pitchFamily="18" charset="0"/>
              </a:rPr>
              <a:t>Vahvistaminen</a:t>
            </a:r>
            <a:r>
              <a:rPr lang="en-GB" sz="2000" b="1" dirty="0">
                <a:latin typeface="Palatino Linotype" panose="02040502050505030304" pitchFamily="18" charset="0"/>
              </a:rPr>
              <a:t>:</a:t>
            </a:r>
          </a:p>
          <a:p>
            <a:pPr lvl="0"/>
            <a:endParaRPr lang="en-GB" sz="2000" b="1" dirty="0">
              <a:latin typeface="Palatino Linotype" panose="02040502050505030304" pitchFamily="18" charset="0"/>
            </a:endParaRPr>
          </a:p>
          <a:p>
            <a:pPr lvl="0"/>
            <a:r>
              <a:rPr lang="en-GB" sz="2000" b="1" dirty="0" err="1">
                <a:latin typeface="Palatino Linotype" panose="02040502050505030304" pitchFamily="18" charset="0"/>
              </a:rPr>
              <a:t>Biologia</a:t>
            </a:r>
            <a:r>
              <a:rPr lang="en-GB" sz="2000" b="1" dirty="0">
                <a:latin typeface="Palatino Linotype" panose="02040502050505030304" pitchFamily="18" charset="0"/>
              </a:rPr>
              <a:t>: </a:t>
            </a:r>
          </a:p>
          <a:p>
            <a:r>
              <a:rPr lang="en-GB" sz="2000" b="1" dirty="0" err="1">
                <a:latin typeface="Palatino Linotype" panose="02040502050505030304" pitchFamily="18" charset="0"/>
              </a:rPr>
              <a:t>Sisältö</a:t>
            </a:r>
            <a:r>
              <a:rPr lang="en-GB" sz="2000" b="1" dirty="0">
                <a:latin typeface="Palatino Linotype" panose="02040502050505030304" pitchFamily="18" charset="0"/>
              </a:rPr>
              <a:t>: </a:t>
            </a:r>
            <a:r>
              <a:rPr lang="en-GB" sz="2000" b="1" dirty="0" err="1">
                <a:latin typeface="Palatino Linotype" panose="02040502050505030304" pitchFamily="18" charset="0"/>
              </a:rPr>
              <a:t>Ekologia</a:t>
            </a:r>
            <a:endParaRPr lang="en-GB" sz="2000" b="1" dirty="0">
              <a:latin typeface="Palatino Linotype" panose="02040502050505030304" pitchFamily="18" charset="0"/>
            </a:endParaRPr>
          </a:p>
          <a:p>
            <a:r>
              <a:rPr lang="en-GB" sz="2000" b="1" dirty="0" err="1">
                <a:latin typeface="Palatino Linotype" panose="02040502050505030304" pitchFamily="18" charset="0"/>
              </a:rPr>
              <a:t>Menetelmä</a:t>
            </a:r>
            <a:r>
              <a:rPr lang="en-GB" sz="2000" b="1" dirty="0">
                <a:latin typeface="Palatino Linotype" panose="02040502050505030304" pitchFamily="18" charset="0"/>
              </a:rPr>
              <a:t> </a:t>
            </a:r>
            <a:r>
              <a:rPr lang="en-GB" sz="2000" b="1" dirty="0" err="1">
                <a:latin typeface="Palatino Linotype" panose="02040502050505030304" pitchFamily="18" charset="0"/>
              </a:rPr>
              <a:t>esim</a:t>
            </a:r>
            <a:r>
              <a:rPr lang="en-GB" sz="2000" b="1" dirty="0">
                <a:latin typeface="Palatino Linotype" panose="02040502050505030304" pitchFamily="18" charset="0"/>
              </a:rPr>
              <a:t>.:</a:t>
            </a:r>
          </a:p>
          <a:p>
            <a:r>
              <a:rPr lang="en-GB" sz="2000" dirty="0" err="1">
                <a:latin typeface="Palatino Linotype" panose="02040502050505030304" pitchFamily="18" charset="0"/>
                <a:cs typeface="Arial"/>
              </a:rPr>
              <a:t>Koulun</a:t>
            </a:r>
            <a:r>
              <a:rPr lang="en-GB" sz="2000" dirty="0"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2000" dirty="0" err="1">
                <a:latin typeface="Palatino Linotype" panose="02040502050505030304" pitchFamily="18" charset="0"/>
                <a:cs typeface="Arial"/>
              </a:rPr>
              <a:t>ulkopuolella</a:t>
            </a:r>
            <a:r>
              <a:rPr lang="en-GB" sz="2000" dirty="0">
                <a:latin typeface="Palatino Linotype" panose="02040502050505030304" pitchFamily="18" charset="0"/>
                <a:cs typeface="Arial"/>
              </a:rPr>
              <a:t> </a:t>
            </a:r>
          </a:p>
          <a:p>
            <a:r>
              <a:rPr lang="en-GB" sz="2000" dirty="0" err="1">
                <a:latin typeface="Palatino Linotype" panose="02040502050505030304" pitchFamily="18" charset="0"/>
                <a:cs typeface="Arial"/>
              </a:rPr>
              <a:t>Oppilaat</a:t>
            </a:r>
            <a:r>
              <a:rPr lang="en-GB" sz="2000" dirty="0"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2000" dirty="0" err="1">
                <a:latin typeface="Palatino Linotype" panose="02040502050505030304" pitchFamily="18" charset="0"/>
                <a:cs typeface="Arial"/>
              </a:rPr>
              <a:t>tapaavat</a:t>
            </a:r>
            <a:r>
              <a:rPr lang="en-GB" sz="2000" dirty="0"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2000" dirty="0" err="1">
                <a:latin typeface="Palatino Linotype" panose="02040502050505030304" pitchFamily="18" charset="0"/>
                <a:cs typeface="Arial"/>
              </a:rPr>
              <a:t>metsässä</a:t>
            </a:r>
            <a:r>
              <a:rPr lang="en-GB" sz="2000" dirty="0"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2000" dirty="0" err="1">
                <a:latin typeface="Palatino Linotype" panose="02040502050505030304" pitchFamily="18" charset="0"/>
                <a:cs typeface="Arial"/>
              </a:rPr>
              <a:t>metsänhoitajan</a:t>
            </a:r>
            <a:r>
              <a:rPr lang="en-GB" sz="2000" dirty="0">
                <a:latin typeface="Palatino Linotype" panose="02040502050505030304" pitchFamily="18" charset="0"/>
                <a:cs typeface="Arial"/>
              </a:rPr>
              <a:t>/</a:t>
            </a:r>
            <a:r>
              <a:rPr lang="en-GB" sz="2000" dirty="0" err="1">
                <a:latin typeface="Palatino Linotype" panose="02040502050505030304" pitchFamily="18" charset="0"/>
                <a:cs typeface="Arial"/>
              </a:rPr>
              <a:t>metsäinsinöörin</a:t>
            </a:r>
            <a:r>
              <a:rPr lang="en-GB" sz="2000" dirty="0">
                <a:latin typeface="Palatino Linotype" panose="02040502050505030304" pitchFamily="18" charset="0"/>
                <a:cs typeface="Arial"/>
              </a:rPr>
              <a:t> ja </a:t>
            </a:r>
            <a:r>
              <a:rPr lang="en-GB" sz="2000" dirty="0" err="1">
                <a:latin typeface="Palatino Linotype" panose="02040502050505030304" pitchFamily="18" charset="0"/>
                <a:cs typeface="Arial"/>
              </a:rPr>
              <a:t>hänen</a:t>
            </a:r>
            <a:r>
              <a:rPr lang="en-GB" sz="2000" dirty="0"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2000" dirty="0" err="1">
                <a:latin typeface="Palatino Linotype" panose="02040502050505030304" pitchFamily="18" charset="0"/>
                <a:cs typeface="Arial"/>
              </a:rPr>
              <a:t>kollegansa</a:t>
            </a:r>
            <a:r>
              <a:rPr lang="en-GB" sz="2000" dirty="0">
                <a:latin typeface="Palatino Linotype" panose="02040502050505030304" pitchFamily="18" charset="0"/>
                <a:cs typeface="Arial"/>
              </a:rPr>
              <a:t>. </a:t>
            </a:r>
          </a:p>
          <a:p>
            <a:r>
              <a:rPr lang="en-GB" sz="2000" dirty="0" err="1">
                <a:latin typeface="Palatino Linotype" panose="02040502050505030304" pitchFamily="18" charset="0"/>
                <a:cs typeface="Arial"/>
              </a:rPr>
              <a:t>Oppilaat</a:t>
            </a:r>
            <a:r>
              <a:rPr lang="en-GB" sz="2000" dirty="0"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2000" dirty="0" err="1">
                <a:latin typeface="Palatino Linotype" panose="02040502050505030304" pitchFamily="18" charset="0"/>
                <a:cs typeface="Arial"/>
              </a:rPr>
              <a:t>tekevät</a:t>
            </a:r>
            <a:r>
              <a:rPr lang="en-GB" sz="2000" dirty="0"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2000" dirty="0" err="1">
                <a:latin typeface="Palatino Linotype" panose="02040502050505030304" pitchFamily="18" charset="0"/>
                <a:cs typeface="Arial"/>
              </a:rPr>
              <a:t>todellisia</a:t>
            </a:r>
            <a:r>
              <a:rPr lang="en-GB" sz="2000" dirty="0"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2000" dirty="0" err="1">
                <a:latin typeface="Palatino Linotype" panose="02040502050505030304" pitchFamily="18" charset="0"/>
                <a:cs typeface="Arial"/>
              </a:rPr>
              <a:t>metsätöitä</a:t>
            </a:r>
            <a:r>
              <a:rPr lang="en-GB" sz="2000" dirty="0"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2000" dirty="0" err="1">
                <a:latin typeface="Palatino Linotype" panose="02040502050505030304" pitchFamily="18" charset="0"/>
                <a:cs typeface="Arial"/>
              </a:rPr>
              <a:t>autenttisissa</a:t>
            </a:r>
            <a:r>
              <a:rPr lang="en-GB" sz="2000" dirty="0"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2000" dirty="0" err="1">
                <a:latin typeface="Palatino Linotype" panose="02040502050505030304" pitchFamily="18" charset="0"/>
                <a:cs typeface="Arial"/>
              </a:rPr>
              <a:t>oloissa</a:t>
            </a:r>
            <a:r>
              <a:rPr lang="en-GB" sz="2000" dirty="0">
                <a:latin typeface="Palatino Linotype" panose="02040502050505030304" pitchFamily="18" charset="0"/>
                <a:cs typeface="Arial"/>
              </a:rPr>
              <a:t> ja </a:t>
            </a:r>
            <a:r>
              <a:rPr lang="en-GB" sz="2000" dirty="0" err="1">
                <a:latin typeface="Palatino Linotype" panose="02040502050505030304" pitchFamily="18" charset="0"/>
                <a:cs typeface="Arial"/>
              </a:rPr>
              <a:t>ratkaisevat</a:t>
            </a:r>
            <a:r>
              <a:rPr lang="en-GB" sz="2000" dirty="0"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2000" dirty="0" err="1">
                <a:latin typeface="Palatino Linotype" panose="02040502050505030304" pitchFamily="18" charset="0"/>
                <a:cs typeface="Arial"/>
              </a:rPr>
              <a:t>autenttisia</a:t>
            </a:r>
            <a:r>
              <a:rPr lang="en-GB" sz="2000" dirty="0"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2000" dirty="0" err="1">
                <a:latin typeface="Palatino Linotype" panose="02040502050505030304" pitchFamily="18" charset="0"/>
                <a:cs typeface="Arial"/>
              </a:rPr>
              <a:t>ongelmia</a:t>
            </a:r>
            <a:r>
              <a:rPr lang="en-GB" sz="2000" dirty="0">
                <a:latin typeface="Palatino Linotype" panose="02040502050505030304" pitchFamily="18" charset="0"/>
                <a:cs typeface="Arial"/>
              </a:rPr>
              <a:t>. </a:t>
            </a:r>
          </a:p>
          <a:p>
            <a:endParaRPr lang="en-GB" sz="2000" dirty="0">
              <a:latin typeface="Palatino Linotype" panose="02040502050505030304" pitchFamily="18" charset="0"/>
              <a:cs typeface="Arial"/>
            </a:endParaRPr>
          </a:p>
          <a:p>
            <a:r>
              <a:rPr lang="en-GB" sz="2000" dirty="0" err="1">
                <a:solidFill>
                  <a:srgbClr val="000000"/>
                </a:solidFill>
                <a:latin typeface="Palatino Linotype" panose="02040502050505030304" pitchFamily="18" charset="0"/>
                <a:cs typeface="Arial"/>
              </a:rPr>
              <a:t>Luokkahuoneessa</a:t>
            </a:r>
            <a:r>
              <a:rPr lang="en-GB" sz="2000" dirty="0">
                <a:solidFill>
                  <a:srgbClr val="000000"/>
                </a:solidFill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Palatino Linotype" panose="02040502050505030304" pitchFamily="18" charset="0"/>
                <a:cs typeface="Arial"/>
              </a:rPr>
              <a:t>oppilaat</a:t>
            </a:r>
            <a:r>
              <a:rPr lang="en-GB" sz="2000" dirty="0">
                <a:solidFill>
                  <a:srgbClr val="000000"/>
                </a:solidFill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Palatino Linotype" panose="02040502050505030304" pitchFamily="18" charset="0"/>
                <a:cs typeface="Arial"/>
              </a:rPr>
              <a:t>piirtävät</a:t>
            </a:r>
            <a:r>
              <a:rPr lang="en-GB" sz="2000" dirty="0">
                <a:solidFill>
                  <a:srgbClr val="000000"/>
                </a:solidFill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Palatino Linotype" panose="02040502050505030304" pitchFamily="18" charset="0"/>
                <a:cs typeface="Arial"/>
              </a:rPr>
              <a:t>metsänhoitajan</a:t>
            </a:r>
            <a:r>
              <a:rPr lang="en-GB" sz="2000" dirty="0">
                <a:solidFill>
                  <a:srgbClr val="000000"/>
                </a:solidFill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Palatino Linotype" panose="02040502050505030304" pitchFamily="18" charset="0"/>
                <a:cs typeface="Arial"/>
              </a:rPr>
              <a:t>uudestaan</a:t>
            </a:r>
            <a:r>
              <a:rPr lang="en-GB" sz="2000" dirty="0">
                <a:solidFill>
                  <a:srgbClr val="000000"/>
                </a:solidFill>
                <a:latin typeface="Palatino Linotype" panose="02040502050505030304" pitchFamily="18" charset="0"/>
                <a:cs typeface="Arial"/>
              </a:rPr>
              <a:t> ja </a:t>
            </a:r>
            <a:r>
              <a:rPr lang="en-GB" sz="2000" dirty="0" err="1">
                <a:solidFill>
                  <a:srgbClr val="000000"/>
                </a:solidFill>
                <a:latin typeface="Palatino Linotype" panose="02040502050505030304" pitchFamily="18" charset="0"/>
                <a:cs typeface="Arial"/>
              </a:rPr>
              <a:t>keskustelevat</a:t>
            </a:r>
            <a:r>
              <a:rPr lang="en-GB" sz="2000" dirty="0">
                <a:solidFill>
                  <a:srgbClr val="000000"/>
                </a:solidFill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Palatino Linotype" panose="02040502050505030304" pitchFamily="18" charset="0"/>
                <a:cs typeface="Arial"/>
              </a:rPr>
              <a:t>käsityksistään</a:t>
            </a:r>
            <a:r>
              <a:rPr lang="en-GB" sz="2000" dirty="0">
                <a:solidFill>
                  <a:srgbClr val="000000"/>
                </a:solidFill>
                <a:latin typeface="Palatino Linotype" panose="02040502050505030304" pitchFamily="18" charset="0"/>
                <a:cs typeface="Arial"/>
              </a:rPr>
              <a:t> ja </a:t>
            </a:r>
            <a:r>
              <a:rPr lang="en-GB" sz="2000" dirty="0" err="1">
                <a:solidFill>
                  <a:srgbClr val="000000"/>
                </a:solidFill>
                <a:latin typeface="Palatino Linotype" panose="02040502050505030304" pitchFamily="18" charset="0"/>
                <a:cs typeface="Arial"/>
              </a:rPr>
              <a:t>aiemmista</a:t>
            </a:r>
            <a:r>
              <a:rPr lang="en-GB" sz="2000" dirty="0">
                <a:solidFill>
                  <a:srgbClr val="000000"/>
                </a:solidFill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Palatino Linotype" panose="02040502050505030304" pitchFamily="18" charset="0"/>
                <a:cs typeface="Arial"/>
              </a:rPr>
              <a:t>mahdollisista</a:t>
            </a:r>
            <a:r>
              <a:rPr lang="en-GB" sz="2000" dirty="0">
                <a:solidFill>
                  <a:srgbClr val="000000"/>
                </a:solidFill>
                <a:latin typeface="Palatino Linotype" panose="02040502050505030304" pitchFamily="18" charset="0"/>
                <a:cs typeface="Arial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Palatino Linotype" panose="02040502050505030304" pitchFamily="18" charset="0"/>
                <a:cs typeface="Arial"/>
              </a:rPr>
              <a:t>stereotypioista</a:t>
            </a:r>
            <a:r>
              <a:rPr lang="en-GB" sz="2000" dirty="0">
                <a:solidFill>
                  <a:srgbClr val="000000"/>
                </a:solidFill>
                <a:latin typeface="Palatino Linotype" panose="02040502050505030304" pitchFamily="18" charset="0"/>
                <a:cs typeface="Arial"/>
              </a:rPr>
              <a:t>.</a:t>
            </a:r>
            <a:endParaRPr lang="en-GB" sz="2000" dirty="0">
              <a:latin typeface="Palatino Linotype" panose="02040502050505030304" pitchFamily="18" charset="0"/>
              <a:cs typeface="Arial"/>
            </a:endParaRPr>
          </a:p>
          <a:p>
            <a:pPr lvl="1"/>
            <a:endParaRPr lang="de-DE" sz="1600" dirty="0">
              <a:latin typeface="+mj-lt"/>
            </a:endParaRPr>
          </a:p>
          <a:p>
            <a:endParaRPr lang="de-DE" dirty="0">
              <a:latin typeface="+mj-lt"/>
            </a:endParaRPr>
          </a:p>
          <a:p>
            <a:pPr lvl="1"/>
            <a:endParaRPr lang="de-DE" sz="1400" dirty="0">
              <a:latin typeface="+mj-lt"/>
            </a:endParaRPr>
          </a:p>
          <a:p>
            <a:endParaRPr lang="de-DE" sz="1400" dirty="0">
              <a:latin typeface="+mj-lt"/>
            </a:endParaRPr>
          </a:p>
          <a:p>
            <a:pPr marL="342900" indent="-342900">
              <a:buFont typeface="Wingdings" charset="2"/>
              <a:buChar char="Ø"/>
            </a:pPr>
            <a:endParaRPr lang="de-DE" sz="1400" dirty="0">
              <a:latin typeface="+mj-lt"/>
            </a:endParaRPr>
          </a:p>
          <a:p>
            <a:pPr lvl="0"/>
            <a:endParaRPr lang="en-GB" sz="1400" b="1" dirty="0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1293" y="5223563"/>
            <a:ext cx="2840982" cy="88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583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296D95A408D9408E6A80A3FFEA4EF8" ma:contentTypeVersion="0" ma:contentTypeDescription="Create a new document." ma:contentTypeScope="" ma:versionID="52c49f458eec32f1b99896034d9e0ca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AFFCC2-D0DF-4679-9F7E-670C66FE8A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BE7138-BF09-47A8-B062-90D9140D73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003A984-17AF-44F7-B99E-3390845BA22D}">
  <ds:schemaRefs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101</Words>
  <Application>Microsoft Macintosh PowerPoint</Application>
  <PresentationFormat>Näytössä katseltava diaesitys (4:3)</PresentationFormat>
  <Paragraphs>25</Paragraphs>
  <Slides>3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9" baseType="lpstr">
      <vt:lpstr>Arial</vt:lpstr>
      <vt:lpstr>Calibri</vt:lpstr>
      <vt:lpstr>Palatino Linotype</vt:lpstr>
      <vt:lpstr>Times New Roman</vt:lpstr>
      <vt:lpstr>Wingdings</vt:lpstr>
      <vt:lpstr>Office-Design</vt:lpstr>
      <vt:lpstr>  Metsänhoitaja </vt:lpstr>
      <vt:lpstr>PowerPoint-esitys</vt:lpstr>
      <vt:lpstr>PowerPoint-esitys</vt:lpstr>
    </vt:vector>
  </TitlesOfParts>
  <Company>Biodidaktik Bonn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Lara Weiser</dc:creator>
  <cp:lastModifiedBy>Microsoft Office User</cp:lastModifiedBy>
  <cp:revision>13</cp:revision>
  <dcterms:created xsi:type="dcterms:W3CDTF">2018-01-18T15:48:56Z</dcterms:created>
  <dcterms:modified xsi:type="dcterms:W3CDTF">2019-03-26T09:28:04Z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0x01010000296D95A408D9408E6A80A3FFEA4EF8</vt:lpwstr>
  </property>
</Properties>
</file>