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75" r:id="rId5"/>
    <p:sldId id="271" r:id="rId6"/>
    <p:sldId id="258" r:id="rId7"/>
    <p:sldId id="264" r:id="rId8"/>
    <p:sldId id="257" r:id="rId9"/>
    <p:sldId id="266" r:id="rId10"/>
    <p:sldId id="273" r:id="rId11"/>
    <p:sldId id="265" r:id="rId12"/>
    <p:sldId id="260" r:id="rId13"/>
    <p:sldId id="268" r:id="rId14"/>
    <p:sldId id="269" r:id="rId15"/>
    <p:sldId id="267" r:id="rId16"/>
    <p:sldId id="261" r:id="rId17"/>
    <p:sldId id="27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78" autoAdjust="0"/>
    <p:restoredTop sz="84544" autoAdjust="0"/>
  </p:normalViewPr>
  <p:slideViewPr>
    <p:cSldViewPr snapToGrid="0">
      <p:cViewPr varScale="1">
        <p:scale>
          <a:sx n="59" d="100"/>
          <a:sy n="59" d="100"/>
        </p:scale>
        <p:origin x="874" y="5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F5ABCA-7C6D-E341-AE82-F64971F4C910}" type="datetimeFigureOut">
              <a:rPr lang="en-US" smtClean="0"/>
              <a:t>12/28/2018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0A126B-0AF8-2346-B657-EDD025CC9DBB}" type="slidenum">
              <a:rPr lang="en-US" smtClean="0"/>
              <a:t>‹#›</a:t>
            </a:fld>
            <a:endParaRPr lang="en-US"/>
          </a:p>
        </p:txBody>
      </p:sp>
    </p:spTree>
    <p:extLst>
      <p:ext uri="{BB962C8B-B14F-4D97-AF65-F5344CB8AC3E}">
        <p14:creationId xmlns:p14="http://schemas.microsoft.com/office/powerpoint/2010/main" val="189966965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kern="1200" dirty="0" smtClean="0">
                <a:solidFill>
                  <a:schemeClr val="tx1"/>
                </a:solidFill>
                <a:effectLst/>
                <a:latin typeface="+mn-lt"/>
                <a:ea typeface="+mn-ea"/>
                <a:cs typeface="+mn-cs"/>
              </a:rPr>
              <a:t>'computerized axial tomography' (CAT) </a:t>
            </a:r>
            <a:r>
              <a:rPr lang="en-GB" sz="1200" b="1" kern="1200" dirty="0" smtClean="0">
                <a:solidFill>
                  <a:schemeClr val="tx1"/>
                </a:solidFill>
                <a:effectLst/>
                <a:latin typeface="+mn-lt"/>
                <a:ea typeface="+mn-ea"/>
                <a:cs typeface="+mn-cs"/>
              </a:rPr>
              <a:t>scan</a:t>
            </a:r>
            <a:endParaRPr lang="en-GB" dirty="0"/>
          </a:p>
        </p:txBody>
      </p:sp>
      <p:sp>
        <p:nvSpPr>
          <p:cNvPr id="4" name="Slide Number Placeholder 3"/>
          <p:cNvSpPr>
            <a:spLocks noGrp="1"/>
          </p:cNvSpPr>
          <p:nvPr>
            <p:ph type="sldNum" sz="quarter" idx="10"/>
          </p:nvPr>
        </p:nvSpPr>
        <p:spPr/>
        <p:txBody>
          <a:bodyPr/>
          <a:lstStyle/>
          <a:p>
            <a:fld id="{F70A126B-0AF8-2346-B657-EDD025CC9DBB}" type="slidenum">
              <a:rPr lang="en-US" smtClean="0"/>
              <a:t>3</a:t>
            </a:fld>
            <a:endParaRPr lang="en-US"/>
          </a:p>
        </p:txBody>
      </p:sp>
    </p:spTree>
    <p:extLst>
      <p:ext uri="{BB962C8B-B14F-4D97-AF65-F5344CB8AC3E}">
        <p14:creationId xmlns:p14="http://schemas.microsoft.com/office/powerpoint/2010/main" val="6516607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
        <p:nvSpPr>
          <p:cNvPr id="4" name="Slide Number Placeholder 3"/>
          <p:cNvSpPr>
            <a:spLocks noGrp="1"/>
          </p:cNvSpPr>
          <p:nvPr>
            <p:ph type="sldNum" sz="quarter" idx="10"/>
          </p:nvPr>
        </p:nvSpPr>
        <p:spPr/>
        <p:txBody>
          <a:bodyPr/>
          <a:lstStyle/>
          <a:p>
            <a:fld id="{F70A126B-0AF8-2346-B657-EDD025CC9DBB}" type="slidenum">
              <a:rPr lang="en-US" smtClean="0"/>
              <a:t>4</a:t>
            </a:fld>
            <a:endParaRPr lang="en-US"/>
          </a:p>
        </p:txBody>
      </p:sp>
    </p:spTree>
    <p:extLst>
      <p:ext uri="{BB962C8B-B14F-4D97-AF65-F5344CB8AC3E}">
        <p14:creationId xmlns:p14="http://schemas.microsoft.com/office/powerpoint/2010/main" val="2990534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Teachers click on link. </a:t>
            </a:r>
          </a:p>
          <a:p>
            <a:r>
              <a:rPr lang="en-US" dirty="0" smtClean="0"/>
              <a:t>Watch up to 1:58 mins.</a:t>
            </a:r>
          </a:p>
          <a:p>
            <a:r>
              <a:rPr lang="en-US" dirty="0" smtClean="0"/>
              <a:t> Possible role play?</a:t>
            </a:r>
          </a:p>
          <a:p>
            <a:endParaRPr lang="en-US" dirty="0" smtClean="0"/>
          </a:p>
        </p:txBody>
      </p:sp>
      <p:sp>
        <p:nvSpPr>
          <p:cNvPr id="4" name="Slide Number Placeholder 3"/>
          <p:cNvSpPr>
            <a:spLocks noGrp="1"/>
          </p:cNvSpPr>
          <p:nvPr>
            <p:ph type="sldNum" sz="quarter" idx="10"/>
          </p:nvPr>
        </p:nvSpPr>
        <p:spPr/>
        <p:txBody>
          <a:bodyPr/>
          <a:lstStyle/>
          <a:p>
            <a:fld id="{F70A126B-0AF8-2346-B657-EDD025CC9DBB}" type="slidenum">
              <a:rPr lang="en-US" smtClean="0"/>
              <a:t>6</a:t>
            </a:fld>
            <a:endParaRPr lang="en-US"/>
          </a:p>
        </p:txBody>
      </p:sp>
    </p:spTree>
    <p:extLst>
      <p:ext uri="{BB962C8B-B14F-4D97-AF65-F5344CB8AC3E}">
        <p14:creationId xmlns:p14="http://schemas.microsoft.com/office/powerpoint/2010/main" val="2489865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
        <p:nvSpPr>
          <p:cNvPr id="4" name="Slide Number Placeholder 3"/>
          <p:cNvSpPr>
            <a:spLocks noGrp="1"/>
          </p:cNvSpPr>
          <p:nvPr>
            <p:ph type="sldNum" sz="quarter" idx="10"/>
          </p:nvPr>
        </p:nvSpPr>
        <p:spPr/>
        <p:txBody>
          <a:bodyPr/>
          <a:lstStyle/>
          <a:p>
            <a:fld id="{F70A126B-0AF8-2346-B657-EDD025CC9DBB}" type="slidenum">
              <a:rPr lang="en-US" smtClean="0"/>
              <a:t>8</a:t>
            </a:fld>
            <a:endParaRPr lang="en-US"/>
          </a:p>
        </p:txBody>
      </p:sp>
    </p:spTree>
    <p:extLst>
      <p:ext uri="{BB962C8B-B14F-4D97-AF65-F5344CB8AC3E}">
        <p14:creationId xmlns:p14="http://schemas.microsoft.com/office/powerpoint/2010/main" val="20194920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t>Could plot </a:t>
            </a:r>
            <a:r>
              <a:rPr lang="en-GB" i="1" u="sng" dirty="0" smtClean="0"/>
              <a:t> on the same graph to decide which is best for diagnosis etc. If more data tasks are needed there could be a focus on the proportion of any radioisotope left inside a patient’s body after a certain amount of time e.g. after 24 days, a quarter of I-131 will remain. There can also be a focus on the type of radiation too. Example of decay curve for I-131 is given on the next slide followed by a list of typical radiopharmaceuticals.</a:t>
            </a:r>
          </a:p>
          <a:p>
            <a:endParaRPr lang="en-GB" dirty="0"/>
          </a:p>
        </p:txBody>
      </p:sp>
      <p:sp>
        <p:nvSpPr>
          <p:cNvPr id="4" name="Slide Number Placeholder 3"/>
          <p:cNvSpPr>
            <a:spLocks noGrp="1"/>
          </p:cNvSpPr>
          <p:nvPr>
            <p:ph type="sldNum" sz="quarter" idx="10"/>
          </p:nvPr>
        </p:nvSpPr>
        <p:spPr/>
        <p:txBody>
          <a:bodyPr/>
          <a:lstStyle/>
          <a:p>
            <a:fld id="{F70A126B-0AF8-2346-B657-EDD025CC9DBB}" type="slidenum">
              <a:rPr lang="en-US" smtClean="0"/>
              <a:t>13</a:t>
            </a:fld>
            <a:endParaRPr lang="en-US"/>
          </a:p>
        </p:txBody>
      </p:sp>
    </p:spTree>
    <p:extLst>
      <p:ext uri="{BB962C8B-B14F-4D97-AF65-F5344CB8AC3E}">
        <p14:creationId xmlns:p14="http://schemas.microsoft.com/office/powerpoint/2010/main" val="34766597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Consolidate what would be key properties for each group in terms of half life, energy and penetration power.</a:t>
            </a:r>
            <a:endParaRPr lang="en-GB" dirty="0"/>
          </a:p>
        </p:txBody>
      </p:sp>
      <p:sp>
        <p:nvSpPr>
          <p:cNvPr id="4" name="Slide Number Placeholder 3"/>
          <p:cNvSpPr>
            <a:spLocks noGrp="1"/>
          </p:cNvSpPr>
          <p:nvPr>
            <p:ph type="sldNum" sz="quarter" idx="10"/>
          </p:nvPr>
        </p:nvSpPr>
        <p:spPr/>
        <p:txBody>
          <a:bodyPr/>
          <a:lstStyle/>
          <a:p>
            <a:fld id="{F70A126B-0AF8-2346-B657-EDD025CC9DBB}" type="slidenum">
              <a:rPr lang="en-US" smtClean="0"/>
              <a:t>14</a:t>
            </a:fld>
            <a:endParaRPr lang="en-US"/>
          </a:p>
        </p:txBody>
      </p:sp>
    </p:spTree>
    <p:extLst>
      <p:ext uri="{BB962C8B-B14F-4D97-AF65-F5344CB8AC3E}">
        <p14:creationId xmlns:p14="http://schemas.microsoft.com/office/powerpoint/2010/main" val="1510770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AC1F643-E4CD-47FF-A394-6B8F3891A88E}" type="datetimeFigureOut">
              <a:rPr lang="en-GB" smtClean="0"/>
              <a:t>28/12/2018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859446-E998-4850-B61E-4E7E52C5BD77}" type="slidenum">
              <a:rPr lang="en-GB" smtClean="0"/>
              <a:t>‹#›</a:t>
            </a:fld>
            <a:endParaRPr lang="en-GB"/>
          </a:p>
        </p:txBody>
      </p:sp>
    </p:spTree>
    <p:extLst>
      <p:ext uri="{BB962C8B-B14F-4D97-AF65-F5344CB8AC3E}">
        <p14:creationId xmlns:p14="http://schemas.microsoft.com/office/powerpoint/2010/main" val="2242805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AC1F643-E4CD-47FF-A394-6B8F3891A88E}" type="datetimeFigureOut">
              <a:rPr lang="en-GB" smtClean="0"/>
              <a:t>28/12/2018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859446-E998-4850-B61E-4E7E52C5BD77}" type="slidenum">
              <a:rPr lang="en-GB" smtClean="0"/>
              <a:t>‹#›</a:t>
            </a:fld>
            <a:endParaRPr lang="en-GB"/>
          </a:p>
        </p:txBody>
      </p:sp>
    </p:spTree>
    <p:extLst>
      <p:ext uri="{BB962C8B-B14F-4D97-AF65-F5344CB8AC3E}">
        <p14:creationId xmlns:p14="http://schemas.microsoft.com/office/powerpoint/2010/main" val="2205503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AC1F643-E4CD-47FF-A394-6B8F3891A88E}" type="datetimeFigureOut">
              <a:rPr lang="en-GB" smtClean="0"/>
              <a:t>28/12/2018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859446-E998-4850-B61E-4E7E52C5BD77}" type="slidenum">
              <a:rPr lang="en-GB" smtClean="0"/>
              <a:t>‹#›</a:t>
            </a:fld>
            <a:endParaRPr lang="en-GB"/>
          </a:p>
        </p:txBody>
      </p:sp>
    </p:spTree>
    <p:extLst>
      <p:ext uri="{BB962C8B-B14F-4D97-AF65-F5344CB8AC3E}">
        <p14:creationId xmlns:p14="http://schemas.microsoft.com/office/powerpoint/2010/main" val="3404182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AC1F643-E4CD-47FF-A394-6B8F3891A88E}" type="datetimeFigureOut">
              <a:rPr lang="en-GB" smtClean="0"/>
              <a:t>28/12/2018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859446-E998-4850-B61E-4E7E52C5BD77}" type="slidenum">
              <a:rPr lang="en-GB" smtClean="0"/>
              <a:t>‹#›</a:t>
            </a:fld>
            <a:endParaRPr lang="en-GB"/>
          </a:p>
        </p:txBody>
      </p:sp>
    </p:spTree>
    <p:extLst>
      <p:ext uri="{BB962C8B-B14F-4D97-AF65-F5344CB8AC3E}">
        <p14:creationId xmlns:p14="http://schemas.microsoft.com/office/powerpoint/2010/main" val="2287618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C1F643-E4CD-47FF-A394-6B8F3891A88E}" type="datetimeFigureOut">
              <a:rPr lang="en-GB" smtClean="0"/>
              <a:t>28/12/2018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859446-E998-4850-B61E-4E7E52C5BD77}" type="slidenum">
              <a:rPr lang="en-GB" smtClean="0"/>
              <a:t>‹#›</a:t>
            </a:fld>
            <a:endParaRPr lang="en-GB"/>
          </a:p>
        </p:txBody>
      </p:sp>
    </p:spTree>
    <p:extLst>
      <p:ext uri="{BB962C8B-B14F-4D97-AF65-F5344CB8AC3E}">
        <p14:creationId xmlns:p14="http://schemas.microsoft.com/office/powerpoint/2010/main" val="3950848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AC1F643-E4CD-47FF-A394-6B8F3891A88E}" type="datetimeFigureOut">
              <a:rPr lang="en-GB" smtClean="0"/>
              <a:t>28/12/2018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859446-E998-4850-B61E-4E7E52C5BD77}" type="slidenum">
              <a:rPr lang="en-GB" smtClean="0"/>
              <a:t>‹#›</a:t>
            </a:fld>
            <a:endParaRPr lang="en-GB"/>
          </a:p>
        </p:txBody>
      </p:sp>
    </p:spTree>
    <p:extLst>
      <p:ext uri="{BB962C8B-B14F-4D97-AF65-F5344CB8AC3E}">
        <p14:creationId xmlns:p14="http://schemas.microsoft.com/office/powerpoint/2010/main" val="724115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AC1F643-E4CD-47FF-A394-6B8F3891A88E}" type="datetimeFigureOut">
              <a:rPr lang="en-GB" smtClean="0"/>
              <a:t>28/12/2018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8859446-E998-4850-B61E-4E7E52C5BD77}" type="slidenum">
              <a:rPr lang="en-GB" smtClean="0"/>
              <a:t>‹#›</a:t>
            </a:fld>
            <a:endParaRPr lang="en-GB"/>
          </a:p>
        </p:txBody>
      </p:sp>
    </p:spTree>
    <p:extLst>
      <p:ext uri="{BB962C8B-B14F-4D97-AF65-F5344CB8AC3E}">
        <p14:creationId xmlns:p14="http://schemas.microsoft.com/office/powerpoint/2010/main" val="4047866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AC1F643-E4CD-47FF-A394-6B8F3891A88E}" type="datetimeFigureOut">
              <a:rPr lang="en-GB" smtClean="0"/>
              <a:t>28/12/2018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8859446-E998-4850-B61E-4E7E52C5BD77}" type="slidenum">
              <a:rPr lang="en-GB" smtClean="0"/>
              <a:t>‹#›</a:t>
            </a:fld>
            <a:endParaRPr lang="en-GB"/>
          </a:p>
        </p:txBody>
      </p:sp>
    </p:spTree>
    <p:extLst>
      <p:ext uri="{BB962C8B-B14F-4D97-AF65-F5344CB8AC3E}">
        <p14:creationId xmlns:p14="http://schemas.microsoft.com/office/powerpoint/2010/main" val="2693549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C1F643-E4CD-47FF-A394-6B8F3891A88E}" type="datetimeFigureOut">
              <a:rPr lang="en-GB" smtClean="0"/>
              <a:t>28/12/2018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8859446-E998-4850-B61E-4E7E52C5BD77}" type="slidenum">
              <a:rPr lang="en-GB" smtClean="0"/>
              <a:t>‹#›</a:t>
            </a:fld>
            <a:endParaRPr lang="en-GB"/>
          </a:p>
        </p:txBody>
      </p:sp>
    </p:spTree>
    <p:extLst>
      <p:ext uri="{BB962C8B-B14F-4D97-AF65-F5344CB8AC3E}">
        <p14:creationId xmlns:p14="http://schemas.microsoft.com/office/powerpoint/2010/main" val="3742880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C1F643-E4CD-47FF-A394-6B8F3891A88E}" type="datetimeFigureOut">
              <a:rPr lang="en-GB" smtClean="0"/>
              <a:t>28/12/2018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859446-E998-4850-B61E-4E7E52C5BD77}" type="slidenum">
              <a:rPr lang="en-GB" smtClean="0"/>
              <a:t>‹#›</a:t>
            </a:fld>
            <a:endParaRPr lang="en-GB"/>
          </a:p>
        </p:txBody>
      </p:sp>
    </p:spTree>
    <p:extLst>
      <p:ext uri="{BB962C8B-B14F-4D97-AF65-F5344CB8AC3E}">
        <p14:creationId xmlns:p14="http://schemas.microsoft.com/office/powerpoint/2010/main" val="110291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C1F643-E4CD-47FF-A394-6B8F3891A88E}" type="datetimeFigureOut">
              <a:rPr lang="en-GB" smtClean="0"/>
              <a:t>28/12/2018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859446-E998-4850-B61E-4E7E52C5BD77}" type="slidenum">
              <a:rPr lang="en-GB" smtClean="0"/>
              <a:t>‹#›</a:t>
            </a:fld>
            <a:endParaRPr lang="en-GB"/>
          </a:p>
        </p:txBody>
      </p:sp>
    </p:spTree>
    <p:extLst>
      <p:ext uri="{BB962C8B-B14F-4D97-AF65-F5344CB8AC3E}">
        <p14:creationId xmlns:p14="http://schemas.microsoft.com/office/powerpoint/2010/main" val="3252791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C1F643-E4CD-47FF-A394-6B8F3891A88E}" type="datetimeFigureOut">
              <a:rPr lang="en-GB" smtClean="0"/>
              <a:t>28/12/2018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859446-E998-4850-B61E-4E7E52C5BD77}" type="slidenum">
              <a:rPr lang="en-GB" smtClean="0"/>
              <a:t>‹#›</a:t>
            </a:fld>
            <a:endParaRPr lang="en-GB"/>
          </a:p>
        </p:txBody>
      </p:sp>
    </p:spTree>
    <p:extLst>
      <p:ext uri="{BB962C8B-B14F-4D97-AF65-F5344CB8AC3E}">
        <p14:creationId xmlns:p14="http://schemas.microsoft.com/office/powerpoint/2010/main" val="1415692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vDmlAN1B-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49470"/>
            <a:ext cx="9144000" cy="2387600"/>
          </a:xfrm>
          <a:noFill/>
          <a:ln>
            <a:noFill/>
          </a:ln>
        </p:spPr>
        <p:txBody>
          <a:bodyPr>
            <a:normAutofit fontScale="90000"/>
          </a:bodyPr>
          <a:lstStyle/>
          <a:p>
            <a:r>
              <a:rPr lang="en-US" b="1" dirty="0" smtClean="0"/>
              <a:t/>
            </a:r>
            <a:br>
              <a:rPr lang="en-US" b="1" dirty="0" smtClean="0"/>
            </a:br>
            <a:r>
              <a:rPr lang="en-US" b="1" dirty="0"/>
              <a:t/>
            </a:r>
            <a:br>
              <a:rPr lang="en-US" b="1" dirty="0"/>
            </a:br>
            <a:r>
              <a:rPr lang="en-US" sz="4900" b="1" dirty="0" smtClean="0">
                <a:latin typeface="Palatino Linotype" panose="02040502050505030304" pitchFamily="18" charset="0"/>
              </a:rPr>
              <a:t>KQ-</a:t>
            </a:r>
            <a:r>
              <a:rPr lang="en-US" sz="4900" b="1" dirty="0">
                <a:latin typeface="Palatino Linotype" panose="02040502050505030304" pitchFamily="18" charset="0"/>
              </a:rPr>
              <a:t>“Is there like a nuclear bomb in my body</a:t>
            </a:r>
            <a:r>
              <a:rPr lang="en-US" sz="4900" b="1" dirty="0" smtClean="0">
                <a:latin typeface="Palatino Linotype" panose="02040502050505030304" pitchFamily="18" charset="0"/>
              </a:rPr>
              <a:t>?!”</a:t>
            </a:r>
            <a:endParaRPr lang="fi-FI" sz="4900" dirty="0">
              <a:latin typeface="Palatino Linotype" panose="02040502050505030304" pitchFamily="18" charset="0"/>
            </a:endParaRPr>
          </a:p>
        </p:txBody>
      </p:sp>
      <p:grpSp>
        <p:nvGrpSpPr>
          <p:cNvPr id="3" name="Group 2"/>
          <p:cNvGrpSpPr/>
          <p:nvPr/>
        </p:nvGrpSpPr>
        <p:grpSpPr>
          <a:xfrm>
            <a:off x="1847829" y="4675433"/>
            <a:ext cx="8496342" cy="1104606"/>
            <a:chOff x="47268" y="3712933"/>
            <a:chExt cx="8496342" cy="1104606"/>
          </a:xfrm>
        </p:grpSpPr>
        <p:pic>
          <p:nvPicPr>
            <p:cNvPr id="4" name="Picture 3" descr="http://europa.eu/about-eu/basic-information/symbols/images/flag_yellow_high.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268" y="3712933"/>
              <a:ext cx="1644412" cy="1043885"/>
            </a:xfrm>
            <a:prstGeom prst="rect">
              <a:avLst/>
            </a:prstGeom>
            <a:noFill/>
            <a:ln>
              <a:noFill/>
            </a:ln>
          </p:spPr>
        </p:pic>
        <p:sp>
          <p:nvSpPr>
            <p:cNvPr id="5" name="Text Box 2"/>
            <p:cNvSpPr txBox="1">
              <a:spLocks noChangeArrowheads="1"/>
            </p:cNvSpPr>
            <p:nvPr/>
          </p:nvSpPr>
          <p:spPr bwMode="auto">
            <a:xfrm>
              <a:off x="1691680" y="3712933"/>
              <a:ext cx="4657725" cy="421005"/>
            </a:xfrm>
            <a:prstGeom prst="rect">
              <a:avLst/>
            </a:prstGeom>
            <a:noFill/>
            <a:ln w="9525">
              <a:noFill/>
              <a:miter lim="800000"/>
              <a:headEnd/>
              <a:tailEnd/>
            </a:ln>
          </p:spPr>
          <p:txBody>
            <a:bodyPr rot="0" vert="horz" wrap="square" lIns="91440" tIns="45720" rIns="91440" bIns="45720" anchor="t" anchorCtr="0">
              <a:noAutofit/>
            </a:bodyPr>
            <a:lstStyle/>
            <a:p>
              <a:pPr marL="457200" algn="ctr">
                <a:lnSpc>
                  <a:spcPct val="115000"/>
                </a:lnSpc>
                <a:spcAft>
                  <a:spcPts val="100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This project has received funding from the </a:t>
              </a:r>
              <a:r>
                <a:rPr lang="en-US" sz="1600" i="1" dirty="0">
                  <a:effectLst/>
                  <a:latin typeface="Times New Roman" panose="02020603050405020304" pitchFamily="18" charset="0"/>
                  <a:ea typeface="Calibri" panose="020F0502020204030204" pitchFamily="34" charset="0"/>
                  <a:cs typeface="Times New Roman" panose="02020603050405020304" pitchFamily="18" charset="0"/>
                </a:rPr>
                <a:t>European Union’s Horizon 2020 research and innovation </a:t>
              </a:r>
              <a:r>
                <a:rPr lang="en-US" sz="1600" i="1" dirty="0" err="1">
                  <a:effectLst/>
                  <a:latin typeface="Times New Roman" panose="02020603050405020304" pitchFamily="18" charset="0"/>
                  <a:ea typeface="Calibri" panose="020F0502020204030204" pitchFamily="34" charset="0"/>
                  <a:cs typeface="Times New Roman" panose="02020603050405020304" pitchFamily="18" charset="0"/>
                </a:rPr>
                <a:t>programme</a:t>
              </a:r>
              <a:r>
                <a:rPr lang="en-US" sz="1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under grant agreement No 665100</a:t>
              </a: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fi-FI"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endParaRPr lang="fi-FI"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3"/>
            <a:stretch>
              <a:fillRect/>
            </a:stretch>
          </p:blipFill>
          <p:spPr>
            <a:xfrm>
              <a:off x="6839698" y="3712933"/>
              <a:ext cx="1703912" cy="1104606"/>
            </a:xfrm>
            <a:prstGeom prst="rect">
              <a:avLst/>
            </a:prstGeom>
          </p:spPr>
        </p:pic>
      </p:grpSp>
      <p:sp>
        <p:nvSpPr>
          <p:cNvPr id="16" name="Frame 15"/>
          <p:cNvSpPr/>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 name="connsiteX4" fmla="*/ 0 w 12192000"/>
              <a:gd name="connsiteY4" fmla="*/ 0 h 6858000"/>
              <a:gd name="connsiteX5" fmla="*/ 857250 w 12192000"/>
              <a:gd name="connsiteY5" fmla="*/ 857250 h 6858000"/>
              <a:gd name="connsiteX6" fmla="*/ 857250 w 12192000"/>
              <a:gd name="connsiteY6" fmla="*/ 6000750 h 6858000"/>
              <a:gd name="connsiteX7" fmla="*/ 11334750 w 12192000"/>
              <a:gd name="connsiteY7" fmla="*/ 6000750 h 6858000"/>
              <a:gd name="connsiteX8" fmla="*/ 11334750 w 12192000"/>
              <a:gd name="connsiteY8" fmla="*/ 857250 h 6858000"/>
              <a:gd name="connsiteX9" fmla="*/ 857250 w 12192000"/>
              <a:gd name="connsiteY9" fmla="*/ 857250 h 6858000"/>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 name="connsiteX4" fmla="*/ 0 w 12192000"/>
              <a:gd name="connsiteY4" fmla="*/ 0 h 6858000"/>
              <a:gd name="connsiteX5" fmla="*/ 480060 w 12192000"/>
              <a:gd name="connsiteY5" fmla="*/ 457200 h 6858000"/>
              <a:gd name="connsiteX6" fmla="*/ 857250 w 12192000"/>
              <a:gd name="connsiteY6" fmla="*/ 6000750 h 6858000"/>
              <a:gd name="connsiteX7" fmla="*/ 11334750 w 12192000"/>
              <a:gd name="connsiteY7" fmla="*/ 6000750 h 6858000"/>
              <a:gd name="connsiteX8" fmla="*/ 11334750 w 12192000"/>
              <a:gd name="connsiteY8" fmla="*/ 857250 h 6858000"/>
              <a:gd name="connsiteX9" fmla="*/ 480060 w 12192000"/>
              <a:gd name="connsiteY9" fmla="*/ 457200 h 6858000"/>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 name="connsiteX4" fmla="*/ 0 w 12192000"/>
              <a:gd name="connsiteY4" fmla="*/ 0 h 6858000"/>
              <a:gd name="connsiteX5" fmla="*/ 480060 w 12192000"/>
              <a:gd name="connsiteY5" fmla="*/ 457200 h 6858000"/>
              <a:gd name="connsiteX6" fmla="*/ 857250 w 12192000"/>
              <a:gd name="connsiteY6" fmla="*/ 6000750 h 6858000"/>
              <a:gd name="connsiteX7" fmla="*/ 11631930 w 12192000"/>
              <a:gd name="connsiteY7" fmla="*/ 6457950 h 6858000"/>
              <a:gd name="connsiteX8" fmla="*/ 11334750 w 12192000"/>
              <a:gd name="connsiteY8" fmla="*/ 857250 h 6858000"/>
              <a:gd name="connsiteX9" fmla="*/ 480060 w 12192000"/>
              <a:gd name="connsiteY9" fmla="*/ 457200 h 6858000"/>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 name="connsiteX4" fmla="*/ 0 w 12192000"/>
              <a:gd name="connsiteY4" fmla="*/ 0 h 6858000"/>
              <a:gd name="connsiteX5" fmla="*/ 480060 w 12192000"/>
              <a:gd name="connsiteY5" fmla="*/ 457200 h 6858000"/>
              <a:gd name="connsiteX6" fmla="*/ 857250 w 12192000"/>
              <a:gd name="connsiteY6" fmla="*/ 6000750 h 6858000"/>
              <a:gd name="connsiteX7" fmla="*/ 11620500 w 12192000"/>
              <a:gd name="connsiteY7" fmla="*/ 6343650 h 6858000"/>
              <a:gd name="connsiteX8" fmla="*/ 11334750 w 12192000"/>
              <a:gd name="connsiteY8" fmla="*/ 857250 h 6858000"/>
              <a:gd name="connsiteX9" fmla="*/ 480060 w 12192000"/>
              <a:gd name="connsiteY9" fmla="*/ 4572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192000" h="6858000">
                <a:moveTo>
                  <a:pt x="0" y="0"/>
                </a:moveTo>
                <a:lnTo>
                  <a:pt x="12192000" y="0"/>
                </a:lnTo>
                <a:lnTo>
                  <a:pt x="12192000" y="6858000"/>
                </a:lnTo>
                <a:lnTo>
                  <a:pt x="0" y="6858000"/>
                </a:lnTo>
                <a:lnTo>
                  <a:pt x="0" y="0"/>
                </a:lnTo>
                <a:close/>
                <a:moveTo>
                  <a:pt x="480060" y="457200"/>
                </a:moveTo>
                <a:lnTo>
                  <a:pt x="857250" y="6000750"/>
                </a:lnTo>
                <a:lnTo>
                  <a:pt x="11620500" y="6343650"/>
                </a:lnTo>
                <a:lnTo>
                  <a:pt x="11334750" y="857250"/>
                </a:lnTo>
                <a:lnTo>
                  <a:pt x="480060" y="457200"/>
                </a:lnTo>
                <a:close/>
              </a:path>
            </a:pathLst>
          </a:custGeom>
          <a:solidFill>
            <a:srgbClr val="000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solidFill>
            </a:endParaRPr>
          </a:p>
        </p:txBody>
      </p:sp>
      <p:pic>
        <p:nvPicPr>
          <p:cNvPr id="8" name="Picture 7"/>
          <p:cNvPicPr>
            <a:picLocks noChangeAspect="1"/>
          </p:cNvPicPr>
          <p:nvPr/>
        </p:nvPicPr>
        <p:blipFill>
          <a:blip r:embed="rId4"/>
          <a:stretch>
            <a:fillRect/>
          </a:stretch>
        </p:blipFill>
        <p:spPr>
          <a:xfrm>
            <a:off x="5324002" y="3429000"/>
            <a:ext cx="994201" cy="994201"/>
          </a:xfrm>
          <a:prstGeom prst="rect">
            <a:avLst/>
          </a:prstGeom>
        </p:spPr>
      </p:pic>
      <p:sp>
        <p:nvSpPr>
          <p:cNvPr id="9" name="AutoShape 2" descr="data:image/png;base64,iVBORw0KGgoAAAANSUhEUgAAAGEAAABhCAIAAABJZFj0AAAgAElEQVR4nO2ceXwUVdb3T6fTXdUB3HXmeUbfmVHHZ5x5ZnQUVBSyd3e661YH2URBAR0QVDYXwB1ky9Zda3c20lWVTmcPi0BcAEUg3Z2VRRBZZZFNCEuI7OS8f3QSwmbUcXs/b/rz+6NTfesu3zr3Vp1T5wZMhO/Sdwt+9R789tXF6McyiiJ81K/ds9+Ors6oG+GjCE+zv37/fgu61lwTTUSkWYFmBZrlw/oRtdNEoIlAEYFuE0WEtmoFmhV+4dHShKPJD2796ozCFVGsSLGCiXA04SiW+wFdYbi2ekQjESlGoBjRyIpGVqQZnmYlihUpVqRZsbOqfiqInIlwNMNRDG8krU1Tnbd+DUZhk6FYzsC6IZGHeEFnd1MsT3VmRzTDtYq4TIQ3MpyOEYCRDaxAk0yw8RCbAmaeYiUjK+nskt4uUoxIEZ4iHM24TISLIlwUaYPLCjQrGogMDK+zt5khw0cxP+BShdGYCGdieBPhaEYEhoc4HmJdYOFph0izYhThu5FO6rwKI4rl9aznusc9r+d86iwK3T/Wr7O5aUaiO0yZK0URPiwjESgiGolsckg08RgdQkSS3HOsny+vGSd8HMnIEaynm8MT5ZAMRDCwItU6Gfl2UUSgiGggEs26u7GSiWRSye7WYgzfsVHTRXWcBO1lWis0MQLlECLtzh62rGdTPxDLawfPrNQnuihWNBGh07vT1e1IZxdvG5xzrOkUIg6cvQTiMyMdbiMRjESMZESdjTMwQrjTYRkYQWcTIuyCgYiRRNLb5O6E/6hm69bdh/85pgB6O59LWYSI67ft0cW7/s9Qdd3Wveu3fv3nZ+ZCkmhgZSMrGYkYrt9IRCMrG1gZEnjzlIptuw+XLf9cl5iuJ7KRSBQRDUQMt2UkIkUEmhVpVuoIiCIcRcRImwQ2PjI82Vk5kkgQ68paWIeIiJhX2QB9Uo0OiWbFTmf0RUZR7YwcvM4m3Twwd8/+o4jomLUQEnlIECHOCQkcxDuvT/ZA/BxI4GhWpBgB4lIhPuN6h0gzIsSkg5WDJAli0rftO4CI/zvSC73m/G5wXu8x2r3P5kGicMfArAsXLlw4f/YPg2SIdgHjgZh0MPMG1mNkRbAKEJMGFjc8msa8VoqIdV/shgemQ5JkYN2Q4IK49O6spLcJEJuus/MUEWnGRbMumnA0w5mSJZ3VCdFpkUn8dckiJKRBgtNIZDALJnPKoSNHEFvsr/rpJDnS4TGy0vdZua/CiHLwYJNuGpi1e/8RRGSmLYI4QVpY5/1o3eDXyz6u2bV99+GFVZseHJsfYRF1CcKAd+Ytr99+8FDj9t37xQV1tz6e/cencpcENzefPNVy/kzdpr1v5q7oOdqnfbx+grQ0+iU1uH73ufPnzpw9Hdqw+6kZiy2vlixctfklcbk+UYxIFAZNn79g5ZcjZn8w7L0FG7YfbGk5e+R484e1OxKnlsEjaf8aXViy/IudB46s33bg9dxVNCOCTQgvKBThKMJH2lzXM+Jbyso1W77ed7CxMrS935ul0Dvtvue1T9fvOHf2bMuFMyvX7Xom5cOIRJ5qZfS916PvZMQdOtaE2PLtieZN2/cePtqEiJ/v2A9xGdETixHx8PFmzh9YtPpLRFy3de8/RmZ/Urvj5MnmlvNn123b+2buZ0+/W46Igc939h2n1m7cc+7s2XNnTtd/ufeJaRUTxY8RsezTjdAnHWLF2fmrENG7ZM2T7y3YuOPQhfPnmo5/W7Vue8z4kn8Mz2tsOomIy2u27dp3CBFzKxt08U4DK9KsRBFBn8Qbzc5FVZsRcf+ho5/UbEJsQcQnps3/y9Cs2o1fnz5ztuXc2YYte8dyH+niOMrxEzGyvbsYYrltexsR8e3cKn3vlF5jfN+ePtty4cx/D5KnZC5HxM/qtnZLdMLDs8elL0nxV/1ucBZEp2zc/jUi3j86B+6b+dT0+Yi4ct0O6Ou6fVDmieZvm5qb7hySCf+aNSXnE0RUP/gcojMgRnwr91NEVD9YC/fNtE8uR8Tg+u3w8HsQl/FJ3WZEfHxqMfx9OhU/a/3W/YgtfV8qgniXkZGMjAgxaQOnL0TE9VsP3MaK0GvGwHfmI+Keg40RFu4Gwh9sPNFy/szfR86FON7gkH+wHXVcs8Eu3zQwa8++I4hom7YIYlxf7T+CiA+Mzodo7rp+7p17GxFbHvi395/D5x48cgIR8cKFlWt3TZWX/qG/B2Kc3Vjhi53fIGKvFzToOWfI9HmIuGr9dohJvWvY3JMnTzaf/PaeEbnw4KwpuR8jorfyc+ibBjHCW7nLEVGrbICes/q9UYGIwc93wmNzbuqf1dh0sgUvLGvYunTNjg9DG440H0fEydkrINppIDJtkyAuQ5pfi4jpRVXwSBpYhOsIv3P/YcSWf41VbyTC4SMnsOXcA2PywSJSRPw+C/YPZvTQi36I428e4Nm19zBiS9+XCuCB2b/rL08UPlwU/PLb06cQcX/jsXuenquPd23aeQARe471wkNznpq+ABFXrd8BMWl/GTb329Nnmk6evPvpTOg5Z2ruCkTMW7wOHp0D0c53vSsQUatcA71m93tjASIG1m+Hh967eXDO0ZPNLRcuLPh0c/Enm0o/3eqqqM8oqbVPnac3S0ZGNLAixLiyFtYi4uyC1dAnFWxSN0besvsg4vmHxxXckCwfPtqEF84+ODYfLEIbo86fs34Yo0deKIRY4eYBmbv2NiJeuO/ZucPnLMldtPZfIxS4623akr5+2z5EHDhjHvRJ27znG0R86AUV/jnjyfcuMvrrM8qpU2dPnjzxt6cluH/GK55liLi8bgc8nAIPvle2YiMiqpVroNfsgW/NR8TqjXvgkZl6M79+635EfGSUCn+aDP941/xy0UT3sjuG5hmsvIFIRocM0enPp1Ui4qq1OyJi5sB903uP0U6fO3us6eQN/dy/H5TZeKTpwvmzD4zNB3PYK/pRdmQivInlwS7eNCj7UGMzIrLvLYZY54HGY4jY+8UyiJFuHZj9zaEmRLxvpHdEyhJE3N94dKKr8lXPspNnzpw8c/pvI1WITd24Yz8ibt5z+HX5w6HvzkfEuk27IS7jD09kNzd/i4gN2w4NmVH56FgNEREvlK7YuDCw6eyZU4hY/PF6eGiO5dVSREQ8t3Ld7ofHFITN6nBTs1AcUj9ej4gHDh373UCP3sobiEizkt4m3OLwNGzfh4hLQ1ucvlV7Go8j4rt5q+GRtD8+KZ86+S0i9nyhABJ5ivDf09e5KiNBb/fc2D9zWe2WjbsOxkyugETXR3XbNnz1zT9Ga5DA39Q/88Pglo079v9rlBf6Zkz0LN+y51BLy4Xz58/Wb9rreGsBxPO6BLHftLLaL3YfOtqct7jeMqlo4879vg8b9EkiJPLj5I/Xbd3XePzELO9KeChtpj+0v/E4YsuqNbumuCs37tw/2/cZxPPd7CJfXrN51+GmppODps+Hh9OeTX1/w44DiHju7LmFq7/803AFzE6acEbCUYSniAiJ3B1P5RQt23Tq1GnEC1/tPTwlc7nezOss7v9+Inv1uu3rt+/726h8MPO0o3M612QUxXJGwukd2T2S3T0e91D9MiMdmd36ea5zuI39Mg2sh7LL3ZM93ZNlingMdg9Ep0UR8S9P5f7xqTyDlYe4DAPDG1g3xGcYrM7bBmRe389tYN3XJ8vdWM7g8OhZCeKcJiL/fkBm9+SsCDsHsc47BuXcOTQPzE6wSNc53N1YUU9kPSNDvPMGh3TboOzuRIy0uSEmPcrG3/W0cseTeZCQAQkZRiJQYZeV8DQRTKwM5gyIT7tj0Ny7h+Z2T3ZDdIbRJuhZUe+Qrk8Wr0uWDMk8RYQo5sf6tK2YHCLN8no7H2GXDXaRYuVIu6xjeIqIFJENrKCzizq7YCASRTgDkfU2CZI4sLh0Np52iAZWNDp4IytE2N1gFSLtosEuRNgEnU0wMoKR5Y1E1tkknY3TM7yRyAYigoUDC69nJCOR9HZRz0gGIhpZyWDnwcZBkhBpEwxEMrJuPSOBxQVWZySRaYdkZLhuDGdqDUsIJiIYCGcgPFh5SOIiknijXTA4JCMRjAwPNh5sHM0IUSzf6S2/E0bh9mhWosNPEGyrW0SzoomIFBt+qOWM4YADaRVNXBTD0a3OLUexYftv9eloVgy72nRrbe3fJZoVjR28v/Zf2xx3wdTqKod9Zo4irTGGa/XcxPA042rvGEU4ioT/dLWh/L4T7dqMWKeJ5eg2Fh1FMxxNLspELilDh2+OpGOZNoee/U518PsvHmyPtzAumjjDojpnxJvCsRpyFf0gOt9tR5yJ8G1hNrEtJBaO3V1+EWiWpwlHERdNONPPFt69aJ6tbf1cDX1fRjQrGYkISTzYJEhqk0UAK6dLkigi0q1BNZ4mIs3yekYCC6+zizTLUcTZAfS19B194kwXA0k8RUSKlYysK5IIYOfBIkKSYCQyTZw04U0s16qOp7NXb+VHv8i4+jOkIVkysJl/flq5Z0T+3cPVu4erdw9X7hrpvWdk/p+GzaVYiSIiRXiK4SkiGBjx5sFZ//uc8l9DvJFsloGIJiKaCP+dhn15bKxjkJtmw3QEA5Ghbzr0Tdfb3AaH56ZB2feOyLtjaJaRlSkiU6zYIdZ+rWDbxflr+mkZ6WyeWwdkbti271hT86mTp8+dPXvuzJlzJ89cOH++esMeU5KgY8IRL97IShAtTMn9pLn5VEZREGIzDMlZNCtS5JJl+AqJbep4pPVLOJIZaRe7s9Lz/LKJns9+P8QLsfyIOQsRL6xcsz3SJgNxU3aBIkInrbRF5cNL3k8z12iWp1kO7PxNg3L3HTqOiF9/c2Tjjn0bdx3YsHPfF3sOzlv5hZGRdcQDSQLEuSBOgAdnT/etRsSsBbXQVwSzCHFOYESKlQysBIkcxGVE2AWKiEZGBKsIMU6IzoDYjAgrT7GikRFoRgALB7FOiHVCTDokugxEArNosDlPnz6JiPcOnwu95kRPKilc+vnbeZ8ZbKKBkSOIDAkuiM6A2HRIdBoYkWYFIxEgkYN4p84uQqIAsRzEuSIYkU7mfvSrsGswYqSbB+bsDvtrb5fCI7PBwoHFCVYXJAkU64Z44fp+8lMzF49xffzXwZ7JWZ8hoqs8ANEZvccVWV8tv3VIbqQ9M4KRH36xyPpaya2DsiPtEsRzv388c8j0eZOkpewbJd1YEcx8pMMNcRl/GJI75L2Fkz3Lnp294P5RKkSnX/94dvLU8sajJ7Dl3Etz3r9naN6N/TMfe6Hg7yPyDIwUkSRDQlqvF/0vZVSOzvjgwefzId5lSJL0rNxrrJb0akV31v3oRP94blm/dxd0J3KETTKxMu3odDX8gYz27DuKiAOmvU/HCd375fRIzunRL9vAenRm9x1Pzq3bvC8cGz52orl24y5E5Eproa9zy55vEJFMLoE4KcLKbdh+ABGZKfPh4bSYSSXb9h7Ctk/N5n1/fTYPejttr5fuO3ICEU+eOomIp86cfTZl8UOjNUTEC+fPnT+DiM7CwMDXixCxav2uCLOTsgrZCxvw4qclvTAIsU6dRaj94itErAxtQTwf/q3i000GqxjBSEaWNzGun96OjjWd/KaxufHIiUPHmhpPnH565gLoNcO3fCMiflq7I26sb0zah6dOn0JErqQG+mZs2nUAEW2TiyFBiLBya7fuQ8S4SSU9zM5d+75BxOnqZ31G5OUvWYuIK9Zs7xbratj8NSKOTlukf2jmsJkLEHHjzm9uIILlZf/ho0dbLpz796yFt7Oep2YuQMTV67dD75RxcmU4FmqdUEQmF2/fexgRn0lZCI+lBjbuRMQtX38zeMq8SeKyc+fOIV7oO8EP5gwj4U0/7O3TpYw6xCE5YOSbB7Qy2nXg0MYdX2/e9c2Xuw9s233w8bcrrrfzR5uazp4//89nNeidBj2niaXViCiU1kB0ysavDiCi5TU/xPJg4Ru+3IeIvcZqllfKEDH0+R54LAUe5a97XHrFs+wl5+Lr+2Xf84z3kVFz/zI06+GRSlpxFWLLpl2HIYEDc8a+Q0cRz/zP09lw36wRs+cj4icNW2mzs+bL3YjY/6158OBsuH/mqNmLEPHj2q90j6Wt3rALEcc4P4L750Ccs3bTXkQcMq0S4nnqR70Z/m5GRxGx//T39XEuEyvTRO5OZLBI947wtuCZI8eOd2fdOjsPj6SPFz5ARLG4FvqkbPhqHyJaXy2COBdY0mu/3I2ID43RxrreR8TCj9dCdGokK0EiD/dPg55zII5j3yxfsXZXU/O3jceadu8/iNiyYedBSOR6JAsHDzchnr9/dD70Shs5eyEiLq3ZekuysPdgI+L5B5/PgQQRYpyJk/yI+PnWfYak1JVrv0LEQe+UQzwPCc4V9TsQcdC0xRDHGb/3u9kfxij6tTL4Rwo8lg6PpUKfVHgk7Y7BuUeaTpw7d/bvz86F3mnwUEpaURUiCiW10Cdtw469iEgmF0OvlCgr99Xew4j40GhtwDsLEXFF3TboPQeiM25gJb4sNF1b8c/hOafOnMYL556aufCmOGf0KG8rowRnDwd3sLEZ8dz/PJ0FD6Q8N2chIi6r3xZlda3duhcRk6aUwkOp0Ctt+PSFiLhi7Ve6mJTA5zsRcci7FRDHQ7xrxZqdPxMj8eaBOXv2HUPEyuovs+bX5y5an7Vobd6S9bP9tbo4Z9nyDYhYserLe5/Isb9cdqz5W0QUS0PQc9Zna7YgYtHStfcNynzP+1l41YyZUHSbw328uRkvtIxKrbzHIfIVIUT8oHprz+cURDx45Njt/T2mPnMySmsQccOug5DId0/mDx87gdjyimfZHcny0zMqEHHl2p3Qe/brympEXFr/1d+GZj7477z6L/ch4gRpKfROCW3chYhDps2HeAHM3Mp1uxBx0PTFEOcyfL/A4/dZs/kIm/vWQTkHG5vwis/Js6cjreK9Q7Wtuw+Ej5w9e2777r2ImPd+HTwwe3haZXvhLV8f2r3/ICLap5TAQ7MHvbO48Xhz+68bdu67Z2iuLs65smEHIp4+e3L/N0cPHmxEPHP46PHrkz2Rcc5FVVvChaXyYP83ihCxZtMufaKTtkvzVm7q2LH8Dz83mgVDgrB2y25EHDpjPsR5IIELbtiNiE/MWAxxvJHlfipGXAThTP0yB09//5nUD4emfjAs9YOn0yqfSflgROrigdMXGNksiOduf9Izwb18dlHIPKX0f0Zkj8pY0nt8UWSSBxJctqnl07Sqydkrbh8yt++k/FFpS/4wNDsySYC49LuH577qWZ5SUjs646PbHvdAIqezCbf2z3zJVekqrntR+OiuIZmD3p03bPbimwdl6pKc1yW7n5z+/stZn/YeX3T7kznPpb5vnVpqtEtgcekt3ONvlM/yhWb4Akmvl+oSXZFWWc8IzBulo9I/uHO4N8KeqbO5k6aWj8mo/PNwr94m0z8k+6UTRkaHEElkSOAgXoR4HuJ5iBcgXoRYEeI4inUbWAGsIsRkQJ80MLvA6oboDLC66GQpkhEhnoNHUyE6A5IkSHBBjAtsPMWIRiKDhYe+qdAnHaJnQ5JsIJKRFSHJBX1SoE86xHJgdUGsC2LT9DaOZiVgRIhJgb4usHBgEyHGCQnpeodIM6KecUOcE/qkw2NpEJseYReMrEgRNyS4IDYDbLLR4aGSZTDzEMODTQg/Z/+I8Mi1/H7BxHIUy1MXg2EizYqUQzSyIk1EIwnH0kTKIdJEMjLhWJqLIi4T4SgiGR3hoCVvZEWKlei28jTroohAsQJFOCMrmJhWh5MiopHlKSLRRKKJZCKCgfA0EShWoohAEYkigoHwRlakGY5ieSPLhd06AysaiECzgonlaVaiHVJrhpFDoh1iFCvRDrntHVHnKSI/iFFHCZepLbrIX6qOoTj+SrVX2OnBznSVhi7r3hV9/jFoOmHUpS5GXYy6GHUx+i2qi1EXoy5GXYx+K+pi1MWoi1EXo9+Kuhh1MepiFHXprrcuRlcT42rV/xOM2nfWUZccvOqGwKuffjEf8uIWvquUDEdB6dbCbXHI7zyLbtv9epl+UUbhzNEIGxfO+unIqC3Xs0NK6OW2ED79kjIUK1BXjDaK8CbChTOVIhk+ws5BEgdJPNiFSCacVNrO6JLZF74A9KWx+V+OUXeWMzkEI8PriXTLADmC4SlGuJigycpgzYBEF5hdkMhBogsSnWBONzr4KLsQTn2NCicemzmwuMDiArMTEjiwuAyMRBPexIomwtMsF8UKUYzLwLjAKoAlg2L4Wwdk3/VU3l1P5d02IItiRDC7wOrUE5FieBPLRTF8VHgXNhEjbByYXWARwCKAVYQkHqyuSFamWYFmO5+n/xEjunXHMGdg+MgkWSheddsAj87Wmn5sJHykXXjwuQLbuAVxL5UnjitPHFeWNLGs17/9BoaPYuXwXukIwt07UrVPmm8ZX2EeX2GeUG4e/37cmLKofnIk4drtohtxAiOAlfvHM3OffacyTQ7kqPWqVqcqtdlKXZq7+oV3F/V8VtPbRbC6KMZlIi6a5cOb2v48NI+ZVGGZUG4ZX2EdV26dUBH3Unn3flkGIn6fN27/ISOBIpzB5oKYtBnqZ4iYv3idLp4L72INZ6ZPTV+5oHhNqa+2pGBNSUH9+6Vr3uaqwMYZiRhOpwQz/+xbS5aUbyzzryn1rykrbJhfstabV39Lf7fOxlMknA0jgsV1Sz/p5VmVfn/9/KI1pb5an682P7+6wFdTUBAq8ddWFNUXFq6dwa34+9N5kJhqYESKCEZGgAQneWVe5byNpYVrKvxrSgvXzCtZp+bX39o/GxiRcvCdTrr/1I6iWBHMHCS4Pt+6t/nbU18farye4SDWaWBkIyuBlX8tZXmRv1ZTQppSrSnB0oKaN9OXg53Xs6KR4SkigUUeOnVBeXGdqlWrWkhTQ/78WndW4KZ+mRG2cF4tD2bnn55wc55V84vX+pRqRV3tVVYVqNWaWqeqtfneKk0JKFowXw2WFtf78+uYicVgdRnsnIHlIJG3TJxXVrRWVUOaWu3Takt8tVk5gRsHzNUxIsUKpp+PUfjOordJd41QxqQu2bhl97Yde7bu3P165vJ7hysGu6S3i2BxvTZnWUlBnaIEVSWoKsGSgrqpqcshSdATkXIINOsGizD09UUVRQ2aWqMpQUUJFvpqpOzAjckesPEGVgQL91+PS2J2oNRf7VWrFGWV4g2qSkjLD/l8dYVavc9XrSohr1arqiFNCfi1YHFhA5lUCmbeyMhg4RMnlpYXNqhKQFGDmhr0+6oz51bfOCAXGIlmO0+2/fGMKMIbiAgJrrSS1eu/3BPYsKt+/e7q9XsaNu1QKxsoG6+3ucGc8dqc5Zcyqr0GozpVCapqQFHbGPXzgF0wMEKkxTU5fdm84tq53oCiVBWoVV41WKRVFxXWe3KCvGeVotaUFtX41KCiBtW8FV414NOqiwvqej+r6mwCWDjz+OKywjWqElCUoPrLMhIoIkK8s+/LBRNmVwx7u2LkWyXPT1sw5K3iJ98uBItTTzxgzngtZXlJQZ2iBlU1oKqBksKaqWlXYVReWHslI52dhwRX39G+0qI1mhb0KlWaElLVkN8fFDyhx0YV3MLKPYhwx+CcUW8vKfHVqb4qxRvwqtVl/vrFZZ+Pee8jXZIEViFxfEn5pYw8uaEb+/9ijOLS2XfLU7Vl03NXvJO9fObcT9/IWTY6ZSHEOfWsrLNwlzPy105JWQ42PpIVjGw4S8I17PVFFYX1mhpS1YCqBv0FNXJW4MZkNySJeotzevry0qJ6VQlqSkBVgwVaMDsndPvgHIhLAxuns/FgdUJc6rA3588rWldaWFde2DBT+KzP8/4o1h1pzwQzb55QVl60RlUCihpQlY52JLflv/9sc01v43uw8vL6zceajh0+2tx47MSR403Hm75ds3nnLYM8YBV1Fue1GfFG0hmjBOddQ3JUra4gP3x6UFUDpcV1/V+ZDwlphg7PnLokZzdG4rKq0z2ro0f5jUkCmNP1dtFAZDDziRMrfi1GQiThu/V393qh6IGxBQ+OVnuOVh8Ylffg81rP5309+nkik3iwXDHX/LVTUpZB0vdjFJNmfrG4rKguX21dzvK1oC+/7q4huWBxtW9qMhHe4JB0Nv72J3K6JWeCOT3SzpmIYGQEAxF/TUatHhbDg9kFFh7MHCRykOCCRBckZhiIbGAkMLteS1leUlDbzqg4bEfWdkYSWLhhry8qv4LRDQ43JDiHvbGooqRBVUJhRgVatZAd7EE4nZ2jLjocXBThaMJDkivSzlEsTxOhGxFa7ypmPnFi+a/DqMOqFN63IbYrvI0jkohg5SanLivxV4cZKWqgqLB2auonYOUMbVlFkMgPfX1hWVGDpgZVNaCpwQJftZwVuN4hQ6LrxekflfvrNSUQxlfoq3W6V0XZBbBdtv+Do9tSbcJZWFGEpwlvJCKYuYQJpRVFa8L3BO3imp3zCzG6zKHvsKdKMBARrNxrnTPinpp6DUbxGS/NWHopoxopa3UPwuvsAtUhGz2ci2RsdaFb9/J1YFTyazLqqI4Rr3CPwcpNTruc0ZSLjEQjI0Ci66qMbkh2Q1zayDcXlpesU9RWRv786rlK9W0DPBE2nmI6mnO4ORdYMwxseJs2RxHO8F12lH0lI5rwV6a7/SwxtrCdG4gAVu6V1I/LC2rz1WpVDahKoNRf+2raUkjMiCSCgeGNhAOLa+jUBWWFrc+Qqhoq9Fc7s6q62UWITbWPLyovWqe2LlUBTQsU+xt6P1cI5nTKxtEMTztEExEMrKhL4iwTKv53pAqWdLCkG+w8RTiDQwazbG59zg4qapWmBHz5te6c0I0D5gLxGB3yxUxGIoa3x0YRseOWiZ+Zkdn58oylJf5aTQlq4TW7oGaacxlYeT1xGRkhkggQ63rm7UXl7YyUQElBzUxxFWV2QWL6X4bmFuWHCrTWJd69a/IAAATdSURBVF9VAyXFda/OXg7xqTqGNxCBtksGwoPZ9cdBOf6CtUVFayfNWnrvMypYnGCVjEwmWKTECRVhRqpalZ8XLMqv9WStjnrcC0ky2GWwS62ySWATdaxAJ/Mm+y/GyOoa/mZlWWGN2rqgBHxqKNcbuvuJTIhLB6sA8ek9SLrTs7rQV902FwJl/oYJsz6OSMzQWTmjjZ8jrCj21bTakRpQ86uKffVkQgUkpEJCGiS6ID7lBoc03fVpUWHQp4ZKi+sKChpem7P8vpGqjrghkUscX95uR4paVZBf48mpum+E+qeh2p3DtDuHaXcN0+4cqt45VL3rae3m/jkGRjYQV3ugDq6MYP44mdo2rEZdvKcIYHY9OtZX7m/QtOo2QwgW51dnuEOPjSr46xDPI//W3k7/1O+ryVOrNCWoKgFNCZQWr7G+UAhmJ8WIkOC0jCstKa5XlaowI0Wp0rSqwoLqSe99GD/G/+gozfHyfGd2VZm/WlGCihJSvUG/Wl05f8OEOUt1SRJY5MTxJW2MAvnqak0JepXqPCWkKCFFCXm91V6lVUX+BtuEMkiSjA6JZrnW/77Scef1f6JWWB3+D6SRiGCTbnBI7qyq4oKgqgUUpSpMqsBXXVxQm6/VFPrrS/JrFSWgqkGvFpirrir0heTswE0OSWcVIm1chI03Jrmmc5+UF9V7lZWqGtDC5qYFSvy15UUNJUX15UUNhQWt1yBsKcUFDTlza+4Y4NbZJLC4E8aVlPkbwjeN9jmbrwV8aqhNQZ8a8qk1FUV1zKR5YJUMrJtihbAgksg/ifREjiByBJF1RNIzkt4u6u2C3uaGhLQ+Y/yl/jX5asjrrWp3KRR1tapVaWqVplQpWlBVg3PzV/vVQEnh2sdG+SDBqbOF/w+eC+LT/88Aj5AbLMqv9noD7Y+jihLwKgFVCXiVqouDV4KFvpp8f/UDz+VDgmBgPGDmE8aVlfnrL2N0uZSgqgTL/LVJE+aBRYpg3HpGDguikrN/ImVFJWdFOTKjHOEvniiH3M0hRxFZn8gNfmWeT61unXFKlde7WlEDmhZU1IBXqdLUgKoEFGW1z1s74JUig5Wj7WIUK3dzCCZW7kakiETn35/MlHJWF1ycswGvWqWogXw1qGjtg6/StGBubih6lBphTotipSg2y2gVbBOvYkdXxVRcUMNMmGe0u03JWVHJOWGB010VVobnamr7taOuXtJTleEJtCkY/uLMCjqzQhmeYJq8UlGqNK11VdZarenin5paparBXG8wVVrh9ARdme0KuTKDzszQLHmVJ2d1vhLqOCpNDWhhxO1HlGB2TtUcYWW6J9jaJXfAnXNJme+QogTknNUZmVVpmaH2cYFPC4ZVoF5FPjXYXuC7SxZooQI15NcuUaFWXaRVF2nV/g7X/5r9UwOKGvTl1xTmV18mv1bjz6/RtKCqVnVSjxLIVwIFWrUvv8avVfu1an9+tU8Nddp6q7xVPiXg00L5WqhAC4YFXiUYlnINea/QNUoGFKVKaR3qVdQpoPAINeXq57a5I50xuhx6501fdoq39ayq9qGBqlZdlHKF1GvoypLKD+jKtRhpSpWmXJ3C9xztj+ByqYKqGtTCl6RtaPCfDOz/E3Ux6mLUxaiL0W9FXYy6GHUx6mL0W1EXoy5GXYy6GP1W9H8BgzlBgpxonZ8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i-FI"/>
          </a:p>
        </p:txBody>
      </p:sp>
      <p:pic>
        <p:nvPicPr>
          <p:cNvPr id="10" name="Picture 9"/>
          <p:cNvPicPr>
            <a:picLocks noChangeAspect="1"/>
          </p:cNvPicPr>
          <p:nvPr/>
        </p:nvPicPr>
        <p:blipFill>
          <a:blip r:embed="rId5"/>
          <a:stretch>
            <a:fillRect/>
          </a:stretch>
        </p:blipFill>
        <p:spPr>
          <a:xfrm>
            <a:off x="958873" y="949470"/>
            <a:ext cx="923925" cy="923925"/>
          </a:xfrm>
          <a:prstGeom prst="rect">
            <a:avLst/>
          </a:prstGeom>
        </p:spPr>
      </p:pic>
    </p:spTree>
    <p:extLst>
      <p:ext uri="{BB962C8B-B14F-4D97-AF65-F5344CB8AC3E}">
        <p14:creationId xmlns:p14="http://schemas.microsoft.com/office/powerpoint/2010/main" val="41041459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20000"/>
              <a:lumOff val="80000"/>
            </a:schemeClr>
          </a:solidFill>
        </p:spPr>
        <p:txBody>
          <a:bodyPr/>
          <a:lstStyle/>
          <a:p>
            <a:r>
              <a:rPr lang="en-GB" b="1" dirty="0" smtClean="0">
                <a:latin typeface="Palatino Linotype" panose="02040502050505030304" pitchFamily="18" charset="0"/>
              </a:rPr>
              <a:t>Diagnostic</a:t>
            </a:r>
            <a:r>
              <a:rPr lang="en-GB" dirty="0" smtClean="0">
                <a:latin typeface="Palatino Linotype" panose="02040502050505030304" pitchFamily="18" charset="0"/>
              </a:rPr>
              <a:t> </a:t>
            </a:r>
            <a:r>
              <a:rPr lang="en-GB" b="1" dirty="0">
                <a:latin typeface="Palatino Linotype" panose="02040502050505030304" pitchFamily="18" charset="0"/>
              </a:rPr>
              <a:t>radiopharmaceuticals</a:t>
            </a:r>
            <a:endParaRPr lang="en-GB" dirty="0">
              <a:latin typeface="Palatino Linotype" panose="02040502050505030304" pitchFamily="18" charset="0"/>
            </a:endParaRPr>
          </a:p>
        </p:txBody>
      </p:sp>
      <p:sp>
        <p:nvSpPr>
          <p:cNvPr id="3" name="Content Placeholder 2"/>
          <p:cNvSpPr>
            <a:spLocks noGrp="1"/>
          </p:cNvSpPr>
          <p:nvPr>
            <p:ph idx="1"/>
          </p:nvPr>
        </p:nvSpPr>
        <p:spPr>
          <a:solidFill>
            <a:schemeClr val="accent5">
              <a:lumMod val="20000"/>
              <a:lumOff val="80000"/>
            </a:schemeClr>
          </a:solidFill>
        </p:spPr>
        <p:txBody>
          <a:bodyPr>
            <a:normAutofit fontScale="92500"/>
          </a:bodyPr>
          <a:lstStyle/>
          <a:p>
            <a:r>
              <a:rPr lang="en-GB" sz="3200" b="1" dirty="0" smtClean="0">
                <a:latin typeface="Palatino Linotype" panose="02040502050505030304" pitchFamily="18" charset="0"/>
              </a:rPr>
              <a:t>Radioactive substances </a:t>
            </a:r>
            <a:r>
              <a:rPr lang="en-GB" sz="3200" dirty="0" smtClean="0">
                <a:latin typeface="Palatino Linotype" panose="02040502050505030304" pitchFamily="18" charset="0"/>
              </a:rPr>
              <a:t>emitting penetrating rays (called gamma rays) are used for </a:t>
            </a:r>
            <a:r>
              <a:rPr lang="en-GB" sz="3200" b="1" dirty="0" smtClean="0">
                <a:latin typeface="Palatino Linotype" panose="02040502050505030304" pitchFamily="18" charset="0"/>
              </a:rPr>
              <a:t>diagnostic (imaging) </a:t>
            </a:r>
            <a:r>
              <a:rPr lang="en-GB" sz="3200" dirty="0" smtClean="0">
                <a:latin typeface="Palatino Linotype" panose="02040502050505030304" pitchFamily="18" charset="0"/>
              </a:rPr>
              <a:t>where the radiation has to escape the body before being detected by a specific device (special</a:t>
            </a:r>
            <a:r>
              <a:rPr lang="en-GB" sz="3200" b="1" dirty="0" smtClean="0">
                <a:latin typeface="Palatino Linotype" panose="02040502050505030304" pitchFamily="18" charset="0"/>
              </a:rPr>
              <a:t> cameras</a:t>
            </a:r>
            <a:r>
              <a:rPr lang="en-GB" sz="3200" dirty="0" smtClean="0">
                <a:latin typeface="Palatino Linotype" panose="02040502050505030304" pitchFamily="18" charset="0"/>
              </a:rPr>
              <a:t>). Typically, the radiation emitted by the </a:t>
            </a:r>
            <a:r>
              <a:rPr lang="en-GB" sz="3200" b="1" dirty="0" smtClean="0">
                <a:latin typeface="Palatino Linotype" panose="02040502050505030304" pitchFamily="18" charset="0"/>
              </a:rPr>
              <a:t>Radioactive </a:t>
            </a:r>
            <a:r>
              <a:rPr lang="en-GB" sz="3200" b="1" dirty="0">
                <a:latin typeface="Palatino Linotype" panose="02040502050505030304" pitchFamily="18" charset="0"/>
              </a:rPr>
              <a:t>substances </a:t>
            </a:r>
            <a:r>
              <a:rPr lang="en-GB" sz="3200" dirty="0" smtClean="0">
                <a:latin typeface="Palatino Linotype" panose="02040502050505030304" pitchFamily="18" charset="0"/>
              </a:rPr>
              <a:t>used for imaging vanishes completely after 1 day through radioactive decay and normal body excretion. </a:t>
            </a:r>
          </a:p>
          <a:p>
            <a:endParaRPr lang="en-GB" sz="3200" dirty="0">
              <a:latin typeface="Palatino Linotype" panose="02040502050505030304" pitchFamily="18" charset="0"/>
            </a:endParaRPr>
          </a:p>
          <a:p>
            <a:pPr marL="0" indent="0">
              <a:buNone/>
            </a:pPr>
            <a:r>
              <a:rPr lang="en-GB" sz="3200" dirty="0" smtClean="0">
                <a:latin typeface="Palatino Linotype" panose="02040502050505030304" pitchFamily="18" charset="0"/>
              </a:rPr>
              <a:t>							why is this important?</a:t>
            </a:r>
          </a:p>
          <a:p>
            <a:endParaRPr lang="en-GB" sz="3200" dirty="0"/>
          </a:p>
        </p:txBody>
      </p:sp>
      <p:sp>
        <p:nvSpPr>
          <p:cNvPr id="4" name="Oval 3"/>
          <p:cNvSpPr/>
          <p:nvPr/>
        </p:nvSpPr>
        <p:spPr>
          <a:xfrm>
            <a:off x="9188945" y="3489850"/>
            <a:ext cx="1022888" cy="51144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 name="Straight Arrow Connector 5"/>
          <p:cNvCxnSpPr/>
          <p:nvPr/>
        </p:nvCxnSpPr>
        <p:spPr>
          <a:xfrm flipH="1">
            <a:off x="7733654" y="4001294"/>
            <a:ext cx="1736917" cy="15470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7" name="Picture 6" descr="C:\Users\kvaanane\Desktop\Multico_sininen-teksti-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5251314"/>
            <a:ext cx="2837815" cy="885825"/>
          </a:xfrm>
          <a:prstGeom prst="rect">
            <a:avLst/>
          </a:prstGeom>
          <a:noFill/>
          <a:ln>
            <a:noFill/>
          </a:ln>
        </p:spPr>
      </p:pic>
    </p:spTree>
    <p:extLst>
      <p:ext uri="{BB962C8B-B14F-4D97-AF65-F5344CB8AC3E}">
        <p14:creationId xmlns:p14="http://schemas.microsoft.com/office/powerpoint/2010/main" val="29964153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lstStyle/>
          <a:p>
            <a:r>
              <a:rPr lang="en-GB" b="1" dirty="0" smtClean="0">
                <a:latin typeface="Palatino Linotype" panose="02040502050505030304" pitchFamily="18" charset="0"/>
              </a:rPr>
              <a:t>Therapeutic</a:t>
            </a:r>
            <a:r>
              <a:rPr lang="en-GB" dirty="0" smtClean="0">
                <a:latin typeface="Palatino Linotype" panose="02040502050505030304" pitchFamily="18" charset="0"/>
              </a:rPr>
              <a:t> </a:t>
            </a:r>
            <a:r>
              <a:rPr lang="en-GB" b="1" dirty="0">
                <a:latin typeface="Palatino Linotype" panose="02040502050505030304" pitchFamily="18" charset="0"/>
              </a:rPr>
              <a:t>radiopharmaceuticals</a:t>
            </a:r>
            <a:endParaRPr lang="en-GB" dirty="0">
              <a:latin typeface="Palatino Linotype" panose="02040502050505030304" pitchFamily="18" charset="0"/>
            </a:endParaRPr>
          </a:p>
        </p:txBody>
      </p:sp>
      <p:sp>
        <p:nvSpPr>
          <p:cNvPr id="3" name="Content Placeholder 2"/>
          <p:cNvSpPr>
            <a:spLocks noGrp="1"/>
          </p:cNvSpPr>
          <p:nvPr>
            <p:ph idx="1"/>
          </p:nvPr>
        </p:nvSpPr>
        <p:spPr>
          <a:solidFill>
            <a:schemeClr val="accent6">
              <a:lumMod val="40000"/>
              <a:lumOff val="60000"/>
            </a:schemeClr>
          </a:solidFill>
        </p:spPr>
        <p:txBody>
          <a:bodyPr>
            <a:normAutofit/>
          </a:bodyPr>
          <a:lstStyle/>
          <a:p>
            <a:r>
              <a:rPr lang="en-GB" b="1" dirty="0">
                <a:latin typeface="Palatino Linotype" panose="02040502050505030304" pitchFamily="18" charset="0"/>
              </a:rPr>
              <a:t>Radioactive substances </a:t>
            </a:r>
            <a:r>
              <a:rPr lang="en-GB" dirty="0" smtClean="0">
                <a:latin typeface="Palatino Linotype" panose="02040502050505030304" pitchFamily="18" charset="0"/>
              </a:rPr>
              <a:t>emitting </a:t>
            </a:r>
            <a:r>
              <a:rPr lang="en-GB" b="1" dirty="0" smtClean="0">
                <a:latin typeface="Palatino Linotype" panose="02040502050505030304" pitchFamily="18" charset="0"/>
              </a:rPr>
              <a:t>short range particles (called alpha or beta particles)</a:t>
            </a:r>
            <a:r>
              <a:rPr lang="en-GB" dirty="0" smtClean="0">
                <a:latin typeface="Palatino Linotype" panose="02040502050505030304" pitchFamily="18" charset="0"/>
              </a:rPr>
              <a:t> are used for therapy due to them losing their power over a very short distance, therefore causing a lot of </a:t>
            </a:r>
            <a:r>
              <a:rPr lang="en-GB" b="1" dirty="0" smtClean="0">
                <a:latin typeface="Palatino Linotype" panose="02040502050505030304" pitchFamily="18" charset="0"/>
              </a:rPr>
              <a:t>local damage</a:t>
            </a:r>
            <a:r>
              <a:rPr lang="en-GB" dirty="0" smtClean="0">
                <a:latin typeface="Palatino Linotype" panose="02040502050505030304" pitchFamily="18" charset="0"/>
              </a:rPr>
              <a:t> (such as cell destruction).</a:t>
            </a:r>
          </a:p>
          <a:p>
            <a:r>
              <a:rPr lang="en-GB" dirty="0" smtClean="0">
                <a:latin typeface="Palatino Linotype" panose="02040502050505030304" pitchFamily="18" charset="0"/>
              </a:rPr>
              <a:t> This characteristic is used for </a:t>
            </a:r>
            <a:r>
              <a:rPr lang="en-GB" b="1" dirty="0" smtClean="0">
                <a:latin typeface="Palatino Linotype" panose="02040502050505030304" pitchFamily="18" charset="0"/>
              </a:rPr>
              <a:t>therapeutic purposes</a:t>
            </a:r>
            <a:r>
              <a:rPr lang="en-GB" dirty="0" smtClean="0">
                <a:latin typeface="Palatino Linotype" panose="02040502050505030304" pitchFamily="18" charset="0"/>
              </a:rPr>
              <a:t>: cancer cells destruction, pain treatment in palliative care for bone cancer or arthritis. Such </a:t>
            </a:r>
            <a:r>
              <a:rPr lang="en-GB" b="1" dirty="0">
                <a:latin typeface="Palatino Linotype" panose="02040502050505030304" pitchFamily="18" charset="0"/>
              </a:rPr>
              <a:t>Radioactive substances </a:t>
            </a:r>
            <a:r>
              <a:rPr lang="en-GB" dirty="0" smtClean="0">
                <a:latin typeface="Palatino Linotype" panose="02040502050505030304" pitchFamily="18" charset="0"/>
              </a:rPr>
              <a:t>stay longer in the body than imaging ones; this is intentional in order to </a:t>
            </a:r>
            <a:r>
              <a:rPr lang="en-GB" b="1" dirty="0" smtClean="0">
                <a:latin typeface="Palatino Linotype" panose="02040502050505030304" pitchFamily="18" charset="0"/>
              </a:rPr>
              <a:t>increase treatment efficiency</a:t>
            </a:r>
            <a:r>
              <a:rPr lang="en-GB" dirty="0" smtClean="0">
                <a:latin typeface="Palatino Linotype" panose="02040502050505030304" pitchFamily="18" charset="0"/>
              </a:rPr>
              <a:t>, but this remains limited to several days. </a:t>
            </a:r>
          </a:p>
          <a:p>
            <a:endParaRPr lang="en-GB" dirty="0"/>
          </a:p>
        </p:txBody>
      </p:sp>
      <p:pic>
        <p:nvPicPr>
          <p:cNvPr id="4" name="Picture 3" descr="C:\Users\kvaanane\Desktop\Multico_sininen-teksti-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15985" y="5462270"/>
            <a:ext cx="2837815" cy="885825"/>
          </a:xfrm>
          <a:prstGeom prst="rect">
            <a:avLst/>
          </a:prstGeom>
          <a:noFill/>
          <a:ln>
            <a:noFill/>
          </a:ln>
        </p:spPr>
      </p:pic>
    </p:spTree>
    <p:extLst>
      <p:ext uri="{BB962C8B-B14F-4D97-AF65-F5344CB8AC3E}">
        <p14:creationId xmlns:p14="http://schemas.microsoft.com/office/powerpoint/2010/main" val="22270077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8081"/>
            <a:ext cx="10515600" cy="1325563"/>
          </a:xfrm>
          <a:solidFill>
            <a:schemeClr val="accent2">
              <a:lumMod val="20000"/>
              <a:lumOff val="80000"/>
            </a:schemeClr>
          </a:solidFill>
        </p:spPr>
        <p:txBody>
          <a:bodyPr/>
          <a:lstStyle/>
          <a:p>
            <a:r>
              <a:rPr lang="en-US" b="1" dirty="0" smtClean="0">
                <a:latin typeface="Palatino Linotype" panose="02040502050505030304" pitchFamily="18" charset="0"/>
              </a:rPr>
              <a:t>So back to Deepa..</a:t>
            </a:r>
            <a:endParaRPr lang="en-US" b="1" dirty="0">
              <a:latin typeface="Palatino Linotype" panose="02040502050505030304" pitchFamily="18" charset="0"/>
            </a:endParaRPr>
          </a:p>
        </p:txBody>
      </p:sp>
      <p:sp>
        <p:nvSpPr>
          <p:cNvPr id="3" name="Content Placeholder 2"/>
          <p:cNvSpPr>
            <a:spLocks noGrp="1"/>
          </p:cNvSpPr>
          <p:nvPr>
            <p:ph idx="1"/>
          </p:nvPr>
        </p:nvSpPr>
        <p:spPr>
          <a:xfrm>
            <a:off x="838200" y="2538178"/>
            <a:ext cx="10515600" cy="3325275"/>
          </a:xfrm>
          <a:solidFill>
            <a:schemeClr val="accent5">
              <a:lumMod val="40000"/>
              <a:lumOff val="60000"/>
            </a:schemeClr>
          </a:solidFill>
        </p:spPr>
        <p:txBody>
          <a:bodyPr/>
          <a:lstStyle/>
          <a:p>
            <a:r>
              <a:rPr lang="en-US" dirty="0" smtClean="0">
                <a:latin typeface="Palatino Linotype" panose="02040502050505030304" pitchFamily="18" charset="0"/>
              </a:rPr>
              <a:t>Nuclear Medicine Technologists need to be able to </a:t>
            </a:r>
            <a:r>
              <a:rPr lang="en-GB" dirty="0" smtClean="0">
                <a:latin typeface="Palatino Linotype" panose="02040502050505030304" pitchFamily="18" charset="0"/>
              </a:rPr>
              <a:t>prepare and administer </a:t>
            </a:r>
            <a:r>
              <a:rPr lang="en-GB" dirty="0">
                <a:latin typeface="Palatino Linotype" panose="02040502050505030304" pitchFamily="18" charset="0"/>
              </a:rPr>
              <a:t>the radioactive </a:t>
            </a:r>
            <a:r>
              <a:rPr lang="en-GB" dirty="0" smtClean="0">
                <a:latin typeface="Palatino Linotype" panose="02040502050505030304" pitchFamily="18" charset="0"/>
              </a:rPr>
              <a:t>tracers.</a:t>
            </a:r>
          </a:p>
          <a:p>
            <a:r>
              <a:rPr lang="en-GB" dirty="0" smtClean="0">
                <a:latin typeface="Palatino Linotype" panose="02040502050505030304" pitchFamily="18" charset="0"/>
              </a:rPr>
              <a:t>But ….</a:t>
            </a:r>
            <a:endParaRPr lang="en-US" dirty="0">
              <a:latin typeface="Palatino Linotype" panose="02040502050505030304" pitchFamily="18" charset="0"/>
            </a:endParaRPr>
          </a:p>
        </p:txBody>
      </p:sp>
      <p:pic>
        <p:nvPicPr>
          <p:cNvPr id="4" name="Picture 3" descr="C:\Users\kvaanane\Desktop\Multico_sininen-teksti-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15985" y="5291137"/>
            <a:ext cx="2837815" cy="885825"/>
          </a:xfrm>
          <a:prstGeom prst="rect">
            <a:avLst/>
          </a:prstGeom>
          <a:noFill/>
          <a:ln>
            <a:noFill/>
          </a:ln>
        </p:spPr>
      </p:pic>
    </p:spTree>
    <p:extLst>
      <p:ext uri="{BB962C8B-B14F-4D97-AF65-F5344CB8AC3E}">
        <p14:creationId xmlns:p14="http://schemas.microsoft.com/office/powerpoint/2010/main" val="22684445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42617"/>
            <a:ext cx="10515600" cy="1425174"/>
          </a:xfrm>
          <a:solidFill>
            <a:schemeClr val="accent6">
              <a:lumMod val="20000"/>
              <a:lumOff val="80000"/>
            </a:schemeClr>
          </a:solidFill>
        </p:spPr>
        <p:txBody>
          <a:bodyPr>
            <a:normAutofit fontScale="90000"/>
          </a:bodyPr>
          <a:lstStyle/>
          <a:p>
            <a:r>
              <a:rPr lang="en-GB" sz="3600" b="1" dirty="0" smtClean="0">
                <a:latin typeface="Palatino Linotype" panose="02040502050505030304" pitchFamily="18" charset="0"/>
              </a:rPr>
              <a:t>Which </a:t>
            </a:r>
            <a:r>
              <a:rPr lang="en-GB" sz="3600" b="1" dirty="0">
                <a:latin typeface="Palatino Linotype" panose="02040502050505030304" pitchFamily="18" charset="0"/>
              </a:rPr>
              <a:t>Radioactive </a:t>
            </a:r>
            <a:r>
              <a:rPr lang="en-GB" sz="3600" b="1" dirty="0" smtClean="0">
                <a:latin typeface="Palatino Linotype" panose="02040502050505030304" pitchFamily="18" charset="0"/>
              </a:rPr>
              <a:t>substance would Deepa use for diagnosis and which one for treatment of the thyroid? </a:t>
            </a:r>
            <a:endParaRPr lang="en-GB" sz="3600" b="1" dirty="0">
              <a:latin typeface="Palatino Linotype" panose="02040502050505030304" pitchFamily="18" charset="0"/>
            </a:endParaRPr>
          </a:p>
        </p:txBody>
      </p:sp>
      <p:sp>
        <p:nvSpPr>
          <p:cNvPr id="3" name="Content Placeholder 2"/>
          <p:cNvSpPr>
            <a:spLocks noGrp="1"/>
          </p:cNvSpPr>
          <p:nvPr>
            <p:ph idx="1"/>
          </p:nvPr>
        </p:nvSpPr>
        <p:spPr>
          <a:xfrm>
            <a:off x="838200" y="2572719"/>
            <a:ext cx="4756688" cy="3604244"/>
          </a:xfrm>
          <a:solidFill>
            <a:schemeClr val="accent4">
              <a:lumMod val="20000"/>
              <a:lumOff val="80000"/>
            </a:schemeClr>
          </a:solidFill>
        </p:spPr>
        <p:txBody>
          <a:bodyPr>
            <a:normAutofit/>
          </a:bodyPr>
          <a:lstStyle/>
          <a:p>
            <a:r>
              <a:rPr lang="en-GB" dirty="0" smtClean="0">
                <a:latin typeface="Palatino Linotype" panose="02040502050505030304" pitchFamily="18" charset="0"/>
              </a:rPr>
              <a:t>Iodine 123 or Iodine 131?</a:t>
            </a:r>
            <a:endParaRPr lang="en-GB" dirty="0">
              <a:latin typeface="Palatino Linotype" panose="02040502050505030304" pitchFamily="18" charset="0"/>
            </a:endParaRPr>
          </a:p>
          <a:p>
            <a:endParaRPr lang="en-GB" dirty="0" smtClean="0">
              <a:latin typeface="Palatino Linotype" panose="02040502050505030304" pitchFamily="18" charset="0"/>
            </a:endParaRPr>
          </a:p>
          <a:p>
            <a:r>
              <a:rPr lang="en-GB" i="1" u="sng" dirty="0" smtClean="0">
                <a:latin typeface="Palatino Linotype" panose="02040502050505030304" pitchFamily="18" charset="0"/>
              </a:rPr>
              <a:t>I-131 </a:t>
            </a:r>
            <a:r>
              <a:rPr lang="en-GB" i="1" u="sng" dirty="0">
                <a:latin typeface="Palatino Linotype" panose="02040502050505030304" pitchFamily="18" charset="0"/>
              </a:rPr>
              <a:t>-</a:t>
            </a:r>
            <a:r>
              <a:rPr lang="en-GB" i="1" u="sng" dirty="0" smtClean="0">
                <a:latin typeface="Palatino Linotype" panose="02040502050505030304" pitchFamily="18" charset="0"/>
              </a:rPr>
              <a:t>half life of 8 days</a:t>
            </a:r>
          </a:p>
          <a:p>
            <a:r>
              <a:rPr lang="en-GB" i="1" u="sng" dirty="0" smtClean="0">
                <a:latin typeface="Palatino Linotype" panose="02040502050505030304" pitchFamily="18" charset="0"/>
              </a:rPr>
              <a:t>I-123 - half life of 13 hours</a:t>
            </a:r>
          </a:p>
        </p:txBody>
      </p:sp>
      <p:sp>
        <p:nvSpPr>
          <p:cNvPr id="4" name="TextBox 3"/>
          <p:cNvSpPr txBox="1"/>
          <p:nvPr/>
        </p:nvSpPr>
        <p:spPr>
          <a:xfrm>
            <a:off x="5966848" y="3254643"/>
            <a:ext cx="5681363" cy="1754326"/>
          </a:xfrm>
          <a:prstGeom prst="rect">
            <a:avLst/>
          </a:prstGeom>
          <a:solidFill>
            <a:schemeClr val="accent5">
              <a:lumMod val="40000"/>
              <a:lumOff val="60000"/>
            </a:schemeClr>
          </a:solidFill>
        </p:spPr>
        <p:txBody>
          <a:bodyPr wrap="none" rtlCol="0">
            <a:spAutoFit/>
          </a:bodyPr>
          <a:lstStyle/>
          <a:p>
            <a:r>
              <a:rPr lang="en-GB" sz="3600" dirty="0" smtClean="0">
                <a:latin typeface="Palatino Linotype" panose="02040502050505030304" pitchFamily="18" charset="0"/>
              </a:rPr>
              <a:t>But first…</a:t>
            </a:r>
          </a:p>
          <a:p>
            <a:r>
              <a:rPr lang="en-GB" sz="3600" dirty="0" smtClean="0">
                <a:latin typeface="Palatino Linotype" panose="02040502050505030304" pitchFamily="18" charset="0"/>
              </a:rPr>
              <a:t>What does half life mean??</a:t>
            </a:r>
          </a:p>
          <a:p>
            <a:endParaRPr lang="en-GB" sz="3600" dirty="0"/>
          </a:p>
        </p:txBody>
      </p:sp>
      <p:pic>
        <p:nvPicPr>
          <p:cNvPr id="5" name="Picture 4" descr="C:\Users\kvaanane\Desktop\Multico_sininen-teksti-RGB.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17917" y="5509996"/>
            <a:ext cx="2837815" cy="885825"/>
          </a:xfrm>
          <a:prstGeom prst="rect">
            <a:avLst/>
          </a:prstGeom>
          <a:noFill/>
          <a:ln>
            <a:noFill/>
          </a:ln>
        </p:spPr>
      </p:pic>
    </p:spTree>
    <p:extLst>
      <p:ext uri="{BB962C8B-B14F-4D97-AF65-F5344CB8AC3E}">
        <p14:creationId xmlns:p14="http://schemas.microsoft.com/office/powerpoint/2010/main" val="14032003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19931" y="365125"/>
            <a:ext cx="11376089" cy="1325563"/>
          </a:xfrm>
        </p:spPr>
        <p:txBody>
          <a:bodyPr>
            <a:normAutofit/>
          </a:bodyPr>
          <a:lstStyle/>
          <a:p>
            <a:r>
              <a:rPr lang="en-US" sz="4000" b="1" dirty="0" smtClean="0">
                <a:latin typeface="Palatino Linotype" panose="02040502050505030304" pitchFamily="18" charset="0"/>
              </a:rPr>
              <a:t>Typical </a:t>
            </a:r>
            <a:r>
              <a:rPr lang="en-US" sz="4000" b="1" dirty="0" smtClean="0">
                <a:latin typeface="Palatino Linotype" panose="02040502050505030304" pitchFamily="18" charset="0"/>
              </a:rPr>
              <a:t>radiopharmaceuticals - </a:t>
            </a:r>
            <a:r>
              <a:rPr lang="en-US" sz="4000" b="1" dirty="0" smtClean="0">
                <a:latin typeface="Palatino Linotype" panose="02040502050505030304" pitchFamily="18" charset="0"/>
              </a:rPr>
              <a:t>Fill in the table</a:t>
            </a:r>
            <a:endParaRPr lang="en-US" sz="4000" b="1" dirty="0">
              <a:latin typeface="Palatino Linotype" panose="02040502050505030304" pitchFamily="18" charset="0"/>
            </a:endParaRPr>
          </a:p>
        </p:txBody>
      </p:sp>
      <p:sp>
        <p:nvSpPr>
          <p:cNvPr id="5" name="Content Placeholder 4"/>
          <p:cNvSpPr>
            <a:spLocks noGrp="1"/>
          </p:cNvSpPr>
          <p:nvPr>
            <p:ph sz="half" idx="1"/>
          </p:nvPr>
        </p:nvSpPr>
        <p:spPr/>
        <p:txBody>
          <a:bodyPr/>
          <a:lstStyle/>
          <a:p>
            <a:r>
              <a:rPr lang="en-GB" b="1" dirty="0" smtClean="0">
                <a:latin typeface="Palatino Linotype" panose="02040502050505030304" pitchFamily="18" charset="0"/>
              </a:rPr>
              <a:t>Diagnostic</a:t>
            </a:r>
          </a:p>
          <a:p>
            <a:pPr marL="0" indent="0">
              <a:buNone/>
            </a:pPr>
            <a:endParaRPr lang="en-GB" dirty="0"/>
          </a:p>
          <a:p>
            <a:endParaRPr lang="en-US" dirty="0"/>
          </a:p>
        </p:txBody>
      </p:sp>
      <p:sp>
        <p:nvSpPr>
          <p:cNvPr id="6" name="Content Placeholder 5"/>
          <p:cNvSpPr>
            <a:spLocks noGrp="1"/>
          </p:cNvSpPr>
          <p:nvPr>
            <p:ph sz="half" idx="2"/>
          </p:nvPr>
        </p:nvSpPr>
        <p:spPr/>
        <p:txBody>
          <a:bodyPr/>
          <a:lstStyle/>
          <a:p>
            <a:r>
              <a:rPr lang="en-GB" b="1" dirty="0" smtClean="0">
                <a:latin typeface="Palatino Linotype" panose="02040502050505030304" pitchFamily="18" charset="0"/>
              </a:rPr>
              <a:t>Therapeutic</a:t>
            </a:r>
          </a:p>
        </p:txBody>
      </p:sp>
      <p:cxnSp>
        <p:nvCxnSpPr>
          <p:cNvPr id="3" name="Straight Connector 2"/>
          <p:cNvCxnSpPr/>
          <p:nvPr/>
        </p:nvCxnSpPr>
        <p:spPr>
          <a:xfrm>
            <a:off x="619932" y="2526224"/>
            <a:ext cx="10724827" cy="464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5052447" y="1825625"/>
            <a:ext cx="29004" cy="4668165"/>
          </a:xfrm>
          <a:prstGeom prst="line">
            <a:avLst/>
          </a:prstGeom>
        </p:spPr>
        <p:style>
          <a:lnRef idx="1">
            <a:schemeClr val="accent1"/>
          </a:lnRef>
          <a:fillRef idx="0">
            <a:schemeClr val="accent1"/>
          </a:fillRef>
          <a:effectRef idx="0">
            <a:schemeClr val="accent1"/>
          </a:effectRef>
          <a:fontRef idx="minor">
            <a:schemeClr val="tx1"/>
          </a:fontRef>
        </p:style>
      </p:cxnSp>
      <p:pic>
        <p:nvPicPr>
          <p:cNvPr id="7" name="Picture 6" descr="C:\Users\kvaanane\Desktop\Multico_sininen-teksti-RGB.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58206" y="5868987"/>
            <a:ext cx="2837815" cy="885825"/>
          </a:xfrm>
          <a:prstGeom prst="rect">
            <a:avLst/>
          </a:prstGeom>
          <a:noFill/>
          <a:ln>
            <a:noFill/>
          </a:ln>
        </p:spPr>
      </p:pic>
    </p:spTree>
    <p:extLst>
      <p:ext uri="{BB962C8B-B14F-4D97-AF65-F5344CB8AC3E}">
        <p14:creationId xmlns:p14="http://schemas.microsoft.com/office/powerpoint/2010/main" val="2426917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0480" y="139485"/>
            <a:ext cx="10600293" cy="1394847"/>
          </a:xfrm>
          <a:solidFill>
            <a:schemeClr val="accent4">
              <a:lumMod val="40000"/>
              <a:lumOff val="60000"/>
            </a:schemeClr>
          </a:solidFill>
        </p:spPr>
        <p:txBody>
          <a:bodyPr>
            <a:noAutofit/>
          </a:bodyPr>
          <a:lstStyle/>
          <a:p>
            <a:r>
              <a:rPr lang="en-GB" sz="4800" dirty="0" smtClean="0">
                <a:latin typeface="Palatino Linotype" panose="02040502050505030304" pitchFamily="18" charset="0"/>
              </a:rPr>
              <a:t>KQ-“Is there like a nuclear bomb in my body?!”</a:t>
            </a:r>
            <a:endParaRPr lang="en-GB" sz="4800" dirty="0">
              <a:latin typeface="Palatino Linotype" panose="02040502050505030304" pitchFamily="18" charset="0"/>
            </a:endParaRPr>
          </a:p>
        </p:txBody>
      </p:sp>
      <p:pic>
        <p:nvPicPr>
          <p:cNvPr id="4" name="Picture 3"/>
          <p:cNvPicPr>
            <a:picLocks noChangeAspect="1"/>
          </p:cNvPicPr>
          <p:nvPr/>
        </p:nvPicPr>
        <p:blipFill>
          <a:blip r:embed="rId2"/>
          <a:stretch>
            <a:fillRect/>
          </a:stretch>
        </p:blipFill>
        <p:spPr>
          <a:xfrm>
            <a:off x="4653899" y="1586174"/>
            <a:ext cx="2334408" cy="2334408"/>
          </a:xfrm>
          <a:prstGeom prst="rect">
            <a:avLst/>
          </a:prstGeom>
        </p:spPr>
      </p:pic>
      <p:sp>
        <p:nvSpPr>
          <p:cNvPr id="5" name="Title 1"/>
          <p:cNvSpPr txBox="1">
            <a:spLocks/>
          </p:cNvSpPr>
          <p:nvPr/>
        </p:nvSpPr>
        <p:spPr>
          <a:xfrm>
            <a:off x="229793" y="3045342"/>
            <a:ext cx="4306582" cy="2195056"/>
          </a:xfrm>
          <a:prstGeom prst="rect">
            <a:avLst/>
          </a:prstGeom>
          <a:solidFill>
            <a:schemeClr val="accent5">
              <a:lumMod val="40000"/>
              <a:lumOff val="60000"/>
            </a:schemeClr>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000" dirty="0" smtClean="0">
                <a:latin typeface="Palatino Linotype" panose="02040502050505030304" pitchFamily="18" charset="0"/>
              </a:rPr>
              <a:t>Starter- Jot down everything you think you know about radiation</a:t>
            </a:r>
            <a:endParaRPr lang="en-GB" sz="4000" dirty="0">
              <a:latin typeface="Palatino Linotype" panose="02040502050505030304" pitchFamily="18" charset="0"/>
            </a:endParaRPr>
          </a:p>
        </p:txBody>
      </p:sp>
      <p:sp>
        <p:nvSpPr>
          <p:cNvPr id="6" name="Title 1"/>
          <p:cNvSpPr txBox="1">
            <a:spLocks/>
          </p:cNvSpPr>
          <p:nvPr/>
        </p:nvSpPr>
        <p:spPr>
          <a:xfrm>
            <a:off x="7592163" y="3045342"/>
            <a:ext cx="4532416" cy="2195056"/>
          </a:xfrm>
          <a:prstGeom prst="rect">
            <a:avLst/>
          </a:prstGeom>
          <a:solidFill>
            <a:schemeClr val="accent6">
              <a:lumMod val="40000"/>
              <a:lumOff val="60000"/>
            </a:schemeClr>
          </a:solidFill>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400" dirty="0" smtClean="0">
                <a:latin typeface="Palatino Linotype" panose="02040502050505030304" pitchFamily="18" charset="0"/>
              </a:rPr>
              <a:t>TIF- ‘Radiation is always harmful’ Evaluate this statement</a:t>
            </a:r>
            <a:endParaRPr lang="en-GB" sz="4400" dirty="0">
              <a:latin typeface="Palatino Linotype" panose="02040502050505030304" pitchFamily="18" charset="0"/>
            </a:endParaRPr>
          </a:p>
        </p:txBody>
      </p:sp>
      <p:grpSp>
        <p:nvGrpSpPr>
          <p:cNvPr id="7" name="Group 6"/>
          <p:cNvGrpSpPr/>
          <p:nvPr/>
        </p:nvGrpSpPr>
        <p:grpSpPr>
          <a:xfrm>
            <a:off x="1847829" y="5513019"/>
            <a:ext cx="8496342" cy="1104606"/>
            <a:chOff x="47268" y="3712933"/>
            <a:chExt cx="8496342" cy="1104606"/>
          </a:xfrm>
        </p:grpSpPr>
        <p:pic>
          <p:nvPicPr>
            <p:cNvPr id="8" name="Picture 7" descr="http://europa.eu/about-eu/basic-information/symbols/images/flag_yellow_high.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68" y="3712933"/>
              <a:ext cx="1644412" cy="1043885"/>
            </a:xfrm>
            <a:prstGeom prst="rect">
              <a:avLst/>
            </a:prstGeom>
            <a:noFill/>
            <a:ln>
              <a:noFill/>
            </a:ln>
          </p:spPr>
        </p:pic>
        <p:sp>
          <p:nvSpPr>
            <p:cNvPr id="9" name="Text Box 2"/>
            <p:cNvSpPr txBox="1">
              <a:spLocks noChangeArrowheads="1"/>
            </p:cNvSpPr>
            <p:nvPr/>
          </p:nvSpPr>
          <p:spPr bwMode="auto">
            <a:xfrm>
              <a:off x="1691680" y="3712933"/>
              <a:ext cx="4657725" cy="421005"/>
            </a:xfrm>
            <a:prstGeom prst="rect">
              <a:avLst/>
            </a:prstGeom>
            <a:noFill/>
            <a:ln w="9525">
              <a:noFill/>
              <a:miter lim="800000"/>
              <a:headEnd/>
              <a:tailEnd/>
            </a:ln>
          </p:spPr>
          <p:txBody>
            <a:bodyPr rot="0" vert="horz" wrap="square" lIns="91440" tIns="45720" rIns="91440" bIns="45720" anchor="t" anchorCtr="0">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457200" algn="ctr">
                <a:lnSpc>
                  <a:spcPct val="115000"/>
                </a:lnSpc>
                <a:spcAft>
                  <a:spcPts val="100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This project has received funding from the </a:t>
              </a:r>
              <a:r>
                <a:rPr lang="en-US" sz="1600" i="1" dirty="0">
                  <a:effectLst/>
                  <a:latin typeface="Times New Roman" panose="02020603050405020304" pitchFamily="18" charset="0"/>
                  <a:ea typeface="Calibri" panose="020F0502020204030204" pitchFamily="34" charset="0"/>
                  <a:cs typeface="Times New Roman" panose="02020603050405020304" pitchFamily="18" charset="0"/>
                </a:rPr>
                <a:t>European Union’s Horizon 2020 research and innovation </a:t>
              </a:r>
              <a:r>
                <a:rPr lang="en-US" sz="1600" i="1" dirty="0" err="1">
                  <a:effectLst/>
                  <a:latin typeface="Times New Roman" panose="02020603050405020304" pitchFamily="18" charset="0"/>
                  <a:ea typeface="Calibri" panose="020F0502020204030204" pitchFamily="34" charset="0"/>
                  <a:cs typeface="Times New Roman" panose="02020603050405020304" pitchFamily="18" charset="0"/>
                </a:rPr>
                <a:t>programme</a:t>
              </a:r>
              <a:r>
                <a:rPr lang="en-US" sz="1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under grant agreement No 665100</a:t>
              </a: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fi-FI"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endParaRPr lang="fi-FI"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Picture 9"/>
            <p:cNvPicPr>
              <a:picLocks noChangeAspect="1"/>
            </p:cNvPicPr>
            <p:nvPr/>
          </p:nvPicPr>
          <p:blipFill>
            <a:blip r:embed="rId4"/>
            <a:stretch>
              <a:fillRect/>
            </a:stretch>
          </p:blipFill>
          <p:spPr>
            <a:xfrm>
              <a:off x="6839698" y="3712933"/>
              <a:ext cx="1703912" cy="1104606"/>
            </a:xfrm>
            <a:prstGeom prst="rect">
              <a:avLst/>
            </a:prstGeom>
          </p:spPr>
        </p:pic>
      </p:grpSp>
    </p:spTree>
    <p:extLst>
      <p:ext uri="{BB962C8B-B14F-4D97-AF65-F5344CB8AC3E}">
        <p14:creationId xmlns:p14="http://schemas.microsoft.com/office/powerpoint/2010/main" val="17636231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lstStyle/>
          <a:p>
            <a:r>
              <a:rPr lang="en-GB" b="1" dirty="0">
                <a:latin typeface="Palatino Linotype" panose="02040502050505030304" pitchFamily="18" charset="0"/>
              </a:rPr>
              <a:t>What is Nuclear Medicine?</a:t>
            </a:r>
            <a:r>
              <a:rPr lang="en-GB" dirty="0">
                <a:latin typeface="Palatino Linotype" panose="02040502050505030304" pitchFamily="18" charset="0"/>
              </a:rPr>
              <a:t/>
            </a:r>
            <a:br>
              <a:rPr lang="en-GB" dirty="0">
                <a:latin typeface="Palatino Linotype" panose="02040502050505030304" pitchFamily="18" charset="0"/>
              </a:rPr>
            </a:br>
            <a:endParaRPr lang="en-GB" dirty="0">
              <a:latin typeface="Palatino Linotype" panose="02040502050505030304" pitchFamily="18" charset="0"/>
            </a:endParaRPr>
          </a:p>
        </p:txBody>
      </p:sp>
      <p:sp>
        <p:nvSpPr>
          <p:cNvPr id="3" name="Content Placeholder 2"/>
          <p:cNvSpPr>
            <a:spLocks noGrp="1"/>
          </p:cNvSpPr>
          <p:nvPr>
            <p:ph idx="1"/>
          </p:nvPr>
        </p:nvSpPr>
        <p:spPr>
          <a:xfrm>
            <a:off x="838200" y="1155032"/>
            <a:ext cx="10515600" cy="5021931"/>
          </a:xfrm>
          <a:solidFill>
            <a:schemeClr val="accent2">
              <a:lumMod val="20000"/>
              <a:lumOff val="80000"/>
            </a:schemeClr>
          </a:solidFill>
        </p:spPr>
        <p:txBody>
          <a:bodyPr>
            <a:normAutofit fontScale="85000" lnSpcReduction="20000"/>
          </a:bodyPr>
          <a:lstStyle/>
          <a:p>
            <a:r>
              <a:rPr lang="en-GB" dirty="0" smtClean="0">
                <a:latin typeface="Palatino Linotype" panose="02040502050505030304" pitchFamily="18" charset="0"/>
              </a:rPr>
              <a:t>Nuclear Medicine is a </a:t>
            </a:r>
            <a:r>
              <a:rPr lang="en-GB" u="sng" dirty="0" smtClean="0">
                <a:latin typeface="Palatino Linotype" panose="02040502050505030304" pitchFamily="18" charset="0"/>
              </a:rPr>
              <a:t>diagnostic medical imaging</a:t>
            </a:r>
            <a:r>
              <a:rPr lang="en-GB" dirty="0" smtClean="0">
                <a:latin typeface="Palatino Linotype" panose="02040502050505030304" pitchFamily="18" charset="0"/>
              </a:rPr>
              <a:t> and treatment speciality. It combines elements of anatomy and physiology, chemistry, physics, mathematics and computing with patient care skills.</a:t>
            </a:r>
          </a:p>
          <a:p>
            <a:r>
              <a:rPr lang="en-GB" u="sng" dirty="0" smtClean="0">
                <a:latin typeface="Palatino Linotype" panose="02040502050505030304" pitchFamily="18" charset="0"/>
              </a:rPr>
              <a:t>Radioactive tracers </a:t>
            </a:r>
            <a:r>
              <a:rPr lang="en-GB" dirty="0" smtClean="0">
                <a:latin typeface="Palatino Linotype" panose="02040502050505030304" pitchFamily="18" charset="0"/>
              </a:rPr>
              <a:t>are administered to patients in order to </a:t>
            </a:r>
            <a:r>
              <a:rPr lang="en-GB" u="sng" dirty="0" smtClean="0">
                <a:latin typeface="Palatino Linotype" panose="02040502050505030304" pitchFamily="18" charset="0"/>
              </a:rPr>
              <a:t>diagnose</a:t>
            </a:r>
            <a:r>
              <a:rPr lang="en-GB" dirty="0" smtClean="0">
                <a:latin typeface="Palatino Linotype" panose="02040502050505030304" pitchFamily="18" charset="0"/>
              </a:rPr>
              <a:t> and /or treat disease. Nuclear Medicine differs from other imaging techniques such as X-ray by giving information about the function of parts of the body, as well as their structure. The use of these radioactive tracers is closely monitored. The techniques are very safe both for the patient and for the technologist.</a:t>
            </a:r>
          </a:p>
          <a:p>
            <a:pPr marL="0" indent="0">
              <a:buNone/>
            </a:pPr>
            <a:r>
              <a:rPr lang="en-GB" b="1" dirty="0" smtClean="0">
                <a:latin typeface="Palatino Linotype" panose="02040502050505030304" pitchFamily="18" charset="0"/>
              </a:rPr>
              <a:t>What type of person is suited to a career as a Nuclear Medicine Technologist?</a:t>
            </a:r>
            <a:endParaRPr lang="en-GB" dirty="0" smtClean="0">
              <a:latin typeface="Palatino Linotype" panose="02040502050505030304" pitchFamily="18" charset="0"/>
            </a:endParaRPr>
          </a:p>
          <a:p>
            <a:r>
              <a:rPr lang="en-GB" dirty="0" smtClean="0">
                <a:latin typeface="Palatino Linotype" panose="02040502050505030304" pitchFamily="18" charset="0"/>
              </a:rPr>
              <a:t>A wide variety of people would be suited to a career as a Nuclear Medicine Technologist. The most important factor is an ability to work and communicate well with people.</a:t>
            </a:r>
          </a:p>
          <a:p>
            <a:r>
              <a:rPr lang="en-GB" dirty="0" smtClean="0">
                <a:latin typeface="Palatino Linotype" panose="02040502050505030304" pitchFamily="18" charset="0"/>
              </a:rPr>
              <a:t>While knowledge of science obviously plays an essential part, practical skills including patient care and interpersonal skills are equally important.</a:t>
            </a:r>
          </a:p>
          <a:p>
            <a:endParaRPr lang="en-GB" dirty="0">
              <a:latin typeface="Palatino Linotype" panose="02040502050505030304" pitchFamily="18" charset="0"/>
            </a:endParaRPr>
          </a:p>
        </p:txBody>
      </p:sp>
      <p:sp>
        <p:nvSpPr>
          <p:cNvPr id="4" name="TextBox 3"/>
          <p:cNvSpPr txBox="1"/>
          <p:nvPr/>
        </p:nvSpPr>
        <p:spPr>
          <a:xfrm>
            <a:off x="666427" y="6338807"/>
            <a:ext cx="10678332" cy="954107"/>
          </a:xfrm>
          <a:prstGeom prst="rect">
            <a:avLst/>
          </a:prstGeom>
          <a:solidFill>
            <a:srgbClr val="FF0000"/>
          </a:solidFill>
        </p:spPr>
        <p:txBody>
          <a:bodyPr wrap="square" rtlCol="0">
            <a:spAutoFit/>
          </a:bodyPr>
          <a:lstStyle/>
          <a:p>
            <a:r>
              <a:rPr lang="en-GB" sz="2800" dirty="0" smtClean="0">
                <a:solidFill>
                  <a:schemeClr val="bg1"/>
                </a:solidFill>
                <a:latin typeface="Palatino Linotype" panose="02040502050505030304" pitchFamily="18" charset="0"/>
              </a:rPr>
              <a:t>I have underlined some tricky phrases… What do you think these mean?</a:t>
            </a:r>
            <a:endParaRPr lang="en-GB" sz="2800" dirty="0">
              <a:solidFill>
                <a:schemeClr val="bg1"/>
              </a:solidFill>
              <a:latin typeface="Palatino Linotype" panose="02040502050505030304" pitchFamily="18" charset="0"/>
            </a:endParaRPr>
          </a:p>
        </p:txBody>
      </p:sp>
      <p:sp>
        <p:nvSpPr>
          <p:cNvPr id="5" name="TextBox 4"/>
          <p:cNvSpPr txBox="1"/>
          <p:nvPr/>
        </p:nvSpPr>
        <p:spPr>
          <a:xfrm>
            <a:off x="838200" y="1542339"/>
            <a:ext cx="10554346" cy="2123658"/>
          </a:xfrm>
          <a:prstGeom prst="rect">
            <a:avLst/>
          </a:prstGeom>
          <a:solidFill>
            <a:schemeClr val="accent4">
              <a:lumMod val="40000"/>
              <a:lumOff val="60000"/>
            </a:schemeClr>
          </a:solidFill>
        </p:spPr>
        <p:txBody>
          <a:bodyPr wrap="square" rtlCol="0">
            <a:spAutoFit/>
          </a:bodyPr>
          <a:lstStyle/>
          <a:p>
            <a:pPr algn="ctr"/>
            <a:r>
              <a:rPr lang="en-GB" sz="6600" dirty="0" smtClean="0">
                <a:latin typeface="Palatino Linotype" panose="02040502050505030304" pitchFamily="18" charset="0"/>
              </a:rPr>
              <a:t>So… what is nuclear medicine?</a:t>
            </a:r>
            <a:endParaRPr lang="en-GB" sz="6600" dirty="0">
              <a:latin typeface="Palatino Linotype" panose="02040502050505030304" pitchFamily="18" charset="0"/>
            </a:endParaRPr>
          </a:p>
        </p:txBody>
      </p:sp>
      <p:pic>
        <p:nvPicPr>
          <p:cNvPr id="6" name="Picture 5" descr="C:\Users\kvaanane\Desktop\Multico_sininen-teksti-RGB.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15985" y="280185"/>
            <a:ext cx="2837815" cy="885825"/>
          </a:xfrm>
          <a:prstGeom prst="rect">
            <a:avLst/>
          </a:prstGeom>
          <a:noFill/>
          <a:ln>
            <a:noFill/>
          </a:ln>
        </p:spPr>
      </p:pic>
    </p:spTree>
    <p:extLst>
      <p:ext uri="{BB962C8B-B14F-4D97-AF65-F5344CB8AC3E}">
        <p14:creationId xmlns:p14="http://schemas.microsoft.com/office/powerpoint/2010/main" val="3370731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427" y="365125"/>
            <a:ext cx="10515600" cy="828244"/>
          </a:xfrm>
          <a:solidFill>
            <a:schemeClr val="accent5">
              <a:lumMod val="20000"/>
              <a:lumOff val="80000"/>
            </a:schemeClr>
          </a:solidFill>
        </p:spPr>
        <p:txBody>
          <a:bodyPr/>
          <a:lstStyle/>
          <a:p>
            <a:r>
              <a:rPr lang="en-US" b="1" dirty="0" smtClean="0">
                <a:latin typeface="Palatino Linotype" panose="02040502050505030304" pitchFamily="18" charset="0"/>
              </a:rPr>
              <a:t>Nuclear </a:t>
            </a:r>
            <a:r>
              <a:rPr lang="en-US" b="1" dirty="0">
                <a:latin typeface="Palatino Linotype" panose="02040502050505030304" pitchFamily="18" charset="0"/>
              </a:rPr>
              <a:t>M</a:t>
            </a:r>
            <a:r>
              <a:rPr lang="en-US" b="1" dirty="0" smtClean="0">
                <a:latin typeface="Palatino Linotype" panose="02040502050505030304" pitchFamily="18" charset="0"/>
              </a:rPr>
              <a:t>edicine Technologist</a:t>
            </a:r>
            <a:endParaRPr lang="en-US" b="1" dirty="0">
              <a:latin typeface="Palatino Linotype" panose="02040502050505030304" pitchFamily="18" charset="0"/>
            </a:endParaRPr>
          </a:p>
        </p:txBody>
      </p:sp>
      <p:sp>
        <p:nvSpPr>
          <p:cNvPr id="5" name="Content Placeholder 4"/>
          <p:cNvSpPr>
            <a:spLocks noGrp="1"/>
          </p:cNvSpPr>
          <p:nvPr>
            <p:ph sz="half" idx="2"/>
          </p:nvPr>
        </p:nvSpPr>
        <p:spPr>
          <a:xfrm>
            <a:off x="546427" y="1344017"/>
            <a:ext cx="10575460" cy="5513983"/>
          </a:xfrm>
          <a:solidFill>
            <a:schemeClr val="accent4">
              <a:lumMod val="20000"/>
              <a:lumOff val="80000"/>
            </a:schemeClr>
          </a:solidFill>
        </p:spPr>
        <p:txBody>
          <a:bodyPr>
            <a:normAutofit/>
          </a:bodyPr>
          <a:lstStyle/>
          <a:p>
            <a:pPr marL="0" indent="0">
              <a:buNone/>
            </a:pPr>
            <a:r>
              <a:rPr lang="en-GB" b="1" dirty="0">
                <a:latin typeface="Palatino Linotype" panose="02040502050505030304" pitchFamily="18" charset="0"/>
              </a:rPr>
              <a:t>How </a:t>
            </a:r>
            <a:r>
              <a:rPr lang="en-GB" b="1" dirty="0" smtClean="0">
                <a:latin typeface="Palatino Linotype" panose="02040502050505030304" pitchFamily="18" charset="0"/>
              </a:rPr>
              <a:t>do you train to become a nuclear medicine technologist? </a:t>
            </a:r>
            <a:endParaRPr lang="en-GB" dirty="0">
              <a:latin typeface="Palatino Linotype" panose="02040502050505030304" pitchFamily="18" charset="0"/>
            </a:endParaRPr>
          </a:p>
          <a:p>
            <a:pPr marL="0" indent="0">
              <a:buNone/>
            </a:pPr>
            <a:r>
              <a:rPr lang="en-GB" dirty="0">
                <a:latin typeface="Palatino Linotype" panose="02040502050505030304" pitchFamily="18" charset="0"/>
              </a:rPr>
              <a:t>There are two main routes to qualification as a Nuclear Medicine Technologist.</a:t>
            </a:r>
          </a:p>
          <a:p>
            <a:r>
              <a:rPr lang="en-GB" dirty="0" smtClean="0">
                <a:latin typeface="Palatino Linotype" panose="02040502050505030304" pitchFamily="18" charset="0"/>
              </a:rPr>
              <a:t>You can choose  </a:t>
            </a:r>
            <a:r>
              <a:rPr lang="en-GB" dirty="0">
                <a:latin typeface="Palatino Linotype" panose="02040502050505030304" pitchFamily="18" charset="0"/>
              </a:rPr>
              <a:t>a </a:t>
            </a:r>
            <a:r>
              <a:rPr lang="en-GB" dirty="0" smtClean="0">
                <a:latin typeface="Palatino Linotype" panose="02040502050505030304" pitchFamily="18" charset="0"/>
              </a:rPr>
              <a:t>four year part-time BSc </a:t>
            </a:r>
            <a:r>
              <a:rPr lang="en-GB" dirty="0">
                <a:latin typeface="Palatino Linotype" panose="02040502050505030304" pitchFamily="18" charset="0"/>
              </a:rPr>
              <a:t>in Clinical Technology with specialisation in Nuclear Medicine during the degree. This </a:t>
            </a:r>
            <a:r>
              <a:rPr lang="en-GB" dirty="0" smtClean="0">
                <a:latin typeface="Palatino Linotype" panose="02040502050505030304" pitchFamily="18" charset="0"/>
              </a:rPr>
              <a:t>is </a:t>
            </a:r>
            <a:r>
              <a:rPr lang="en-GB" dirty="0">
                <a:latin typeface="Palatino Linotype" panose="02040502050505030304" pitchFamily="18" charset="0"/>
              </a:rPr>
              <a:t>combined with training based upon formal practical experience in Nuclear </a:t>
            </a:r>
            <a:r>
              <a:rPr lang="en-GB" dirty="0" smtClean="0">
                <a:latin typeface="Palatino Linotype" panose="02040502050505030304" pitchFamily="18" charset="0"/>
              </a:rPr>
              <a:t>Medicine.</a:t>
            </a:r>
          </a:p>
          <a:p>
            <a:r>
              <a:rPr lang="en-GB" dirty="0" smtClean="0">
                <a:latin typeface="Palatino Linotype" panose="02040502050505030304" pitchFamily="18" charset="0"/>
              </a:rPr>
              <a:t>The other </a:t>
            </a:r>
            <a:r>
              <a:rPr lang="en-GB" dirty="0">
                <a:latin typeface="Palatino Linotype" panose="02040502050505030304" pitchFamily="18" charset="0"/>
              </a:rPr>
              <a:t>route is to take a BSc in Radiography, which takes three years, and then specialise in Nuclear Medicine, after first qualifying as a Radiographer. Practical experience can be obtained by working in a </a:t>
            </a:r>
            <a:r>
              <a:rPr lang="en-GB" dirty="0" smtClean="0">
                <a:latin typeface="Palatino Linotype" panose="02040502050505030304" pitchFamily="18" charset="0"/>
              </a:rPr>
              <a:t>nuclear </a:t>
            </a:r>
            <a:r>
              <a:rPr lang="en-GB" dirty="0">
                <a:latin typeface="Palatino Linotype" panose="02040502050505030304" pitchFamily="18" charset="0"/>
              </a:rPr>
              <a:t>m</a:t>
            </a:r>
            <a:r>
              <a:rPr lang="en-GB" dirty="0" smtClean="0">
                <a:latin typeface="Palatino Linotype" panose="02040502050505030304" pitchFamily="18" charset="0"/>
              </a:rPr>
              <a:t>edicine department in hospital.</a:t>
            </a:r>
            <a:endParaRPr lang="en-GB" dirty="0">
              <a:latin typeface="Palatino Linotype" panose="02040502050505030304" pitchFamily="18" charset="0"/>
            </a:endParaRPr>
          </a:p>
        </p:txBody>
      </p:sp>
      <p:pic>
        <p:nvPicPr>
          <p:cNvPr id="4" name="Picture 3" descr="C:\Users\kvaanane\Desktop\Multico_sininen-teksti-RGB.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803368" y="336335"/>
            <a:ext cx="2837815" cy="885825"/>
          </a:xfrm>
          <a:prstGeom prst="rect">
            <a:avLst/>
          </a:prstGeom>
          <a:noFill/>
          <a:ln>
            <a:noFill/>
          </a:ln>
        </p:spPr>
      </p:pic>
    </p:spTree>
    <p:extLst>
      <p:ext uri="{BB962C8B-B14F-4D97-AF65-F5344CB8AC3E}">
        <p14:creationId xmlns:p14="http://schemas.microsoft.com/office/powerpoint/2010/main" val="39193929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1444" y="365126"/>
            <a:ext cx="10842356" cy="781750"/>
          </a:xfrm>
          <a:solidFill>
            <a:schemeClr val="accent3">
              <a:lumMod val="20000"/>
              <a:lumOff val="80000"/>
            </a:schemeClr>
          </a:solidFill>
        </p:spPr>
        <p:txBody>
          <a:bodyPr>
            <a:normAutofit/>
          </a:bodyPr>
          <a:lstStyle/>
          <a:p>
            <a:r>
              <a:rPr lang="en-GB" b="1" dirty="0" smtClean="0">
                <a:latin typeface="Palatino Linotype" panose="02040502050505030304" pitchFamily="18" charset="0"/>
              </a:rPr>
              <a:t>So what does the job involve?</a:t>
            </a:r>
            <a:endParaRPr lang="en-GB" b="1" dirty="0">
              <a:latin typeface="Palatino Linotype" panose="02040502050505030304" pitchFamily="18" charset="0"/>
            </a:endParaRPr>
          </a:p>
        </p:txBody>
      </p:sp>
      <p:sp>
        <p:nvSpPr>
          <p:cNvPr id="3" name="Content Placeholder 2"/>
          <p:cNvSpPr>
            <a:spLocks noGrp="1"/>
          </p:cNvSpPr>
          <p:nvPr>
            <p:ph idx="1"/>
          </p:nvPr>
        </p:nvSpPr>
        <p:spPr>
          <a:xfrm>
            <a:off x="511445" y="1345176"/>
            <a:ext cx="10811359" cy="5350092"/>
          </a:xfrm>
          <a:solidFill>
            <a:schemeClr val="accent6">
              <a:lumMod val="20000"/>
              <a:lumOff val="80000"/>
            </a:schemeClr>
          </a:solidFill>
        </p:spPr>
        <p:txBody>
          <a:bodyPr>
            <a:noAutofit/>
          </a:bodyPr>
          <a:lstStyle/>
          <a:p>
            <a:pPr marL="0" indent="0">
              <a:buNone/>
            </a:pPr>
            <a:r>
              <a:rPr lang="en-GB" sz="2300" b="1" dirty="0" smtClean="0">
                <a:latin typeface="Palatino Linotype" panose="02040502050505030304" pitchFamily="18" charset="0"/>
              </a:rPr>
              <a:t>Nuclear medicine technologists typically do the following:</a:t>
            </a:r>
          </a:p>
          <a:p>
            <a:r>
              <a:rPr lang="en-GB" sz="2300" dirty="0" smtClean="0">
                <a:latin typeface="Palatino Linotype" panose="02040502050505030304" pitchFamily="18" charset="0"/>
              </a:rPr>
              <a:t>Explain imaging procedures to the patient and answer questions</a:t>
            </a:r>
          </a:p>
          <a:p>
            <a:r>
              <a:rPr lang="en-GB" sz="2300" dirty="0" smtClean="0">
                <a:latin typeface="Palatino Linotype" panose="02040502050505030304" pitchFamily="18" charset="0"/>
              </a:rPr>
              <a:t>Follow safety procedures to protect themselves and the patient from unnecessary radiation exposure</a:t>
            </a:r>
          </a:p>
          <a:p>
            <a:r>
              <a:rPr lang="en-GB" sz="2300" dirty="0" smtClean="0">
                <a:latin typeface="Palatino Linotype" panose="02040502050505030304" pitchFamily="18" charset="0"/>
              </a:rPr>
              <a:t>Examine machines to ensure that they are working properly</a:t>
            </a:r>
          </a:p>
          <a:p>
            <a:r>
              <a:rPr lang="en-GB" sz="2300" dirty="0" smtClean="0">
                <a:latin typeface="Palatino Linotype" panose="02040502050505030304" pitchFamily="18" charset="0"/>
              </a:rPr>
              <a:t>Prepare radioactive drugs (radiopharmaceuticals) and administer them to the patient</a:t>
            </a:r>
          </a:p>
          <a:p>
            <a:r>
              <a:rPr lang="en-GB" sz="2300" dirty="0" smtClean="0">
                <a:latin typeface="Palatino Linotype" panose="02040502050505030304" pitchFamily="18" charset="0"/>
              </a:rPr>
              <a:t>Monitor the patient to check for unusual reactions to the drugs</a:t>
            </a:r>
          </a:p>
          <a:p>
            <a:r>
              <a:rPr lang="en-GB" sz="2300" dirty="0" smtClean="0">
                <a:latin typeface="Palatino Linotype" panose="02040502050505030304" pitchFamily="18" charset="0"/>
              </a:rPr>
              <a:t>Operate equipment that creates images of areas in the body, such as images of organs</a:t>
            </a:r>
          </a:p>
          <a:p>
            <a:r>
              <a:rPr lang="en-GB" sz="2300" dirty="0" smtClean="0">
                <a:latin typeface="Palatino Linotype" panose="02040502050505030304" pitchFamily="18" charset="0"/>
              </a:rPr>
              <a:t>Keep detailed records of procedures</a:t>
            </a:r>
          </a:p>
          <a:p>
            <a:r>
              <a:rPr lang="en-GB" sz="2300" dirty="0" smtClean="0">
                <a:latin typeface="Palatino Linotype" panose="02040502050505030304" pitchFamily="18" charset="0"/>
              </a:rPr>
              <a:t>Follow radiation disposal and safety procedures</a:t>
            </a:r>
          </a:p>
          <a:p>
            <a:r>
              <a:rPr lang="en-GB" sz="2300" dirty="0" smtClean="0">
                <a:latin typeface="Palatino Linotype" panose="02040502050505030304" pitchFamily="18" charset="0"/>
              </a:rPr>
              <a:t>Remember there are dangers to radiation source !!!!!</a:t>
            </a:r>
          </a:p>
          <a:p>
            <a:pPr marL="0" indent="0">
              <a:buNone/>
            </a:pPr>
            <a:r>
              <a:rPr lang="en-GB" sz="2300" b="1" i="1" dirty="0" smtClean="0">
                <a:effectLst>
                  <a:outerShdw blurRad="38100" dist="38100" dir="2700000" algn="tl">
                    <a:srgbClr val="000000">
                      <a:alpha val="43137"/>
                    </a:srgbClr>
                  </a:outerShdw>
                </a:effectLst>
                <a:latin typeface="Palatino Linotype" panose="02040502050505030304" pitchFamily="18" charset="0"/>
              </a:rPr>
              <a:t>Think pair share</a:t>
            </a:r>
            <a:r>
              <a:rPr lang="en-GB" sz="2300" b="1" i="1" dirty="0" smtClean="0">
                <a:latin typeface="Palatino Linotype" panose="02040502050505030304" pitchFamily="18" charset="0"/>
              </a:rPr>
              <a:t>: What skills might a NMT need?</a:t>
            </a:r>
          </a:p>
        </p:txBody>
      </p:sp>
      <p:pic>
        <p:nvPicPr>
          <p:cNvPr id="4" name="Picture 3" descr="C:\Users\kvaanane\Desktop\Multico_sininen-teksti-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15985" y="280185"/>
            <a:ext cx="2837815" cy="885825"/>
          </a:xfrm>
          <a:prstGeom prst="rect">
            <a:avLst/>
          </a:prstGeom>
          <a:noFill/>
          <a:ln>
            <a:noFill/>
          </a:ln>
        </p:spPr>
      </p:pic>
    </p:spTree>
    <p:extLst>
      <p:ext uri="{BB962C8B-B14F-4D97-AF65-F5344CB8AC3E}">
        <p14:creationId xmlns:p14="http://schemas.microsoft.com/office/powerpoint/2010/main" val="37581207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20000"/>
              <a:lumOff val="80000"/>
            </a:schemeClr>
          </a:solidFill>
        </p:spPr>
        <p:txBody>
          <a:bodyPr/>
          <a:lstStyle/>
          <a:p>
            <a:r>
              <a:rPr lang="en-US" b="1" dirty="0" smtClean="0">
                <a:latin typeface="Palatino Linotype" panose="02040502050505030304" pitchFamily="18" charset="0"/>
              </a:rPr>
              <a:t>Dealing with patient </a:t>
            </a:r>
            <a:r>
              <a:rPr lang="en-US" b="1" dirty="0" smtClean="0">
                <a:latin typeface="Palatino Linotype" panose="02040502050505030304" pitchFamily="18" charset="0"/>
              </a:rPr>
              <a:t>fears</a:t>
            </a:r>
            <a:endParaRPr lang="en-US" b="1" dirty="0">
              <a:latin typeface="Palatino Linotype" panose="02040502050505030304" pitchFamily="18" charset="0"/>
            </a:endParaRPr>
          </a:p>
        </p:txBody>
      </p:sp>
      <p:sp>
        <p:nvSpPr>
          <p:cNvPr id="3" name="Content Placeholder 2"/>
          <p:cNvSpPr>
            <a:spLocks noGrp="1"/>
          </p:cNvSpPr>
          <p:nvPr>
            <p:ph idx="1"/>
          </p:nvPr>
        </p:nvSpPr>
        <p:spPr>
          <a:solidFill>
            <a:schemeClr val="accent5">
              <a:lumMod val="20000"/>
              <a:lumOff val="80000"/>
            </a:schemeClr>
          </a:solidFill>
        </p:spPr>
        <p:txBody>
          <a:bodyPr/>
          <a:lstStyle/>
          <a:p>
            <a:r>
              <a:rPr lang="en-US" dirty="0" smtClean="0">
                <a:latin typeface="Palatino Linotype" panose="02040502050505030304" pitchFamily="18" charset="0"/>
              </a:rPr>
              <a:t>One of the skills required is being able to deal with patient concerns in a sensitive manner.</a:t>
            </a:r>
          </a:p>
          <a:p>
            <a:r>
              <a:rPr lang="en-US" dirty="0" smtClean="0">
                <a:latin typeface="Palatino Linotype" panose="02040502050505030304" pitchFamily="18" charset="0"/>
              </a:rPr>
              <a:t>Watch the start of the following video and then discuss how </a:t>
            </a:r>
            <a:r>
              <a:rPr lang="en-US" dirty="0" err="1" smtClean="0">
                <a:latin typeface="Palatino Linotype" panose="02040502050505030304" pitchFamily="18" charset="0"/>
              </a:rPr>
              <a:t>Deepa</a:t>
            </a:r>
            <a:r>
              <a:rPr lang="en-US" dirty="0">
                <a:latin typeface="Palatino Linotype" panose="02040502050505030304" pitchFamily="18" charset="0"/>
              </a:rPr>
              <a:t> </a:t>
            </a:r>
            <a:r>
              <a:rPr lang="en-US" dirty="0" smtClean="0">
                <a:latin typeface="Palatino Linotype" panose="02040502050505030304" pitchFamily="18" charset="0"/>
              </a:rPr>
              <a:t>handles the patient’s concerns. </a:t>
            </a:r>
          </a:p>
          <a:p>
            <a:r>
              <a:rPr lang="en-GB" dirty="0">
                <a:latin typeface="Palatino Linotype" panose="02040502050505030304" pitchFamily="18" charset="0"/>
                <a:hlinkClick r:id="rId3"/>
              </a:rPr>
              <a:t>https://www.youtube.com/watch?v=-vDmlAN1B-g</a:t>
            </a:r>
            <a:r>
              <a:rPr lang="en-GB" dirty="0">
                <a:latin typeface="Palatino Linotype" panose="02040502050505030304" pitchFamily="18" charset="0"/>
              </a:rPr>
              <a:t/>
            </a:r>
            <a:br>
              <a:rPr lang="en-GB" dirty="0">
                <a:latin typeface="Palatino Linotype" panose="02040502050505030304" pitchFamily="18" charset="0"/>
              </a:rPr>
            </a:br>
            <a:endParaRPr lang="en-GB" dirty="0" smtClean="0">
              <a:latin typeface="Palatino Linotype" panose="02040502050505030304" pitchFamily="18" charset="0"/>
            </a:endParaRPr>
          </a:p>
          <a:p>
            <a:pPr marL="0" indent="0">
              <a:buNone/>
            </a:pPr>
            <a:r>
              <a:rPr lang="en-GB" dirty="0" smtClean="0">
                <a:latin typeface="Palatino Linotype" panose="02040502050505030304" pitchFamily="18" charset="0"/>
              </a:rPr>
              <a:t>Can you give </a:t>
            </a:r>
            <a:r>
              <a:rPr lang="en-GB" dirty="0" err="1" smtClean="0">
                <a:latin typeface="Palatino Linotype" panose="02040502050505030304" pitchFamily="18" charset="0"/>
              </a:rPr>
              <a:t>Deepa</a:t>
            </a:r>
            <a:r>
              <a:rPr lang="en-GB" dirty="0" smtClean="0">
                <a:latin typeface="Palatino Linotype" panose="02040502050505030304" pitchFamily="18" charset="0"/>
              </a:rPr>
              <a:t> a few tips to help her calm the patient down?</a:t>
            </a:r>
            <a:endParaRPr lang="en-US" dirty="0" smtClean="0">
              <a:latin typeface="Palatino Linotype" panose="02040502050505030304" pitchFamily="18" charset="0"/>
            </a:endParaRPr>
          </a:p>
        </p:txBody>
      </p:sp>
      <p:pic>
        <p:nvPicPr>
          <p:cNvPr id="4" name="Picture 3" descr="C:\Users\kvaanane\Desktop\Multico_sininen-teksti-RGB.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15985" y="584993"/>
            <a:ext cx="2837815" cy="885825"/>
          </a:xfrm>
          <a:prstGeom prst="rect">
            <a:avLst/>
          </a:prstGeom>
          <a:noFill/>
          <a:ln>
            <a:noFill/>
          </a:ln>
        </p:spPr>
      </p:pic>
    </p:spTree>
    <p:extLst>
      <p:ext uri="{BB962C8B-B14F-4D97-AF65-F5344CB8AC3E}">
        <p14:creationId xmlns:p14="http://schemas.microsoft.com/office/powerpoint/2010/main" val="466320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GB" dirty="0" smtClean="0">
                <a:latin typeface="Palatino Linotype" panose="02040502050505030304" pitchFamily="18" charset="0"/>
              </a:rPr>
              <a:t>Devise a role play for a </a:t>
            </a:r>
            <a:r>
              <a:rPr lang="en-US" b="1" dirty="0">
                <a:latin typeface="Palatino Linotype" panose="02040502050505030304" pitchFamily="18" charset="0"/>
              </a:rPr>
              <a:t>Nuclear Medicine </a:t>
            </a:r>
            <a:r>
              <a:rPr lang="en-US" b="1" dirty="0" smtClean="0">
                <a:latin typeface="Palatino Linotype" panose="02040502050505030304" pitchFamily="18" charset="0"/>
              </a:rPr>
              <a:t>Technologist and her patient</a:t>
            </a:r>
            <a:endParaRPr lang="en-GB" dirty="0">
              <a:latin typeface="Palatino Linotype" panose="02040502050505030304" pitchFamily="18" charset="0"/>
            </a:endParaRPr>
          </a:p>
        </p:txBody>
      </p:sp>
      <p:sp>
        <p:nvSpPr>
          <p:cNvPr id="3" name="Content Placeholder 2"/>
          <p:cNvSpPr>
            <a:spLocks noGrp="1"/>
          </p:cNvSpPr>
          <p:nvPr>
            <p:ph idx="1"/>
          </p:nvPr>
        </p:nvSpPr>
        <p:spPr>
          <a:solidFill>
            <a:schemeClr val="accent6">
              <a:lumMod val="20000"/>
              <a:lumOff val="80000"/>
            </a:schemeClr>
          </a:solidFill>
        </p:spPr>
        <p:txBody>
          <a:bodyPr/>
          <a:lstStyle/>
          <a:p>
            <a:pPr marL="0" indent="0">
              <a:buNone/>
            </a:pPr>
            <a:r>
              <a:rPr lang="en-GB" dirty="0" smtClean="0">
                <a:latin typeface="Palatino Linotype" panose="02040502050505030304" pitchFamily="18" charset="0"/>
              </a:rPr>
              <a:t>What is your PAFT?</a:t>
            </a:r>
          </a:p>
          <a:p>
            <a:pPr marL="0" indent="0">
              <a:buNone/>
            </a:pPr>
            <a:r>
              <a:rPr lang="en-GB" u="sng" dirty="0" smtClean="0">
                <a:latin typeface="Palatino Linotype" panose="02040502050505030304" pitchFamily="18" charset="0"/>
              </a:rPr>
              <a:t>Rules</a:t>
            </a:r>
          </a:p>
          <a:p>
            <a:pPr marL="0" indent="0">
              <a:buNone/>
            </a:pPr>
            <a:r>
              <a:rPr lang="en-GB" dirty="0" smtClean="0">
                <a:latin typeface="Palatino Linotype" panose="02040502050505030304" pitchFamily="18" charset="0"/>
              </a:rPr>
              <a:t>Work in pairs</a:t>
            </a:r>
          </a:p>
          <a:p>
            <a:pPr marL="0" indent="0">
              <a:buNone/>
            </a:pPr>
            <a:r>
              <a:rPr lang="en-GB" dirty="0" smtClean="0">
                <a:latin typeface="Palatino Linotype" panose="02040502050505030304" pitchFamily="18" charset="0"/>
              </a:rPr>
              <a:t>Each take a role</a:t>
            </a:r>
          </a:p>
          <a:p>
            <a:pPr marL="0" indent="0">
              <a:buNone/>
            </a:pPr>
            <a:r>
              <a:rPr lang="en-GB" dirty="0" smtClean="0">
                <a:latin typeface="Palatino Linotype" panose="02040502050505030304" pitchFamily="18" charset="0"/>
              </a:rPr>
              <a:t>Write a script</a:t>
            </a:r>
          </a:p>
          <a:p>
            <a:pPr marL="0" indent="0">
              <a:buNone/>
            </a:pPr>
            <a:r>
              <a:rPr lang="en-GB" dirty="0" smtClean="0">
                <a:latin typeface="Palatino Linotype" panose="02040502050505030304" pitchFamily="18" charset="0"/>
              </a:rPr>
              <a:t>Ensure you clearly discuss the science, the benefits and risks, include language that is appropriate to your part</a:t>
            </a:r>
          </a:p>
          <a:p>
            <a:pPr marL="0" indent="0">
              <a:buNone/>
            </a:pPr>
            <a:r>
              <a:rPr lang="en-GB" dirty="0" smtClean="0">
                <a:latin typeface="Palatino Linotype" panose="02040502050505030304" pitchFamily="18" charset="0"/>
              </a:rPr>
              <a:t>ANY QUESTIONS</a:t>
            </a:r>
          </a:p>
          <a:p>
            <a:pPr marL="0" indent="0">
              <a:buNone/>
            </a:pPr>
            <a:endParaRPr lang="en-GB" dirty="0" smtClean="0"/>
          </a:p>
        </p:txBody>
      </p:sp>
      <p:pic>
        <p:nvPicPr>
          <p:cNvPr id="4" name="Picture 3" descr="C:\Users\kvaanane\Desktop\Multico_sininen-teksti-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15985" y="5313498"/>
            <a:ext cx="2837815" cy="885825"/>
          </a:xfrm>
          <a:prstGeom prst="rect">
            <a:avLst/>
          </a:prstGeom>
          <a:noFill/>
          <a:ln>
            <a:noFill/>
          </a:ln>
        </p:spPr>
      </p:pic>
    </p:spTree>
    <p:extLst>
      <p:ext uri="{BB962C8B-B14F-4D97-AF65-F5344CB8AC3E}">
        <p14:creationId xmlns:p14="http://schemas.microsoft.com/office/powerpoint/2010/main" val="8395873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002" y="1357017"/>
            <a:ext cx="10515600" cy="1355185"/>
          </a:xfrm>
          <a:solidFill>
            <a:schemeClr val="accent1">
              <a:lumMod val="20000"/>
              <a:lumOff val="80000"/>
            </a:schemeClr>
          </a:solidFill>
        </p:spPr>
        <p:txBody>
          <a:bodyPr>
            <a:noAutofit/>
          </a:bodyPr>
          <a:lstStyle/>
          <a:p>
            <a:r>
              <a:rPr lang="en-GB" sz="3600" b="1" dirty="0" smtClean="0">
                <a:latin typeface="Palatino Linotype" panose="02040502050505030304" pitchFamily="18" charset="0"/>
              </a:rPr>
              <a:t>Radiopharmaceuticals </a:t>
            </a:r>
            <a:r>
              <a:rPr lang="en-GB" sz="3600" b="1" u="sng" dirty="0" smtClean="0">
                <a:latin typeface="Palatino Linotype" panose="02040502050505030304" pitchFamily="18" charset="0"/>
              </a:rPr>
              <a:t>STARTER-</a:t>
            </a:r>
            <a:r>
              <a:rPr lang="en-GB" sz="3600" b="1" dirty="0" smtClean="0">
                <a:latin typeface="Palatino Linotype" panose="02040502050505030304" pitchFamily="18" charset="0"/>
              </a:rPr>
              <a:t> Read the information below and then rewrite it as best you can so a year 7 could understand it</a:t>
            </a:r>
            <a:endParaRPr lang="en-GB" sz="3600" b="1" dirty="0">
              <a:latin typeface="Palatino Linotype" panose="02040502050505030304" pitchFamily="18" charset="0"/>
            </a:endParaRPr>
          </a:p>
        </p:txBody>
      </p:sp>
      <p:sp>
        <p:nvSpPr>
          <p:cNvPr id="3" name="Content Placeholder 2"/>
          <p:cNvSpPr>
            <a:spLocks noGrp="1"/>
          </p:cNvSpPr>
          <p:nvPr>
            <p:ph idx="1"/>
          </p:nvPr>
        </p:nvSpPr>
        <p:spPr>
          <a:xfrm>
            <a:off x="504516" y="2817517"/>
            <a:ext cx="10515600" cy="3071840"/>
          </a:xfrm>
        </p:spPr>
        <p:txBody>
          <a:bodyPr>
            <a:normAutofit/>
          </a:bodyPr>
          <a:lstStyle/>
          <a:p>
            <a:pPr marL="0" indent="0">
              <a:buNone/>
            </a:pPr>
            <a:r>
              <a:rPr lang="en-GB" dirty="0" smtClean="0">
                <a:latin typeface="Palatino Linotype" panose="02040502050505030304" pitchFamily="18" charset="0"/>
              </a:rPr>
              <a:t>Radioactive drugs, known as </a:t>
            </a:r>
            <a:r>
              <a:rPr lang="en-GB" u="sng" dirty="0" smtClean="0">
                <a:latin typeface="Palatino Linotype" panose="02040502050505030304" pitchFamily="18" charset="0"/>
              </a:rPr>
              <a:t>radiopharmaceuticals</a:t>
            </a:r>
            <a:r>
              <a:rPr lang="en-GB" dirty="0" smtClean="0">
                <a:latin typeface="Palatino Linotype" panose="02040502050505030304" pitchFamily="18" charset="0"/>
              </a:rPr>
              <a:t>, give off radiation, allowing special scanners to monitor tissue and organ functions. Abnormal areas show higher-than-expected or lower-than-expected concentrations of radioactivity. Physicians </a:t>
            </a:r>
            <a:r>
              <a:rPr lang="en-GB" dirty="0">
                <a:latin typeface="Palatino Linotype" panose="02040502050505030304" pitchFamily="18" charset="0"/>
              </a:rPr>
              <a:t> </a:t>
            </a:r>
            <a:r>
              <a:rPr lang="en-GB" dirty="0" smtClean="0">
                <a:latin typeface="Palatino Linotype" panose="02040502050505030304" pitchFamily="18" charset="0"/>
              </a:rPr>
              <a:t>and surgeons then interpret the images to help diagnose the patient’s condition. For example, tumours can be seen in organs during a scan because of their concentration of the radioactive drugs.</a:t>
            </a:r>
          </a:p>
        </p:txBody>
      </p:sp>
      <p:sp>
        <p:nvSpPr>
          <p:cNvPr id="4" name="Title 1"/>
          <p:cNvSpPr txBox="1">
            <a:spLocks/>
          </p:cNvSpPr>
          <p:nvPr/>
        </p:nvSpPr>
        <p:spPr>
          <a:xfrm>
            <a:off x="419002" y="139485"/>
            <a:ext cx="11111737" cy="1069383"/>
          </a:xfrm>
          <a:prstGeom prst="rect">
            <a:avLst/>
          </a:prstGeom>
          <a:solidFill>
            <a:schemeClr val="accent4">
              <a:lumMod val="40000"/>
              <a:lumOff val="6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Palatino Linotype" panose="02040502050505030304" pitchFamily="18" charset="0"/>
              </a:rPr>
              <a:t>KQ-“Is there like a nuclear bomb </a:t>
            </a:r>
            <a:endParaRPr lang="en-GB" dirty="0" smtClean="0">
              <a:latin typeface="Palatino Linotype" panose="02040502050505030304" pitchFamily="18" charset="0"/>
            </a:endParaRPr>
          </a:p>
          <a:p>
            <a:r>
              <a:rPr lang="en-GB" dirty="0" smtClean="0">
                <a:latin typeface="Palatino Linotype" panose="02040502050505030304" pitchFamily="18" charset="0"/>
              </a:rPr>
              <a:t>in </a:t>
            </a:r>
            <a:r>
              <a:rPr lang="en-GB" dirty="0" smtClean="0">
                <a:latin typeface="Palatino Linotype" panose="02040502050505030304" pitchFamily="18" charset="0"/>
              </a:rPr>
              <a:t>my body?! 2”</a:t>
            </a:r>
            <a:endParaRPr lang="en-GB" dirty="0">
              <a:latin typeface="Palatino Linotype" panose="02040502050505030304" pitchFamily="18" charset="0"/>
            </a:endParaRPr>
          </a:p>
        </p:txBody>
      </p:sp>
      <p:sp>
        <p:nvSpPr>
          <p:cNvPr id="5" name="TextBox 4"/>
          <p:cNvSpPr txBox="1"/>
          <p:nvPr/>
        </p:nvSpPr>
        <p:spPr>
          <a:xfrm>
            <a:off x="544319" y="5702284"/>
            <a:ext cx="10689737" cy="584775"/>
          </a:xfrm>
          <a:prstGeom prst="rect">
            <a:avLst/>
          </a:prstGeom>
          <a:solidFill>
            <a:schemeClr val="accent2">
              <a:lumMod val="20000"/>
              <a:lumOff val="80000"/>
            </a:schemeClr>
          </a:solidFill>
        </p:spPr>
        <p:txBody>
          <a:bodyPr wrap="square" rtlCol="0">
            <a:spAutoFit/>
          </a:bodyPr>
          <a:lstStyle/>
          <a:p>
            <a:r>
              <a:rPr lang="en-GB" sz="3200" i="1" dirty="0" smtClean="0">
                <a:latin typeface="Palatino Linotype" panose="02040502050505030304" pitchFamily="18" charset="0"/>
              </a:rPr>
              <a:t>TIF- Are </a:t>
            </a:r>
            <a:r>
              <a:rPr lang="en-GB" sz="3200" i="1" dirty="0">
                <a:latin typeface="Palatino Linotype" panose="02040502050505030304" pitchFamily="18" charset="0"/>
              </a:rPr>
              <a:t>radioactive drugs safe? WHAT DO YOU THINK</a:t>
            </a:r>
            <a:r>
              <a:rPr lang="en-GB" sz="3200" i="1" dirty="0" smtClean="0">
                <a:latin typeface="Palatino Linotype" panose="02040502050505030304" pitchFamily="18" charset="0"/>
              </a:rPr>
              <a:t>?</a:t>
            </a:r>
            <a:endParaRPr lang="en-GB" sz="3200" i="1" dirty="0">
              <a:latin typeface="Palatino Linotype" panose="02040502050505030304" pitchFamily="18" charset="0"/>
            </a:endParaRPr>
          </a:p>
        </p:txBody>
      </p:sp>
      <p:pic>
        <p:nvPicPr>
          <p:cNvPr id="6" name="Picture 5" descr="C:\Users\kvaanane\Desktop\Multico_sininen-teksti-RGB.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080249" y="359513"/>
            <a:ext cx="2450490" cy="698804"/>
          </a:xfrm>
          <a:prstGeom prst="rect">
            <a:avLst/>
          </a:prstGeom>
          <a:noFill/>
          <a:ln>
            <a:noFill/>
          </a:ln>
        </p:spPr>
      </p:pic>
    </p:spTree>
    <p:extLst>
      <p:ext uri="{BB962C8B-B14F-4D97-AF65-F5344CB8AC3E}">
        <p14:creationId xmlns:p14="http://schemas.microsoft.com/office/powerpoint/2010/main" val="15815241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lstStyle/>
          <a:p>
            <a:r>
              <a:rPr lang="en-GB" b="1" dirty="0" smtClean="0">
                <a:latin typeface="Palatino Linotype" panose="02040502050505030304" pitchFamily="18" charset="0"/>
              </a:rPr>
              <a:t>Uses of radiopharmaceuticals</a:t>
            </a:r>
            <a:endParaRPr lang="en-GB" b="1" dirty="0">
              <a:latin typeface="Palatino Linotype" panose="02040502050505030304" pitchFamily="18" charset="0"/>
            </a:endParaRPr>
          </a:p>
        </p:txBody>
      </p:sp>
      <p:sp>
        <p:nvSpPr>
          <p:cNvPr id="3" name="Content Placeholder 2"/>
          <p:cNvSpPr>
            <a:spLocks noGrp="1"/>
          </p:cNvSpPr>
          <p:nvPr>
            <p:ph idx="1"/>
          </p:nvPr>
        </p:nvSpPr>
        <p:spPr>
          <a:solidFill>
            <a:schemeClr val="accent6">
              <a:lumMod val="20000"/>
              <a:lumOff val="80000"/>
            </a:schemeClr>
          </a:solidFill>
        </p:spPr>
        <p:txBody>
          <a:bodyPr>
            <a:normAutofit fontScale="85000" lnSpcReduction="20000"/>
          </a:bodyPr>
          <a:lstStyle/>
          <a:p>
            <a:r>
              <a:rPr lang="en-GB" b="1" dirty="0" smtClean="0">
                <a:latin typeface="Palatino Linotype" panose="02040502050505030304" pitchFamily="18" charset="0"/>
              </a:rPr>
              <a:t>Radiopharmaceuticals </a:t>
            </a:r>
            <a:r>
              <a:rPr lang="en-GB" dirty="0" smtClean="0">
                <a:latin typeface="Palatino Linotype" panose="02040502050505030304" pitchFamily="18" charset="0"/>
              </a:rPr>
              <a:t>can be used either for </a:t>
            </a:r>
            <a:r>
              <a:rPr lang="en-GB" b="1" dirty="0" smtClean="0">
                <a:latin typeface="Palatino Linotype" panose="02040502050505030304" pitchFamily="18" charset="0"/>
              </a:rPr>
              <a:t>diagnostic or therapeutic</a:t>
            </a:r>
            <a:r>
              <a:rPr lang="en-GB" dirty="0" smtClean="0">
                <a:latin typeface="Palatino Linotype" panose="02040502050505030304" pitchFamily="18" charset="0"/>
              </a:rPr>
              <a:t>  (treatment) purposes. It is made up of a radioactive substance bonded to another </a:t>
            </a:r>
            <a:r>
              <a:rPr lang="en-GB" b="1" dirty="0" smtClean="0">
                <a:latin typeface="Palatino Linotype" panose="02040502050505030304" pitchFamily="18" charset="0"/>
              </a:rPr>
              <a:t>molecule</a:t>
            </a:r>
            <a:r>
              <a:rPr lang="en-GB" dirty="0" smtClean="0">
                <a:latin typeface="Palatino Linotype" panose="02040502050505030304" pitchFamily="18" charset="0"/>
              </a:rPr>
              <a:t>. This </a:t>
            </a:r>
            <a:r>
              <a:rPr lang="en-GB" b="1" dirty="0" smtClean="0">
                <a:latin typeface="Palatino Linotype" panose="02040502050505030304" pitchFamily="18" charset="0"/>
              </a:rPr>
              <a:t>molecule </a:t>
            </a:r>
            <a:r>
              <a:rPr lang="en-GB" dirty="0" smtClean="0">
                <a:latin typeface="Palatino Linotype" panose="02040502050505030304" pitchFamily="18" charset="0"/>
              </a:rPr>
              <a:t>carries the </a:t>
            </a:r>
            <a:r>
              <a:rPr lang="en-GB" b="1" dirty="0" smtClean="0">
                <a:latin typeface="Palatino Linotype" panose="02040502050505030304" pitchFamily="18" charset="0"/>
              </a:rPr>
              <a:t>radioactive substance </a:t>
            </a:r>
            <a:r>
              <a:rPr lang="en-GB" dirty="0" smtClean="0">
                <a:latin typeface="Palatino Linotype" panose="02040502050505030304" pitchFamily="18" charset="0"/>
              </a:rPr>
              <a:t>to specific organs, tissues or cells. The </a:t>
            </a:r>
            <a:r>
              <a:rPr lang="en-GB" b="1" dirty="0">
                <a:latin typeface="Palatino Linotype" panose="02040502050505030304" pitchFamily="18" charset="0"/>
              </a:rPr>
              <a:t>radioactive substance </a:t>
            </a:r>
            <a:r>
              <a:rPr lang="en-GB" dirty="0" smtClean="0">
                <a:latin typeface="Palatino Linotype" panose="02040502050505030304" pitchFamily="18" charset="0"/>
              </a:rPr>
              <a:t>is selected according to the type of radioactive particle emitted.</a:t>
            </a:r>
          </a:p>
          <a:p>
            <a:endParaRPr lang="en-GB" dirty="0">
              <a:latin typeface="Palatino Linotype" panose="02040502050505030304" pitchFamily="18" charset="0"/>
            </a:endParaRPr>
          </a:p>
          <a:p>
            <a:pPr marL="0" indent="0">
              <a:buNone/>
            </a:pPr>
            <a:r>
              <a:rPr lang="en-GB" sz="3000" b="1" i="1" dirty="0" smtClean="0">
                <a:solidFill>
                  <a:schemeClr val="accent6"/>
                </a:solidFill>
                <a:latin typeface="Palatino Linotype" panose="02040502050505030304" pitchFamily="18" charset="0"/>
              </a:rPr>
              <a:t>Use your common sense to suggest what characteristics the radioactive substance should have ….</a:t>
            </a:r>
          </a:p>
          <a:p>
            <a:pPr marL="0" indent="0">
              <a:buNone/>
            </a:pPr>
            <a:r>
              <a:rPr lang="en-GB" i="1" dirty="0" smtClean="0">
                <a:latin typeface="Palatino Linotype" panose="02040502050505030304" pitchFamily="18" charset="0"/>
              </a:rPr>
              <a:t>Would their characteristics need to be different if they were either</a:t>
            </a:r>
            <a:endParaRPr lang="en-GB" i="1" dirty="0">
              <a:latin typeface="Palatino Linotype" panose="02040502050505030304" pitchFamily="18" charset="0"/>
            </a:endParaRPr>
          </a:p>
          <a:p>
            <a:r>
              <a:rPr lang="en-GB" i="1" dirty="0" smtClean="0">
                <a:latin typeface="Palatino Linotype" panose="02040502050505030304" pitchFamily="18" charset="0"/>
              </a:rPr>
              <a:t>diagnostic (working out what’s wrong with you)</a:t>
            </a:r>
          </a:p>
          <a:p>
            <a:pPr marL="0" indent="0">
              <a:buNone/>
            </a:pPr>
            <a:r>
              <a:rPr lang="en-GB" i="1" dirty="0" smtClean="0">
                <a:latin typeface="Palatino Linotype" panose="02040502050505030304" pitchFamily="18" charset="0"/>
              </a:rPr>
              <a:t>OR</a:t>
            </a:r>
            <a:endParaRPr lang="en-GB" i="1" dirty="0">
              <a:latin typeface="Palatino Linotype" panose="02040502050505030304" pitchFamily="18" charset="0"/>
            </a:endParaRPr>
          </a:p>
          <a:p>
            <a:r>
              <a:rPr lang="en-GB" i="1" dirty="0" smtClean="0">
                <a:latin typeface="Palatino Linotype" panose="02040502050505030304" pitchFamily="18" charset="0"/>
              </a:rPr>
              <a:t>therapeutic procedures (treating what’s wrong with you)</a:t>
            </a:r>
          </a:p>
          <a:p>
            <a:endParaRPr lang="en-GB" dirty="0">
              <a:latin typeface="Palatino Linotype" panose="02040502050505030304" pitchFamily="18" charset="0"/>
            </a:endParaRPr>
          </a:p>
        </p:txBody>
      </p:sp>
      <p:sp>
        <p:nvSpPr>
          <p:cNvPr id="4" name="Rectangle 3"/>
          <p:cNvSpPr/>
          <p:nvPr/>
        </p:nvSpPr>
        <p:spPr>
          <a:xfrm>
            <a:off x="879836" y="3947634"/>
            <a:ext cx="10473963" cy="22085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latin typeface="Palatino Linotype" panose="02040502050505030304" pitchFamily="18" charset="0"/>
              </a:rPr>
              <a:t>diagnostic </a:t>
            </a:r>
            <a:r>
              <a:rPr lang="en-GB" sz="2800" b="1" dirty="0" smtClean="0">
                <a:latin typeface="Palatino Linotype" panose="02040502050505030304" pitchFamily="18" charset="0"/>
              </a:rPr>
              <a:t>– short term, get in the body easily and out body easily</a:t>
            </a:r>
          </a:p>
          <a:p>
            <a:pPr algn="ctr"/>
            <a:r>
              <a:rPr lang="en-GB" sz="2800" b="1" dirty="0" smtClean="0">
                <a:latin typeface="Palatino Linotype" panose="02040502050505030304" pitchFamily="18" charset="0"/>
              </a:rPr>
              <a:t> </a:t>
            </a:r>
            <a:r>
              <a:rPr lang="en-GB" sz="2800" b="1" dirty="0">
                <a:latin typeface="Palatino Linotype" panose="02040502050505030304" pitchFamily="18" charset="0"/>
              </a:rPr>
              <a:t>therapeutic</a:t>
            </a:r>
            <a:r>
              <a:rPr lang="en-GB" sz="2800" dirty="0">
                <a:latin typeface="Palatino Linotype" panose="02040502050505030304" pitchFamily="18" charset="0"/>
              </a:rPr>
              <a:t> </a:t>
            </a:r>
            <a:r>
              <a:rPr lang="en-GB" sz="2800" dirty="0" smtClean="0">
                <a:latin typeface="Palatino Linotype" panose="02040502050505030304" pitchFamily="18" charset="0"/>
              </a:rPr>
              <a:t>– mid-term, stay in the body slightly longer</a:t>
            </a:r>
            <a:endParaRPr lang="en-GB" sz="2800" dirty="0">
              <a:latin typeface="Palatino Linotype" panose="02040502050505030304" pitchFamily="18" charset="0"/>
            </a:endParaRPr>
          </a:p>
        </p:txBody>
      </p:sp>
      <p:pic>
        <p:nvPicPr>
          <p:cNvPr id="5" name="Picture 4" descr="C:\Users\kvaanane\Desktop\Multico_sininen-teksti-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15985" y="372361"/>
            <a:ext cx="2837815" cy="885825"/>
          </a:xfrm>
          <a:prstGeom prst="rect">
            <a:avLst/>
          </a:prstGeom>
          <a:noFill/>
          <a:ln>
            <a:noFill/>
          </a:ln>
        </p:spPr>
      </p:pic>
    </p:spTree>
    <p:extLst>
      <p:ext uri="{BB962C8B-B14F-4D97-AF65-F5344CB8AC3E}">
        <p14:creationId xmlns:p14="http://schemas.microsoft.com/office/powerpoint/2010/main" val="2785563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0296D95A408D9408E6A80A3FFEA4EF8" ma:contentTypeVersion="0" ma:contentTypeDescription="Create a new document." ma:contentTypeScope="" ma:versionID="52c49f458eec32f1b99896034d9e0cac">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236C40E-3609-4594-AF1F-DF8D86212F50}">
  <ds:schemaRefs>
    <ds:schemaRef ds:uri="http://schemas.microsoft.com/sharepoint/v3/contenttype/forms"/>
  </ds:schemaRefs>
</ds:datastoreItem>
</file>

<file path=customXml/itemProps2.xml><?xml version="1.0" encoding="utf-8"?>
<ds:datastoreItem xmlns:ds="http://schemas.openxmlformats.org/officeDocument/2006/customXml" ds:itemID="{58D28FB5-119A-48F4-B432-D60A98359D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6F60543C-142F-49C5-AF2F-8C3950769777}">
  <ds:schemaRefs>
    <ds:schemaRef ds:uri="http://schemas.openxmlformats.org/package/2006/metadata/core-properties"/>
    <ds:schemaRef ds:uri="http://purl.org/dc/dcmitype/"/>
    <ds:schemaRef ds:uri="http://purl.org/dc/elements/1.1/"/>
    <ds:schemaRef ds:uri="http://schemas.microsoft.com/office/2006/documentManagement/types"/>
    <ds:schemaRef ds:uri="http://www.w3.org/XML/1998/namespace"/>
    <ds:schemaRef ds:uri="http://schemas.microsoft.com/office/infopath/2007/PartnerControls"/>
    <ds:schemaRef ds:uri="http://purl.org/dc/term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4226</TotalTime>
  <Words>1199</Words>
  <Application>Microsoft Office PowerPoint</Application>
  <PresentationFormat>Widescreen</PresentationFormat>
  <Paragraphs>93</Paragraphs>
  <Slides>14</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Palatino Linotype</vt:lpstr>
      <vt:lpstr>Times New Roman</vt:lpstr>
      <vt:lpstr>Office Theme</vt:lpstr>
      <vt:lpstr>  KQ-“Is there like a nuclear bomb in my body?!”</vt:lpstr>
      <vt:lpstr>KQ-“Is there like a nuclear bomb in my body?!”</vt:lpstr>
      <vt:lpstr>What is Nuclear Medicine? </vt:lpstr>
      <vt:lpstr>Nuclear Medicine Technologist</vt:lpstr>
      <vt:lpstr>So what does the job involve?</vt:lpstr>
      <vt:lpstr>Dealing with patient fears</vt:lpstr>
      <vt:lpstr>Devise a role play for a Nuclear Medicine Technologist and her patient</vt:lpstr>
      <vt:lpstr>Radiopharmaceuticals STARTER- Read the information below and then rewrite it as best you can so a year 7 could understand it</vt:lpstr>
      <vt:lpstr>Uses of radiopharmaceuticals</vt:lpstr>
      <vt:lpstr>Diagnostic radiopharmaceuticals</vt:lpstr>
      <vt:lpstr>Therapeutic radiopharmaceuticals</vt:lpstr>
      <vt:lpstr>So back to Deepa..</vt:lpstr>
      <vt:lpstr>Which Radioactive substance would Deepa use for diagnosis and which one for treatment of the thyroid? </vt:lpstr>
      <vt:lpstr>Typical radiopharmaceuticals - Fill in the table</vt:lpstr>
    </vt:vector>
  </TitlesOfParts>
  <Company>Institute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Connolly</dc:creator>
  <cp:lastModifiedBy>Tuula Keinonen</cp:lastModifiedBy>
  <cp:revision>41</cp:revision>
  <dcterms:created xsi:type="dcterms:W3CDTF">2016-10-31T14:33:32Z</dcterms:created>
  <dcterms:modified xsi:type="dcterms:W3CDTF">2018-12-28T16:24:26Z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0x01010000296D95A408D9408E6A80A3FFEA4EF8</vt:lpwstr>
  </property>
</Properties>
</file>