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8" r:id="rId5"/>
  </p:sldMasterIdLst>
  <p:notesMasterIdLst>
    <p:notesMasterId r:id="rId15"/>
  </p:notesMasterIdLst>
  <p:sldIdLst>
    <p:sldId id="265" r:id="rId6"/>
    <p:sldId id="256" r:id="rId7"/>
    <p:sldId id="257" r:id="rId8"/>
    <p:sldId id="258" r:id="rId9"/>
    <p:sldId id="261" r:id="rId10"/>
    <p:sldId id="262" r:id="rId11"/>
    <p:sldId id="259" r:id="rId12"/>
    <p:sldId id="263" r:id="rId13"/>
    <p:sldId id="26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92"/>
    <p:restoredTop sz="94490"/>
  </p:normalViewPr>
  <p:slideViewPr>
    <p:cSldViewPr snapToGrid="0" snapToObjects="1">
      <p:cViewPr varScale="1">
        <p:scale>
          <a:sx n="65" d="100"/>
          <a:sy n="65" d="100"/>
        </p:scale>
        <p:origin x="816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399DEF-1817-4585-9922-78AF724564FD}" type="datetimeFigureOut">
              <a:rPr lang="en-GB" smtClean="0"/>
              <a:t>28/12/2018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7C1047-1980-44DF-BA4C-0BD5AB0768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016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C1047-1980-44DF-BA4C-0BD5AB0768A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282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C1047-1980-44DF-BA4C-0BD5AB0768A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8260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3704D-54B9-9F4C-B55F-F1A7F11D2609}" type="datetimeFigureOut">
              <a:rPr lang="en-US" smtClean="0"/>
              <a:t>12/28/2018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14DAE-C779-7B47-AEA8-376DE78D9A3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3704D-54B9-9F4C-B55F-F1A7F11D2609}" type="datetimeFigureOut">
              <a:rPr lang="en-US" smtClean="0"/>
              <a:t>12/28/2018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14DAE-C779-7B47-AEA8-376DE78D9A3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3704D-54B9-9F4C-B55F-F1A7F11D2609}" type="datetimeFigureOut">
              <a:rPr lang="en-US" smtClean="0"/>
              <a:t>12/28/2018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14DAE-C779-7B47-AEA8-376DE78D9A3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3704D-54B9-9F4C-B55F-F1A7F11D2609}" type="datetimeFigureOut">
              <a:rPr lang="en-US" smtClean="0"/>
              <a:t>12/28/2018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14DAE-C779-7B47-AEA8-376DE78D9A3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3704D-54B9-9F4C-B55F-F1A7F11D2609}" type="datetimeFigureOut">
              <a:rPr lang="en-US" smtClean="0"/>
              <a:t>12/28/2018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14DAE-C779-7B47-AEA8-376DE78D9A3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3704D-54B9-9F4C-B55F-F1A7F11D2609}" type="datetimeFigureOut">
              <a:rPr lang="en-US" smtClean="0"/>
              <a:t>12/28/2018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14DAE-C779-7B47-AEA8-376DE78D9A3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3704D-54B9-9F4C-B55F-F1A7F11D2609}" type="datetimeFigureOut">
              <a:rPr lang="en-US" smtClean="0"/>
              <a:t>12/28/2018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14DAE-C779-7B47-AEA8-376DE78D9A3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3704D-54B9-9F4C-B55F-F1A7F11D2609}" type="datetimeFigureOut">
              <a:rPr lang="en-US" smtClean="0"/>
              <a:t>12/28/2018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14DAE-C779-7B47-AEA8-376DE78D9A3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3704D-54B9-9F4C-B55F-F1A7F11D2609}" type="datetimeFigureOut">
              <a:rPr lang="en-US" smtClean="0"/>
              <a:t>12/28/2018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14DAE-C779-7B47-AEA8-376DE78D9A3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3704D-54B9-9F4C-B55F-F1A7F11D2609}" type="datetimeFigureOut">
              <a:rPr lang="en-US" smtClean="0"/>
              <a:t>12/28/2018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14DAE-C779-7B47-AEA8-376DE78D9A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4732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3704D-54B9-9F4C-B55F-F1A7F11D2609}" type="datetimeFigureOut">
              <a:rPr lang="en-US" smtClean="0"/>
              <a:t>12/28/2018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14DAE-C779-7B47-AEA8-376DE78D9A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21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3704D-54B9-9F4C-B55F-F1A7F11D2609}" type="datetimeFigureOut">
              <a:rPr lang="en-US" smtClean="0"/>
              <a:t>12/28/2018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14DAE-C779-7B47-AEA8-376DE78D9A3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3704D-54B9-9F4C-B55F-F1A7F11D2609}" type="datetimeFigureOut">
              <a:rPr lang="en-US" smtClean="0"/>
              <a:t>12/28/2018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14DAE-C779-7B47-AEA8-376DE78D9A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2396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3704D-54B9-9F4C-B55F-F1A7F11D2609}" type="datetimeFigureOut">
              <a:rPr lang="en-US" smtClean="0"/>
              <a:t>12/28/2018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14DAE-C779-7B47-AEA8-376DE78D9A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4347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3704D-54B9-9F4C-B55F-F1A7F11D2609}" type="datetimeFigureOut">
              <a:rPr lang="en-US" smtClean="0"/>
              <a:t>12/28/2018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14DAE-C779-7B47-AEA8-376DE78D9A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0266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3704D-54B9-9F4C-B55F-F1A7F11D2609}" type="datetimeFigureOut">
              <a:rPr lang="en-US" smtClean="0"/>
              <a:t>12/28/2018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14DAE-C779-7B47-AEA8-376DE78D9A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374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3704D-54B9-9F4C-B55F-F1A7F11D2609}" type="datetimeFigureOut">
              <a:rPr lang="en-US" smtClean="0"/>
              <a:t>12/28/2018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14DAE-C779-7B47-AEA8-376DE78D9A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8108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3704D-54B9-9F4C-B55F-F1A7F11D2609}" type="datetimeFigureOut">
              <a:rPr lang="en-US" smtClean="0"/>
              <a:t>12/28/2018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14DAE-C779-7B47-AEA8-376DE78D9A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352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3704D-54B9-9F4C-B55F-F1A7F11D2609}" type="datetimeFigureOut">
              <a:rPr lang="en-US" smtClean="0"/>
              <a:t>12/28/2018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14DAE-C779-7B47-AEA8-376DE78D9A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8766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3704D-54B9-9F4C-B55F-F1A7F11D2609}" type="datetimeFigureOut">
              <a:rPr lang="en-US" smtClean="0"/>
              <a:t>12/28/2018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14DAE-C779-7B47-AEA8-376DE78D9A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5279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3704D-54B9-9F4C-B55F-F1A7F11D2609}" type="datetimeFigureOut">
              <a:rPr lang="en-US" smtClean="0"/>
              <a:t>12/28/2018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14DAE-C779-7B47-AEA8-376DE78D9A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625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3704D-54B9-9F4C-B55F-F1A7F11D2609}" type="datetimeFigureOut">
              <a:rPr lang="en-US" smtClean="0"/>
              <a:t>12/28/2018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14DAE-C779-7B47-AEA8-376DE78D9A3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3704D-54B9-9F4C-B55F-F1A7F11D2609}" type="datetimeFigureOut">
              <a:rPr lang="en-US" smtClean="0"/>
              <a:t>12/28/2018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14DAE-C779-7B47-AEA8-376DE78D9A3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3704D-54B9-9F4C-B55F-F1A7F11D2609}" type="datetimeFigureOut">
              <a:rPr lang="en-US" smtClean="0"/>
              <a:t>12/28/2018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14DAE-C779-7B47-AEA8-376DE78D9A3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3704D-54B9-9F4C-B55F-F1A7F11D2609}" type="datetimeFigureOut">
              <a:rPr lang="en-US" smtClean="0"/>
              <a:t>12/28/2018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14DAE-C779-7B47-AEA8-376DE78D9A3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3704D-54B9-9F4C-B55F-F1A7F11D2609}" type="datetimeFigureOut">
              <a:rPr lang="en-US" smtClean="0"/>
              <a:t>12/28/2018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14DAE-C779-7B47-AEA8-376DE78D9A3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3704D-54B9-9F4C-B55F-F1A7F11D2609}" type="datetimeFigureOut">
              <a:rPr lang="en-US" smtClean="0"/>
              <a:t>12/28/2018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14DAE-C779-7B47-AEA8-376DE78D9A3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5903704D-54B9-9F4C-B55F-F1A7F11D2609}" type="datetimeFigureOut">
              <a:rPr lang="en-US" smtClean="0"/>
              <a:t>12/28/2018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12D14DAE-C779-7B47-AEA8-376DE78D9A3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5903704D-54B9-9F4C-B55F-F1A7F11D2609}" type="datetimeFigureOut">
              <a:rPr lang="en-US" smtClean="0"/>
              <a:t>12/28/2018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12D14DAE-C779-7B47-AEA8-376DE78D9A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5059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3704D-54B9-9F4C-B55F-F1A7F11D2609}" type="datetimeFigureOut">
              <a:rPr lang="en-US" smtClean="0"/>
              <a:t>12/28/2018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14DAE-C779-7B47-AEA8-376DE78D9A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793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zambiareports.com/wp-content/uploads/2017/03/Oil-Production.png" TargetMode="External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pringsadvertiser.co.za/151307/another-massive-price-hike-for-petrol-and-diesel-at-month-end/" TargetMode="External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hyperlink" Target="https://tinyurl.com/yconxywr" TargetMode="External"/><Relationship Id="rId7" Type="http://schemas.openxmlformats.org/officeDocument/2006/relationships/image" Target="../media/image11.png"/><Relationship Id="rId2" Type="http://schemas.openxmlformats.org/officeDocument/2006/relationships/hyperlink" Target="http://www.italiaindependent.com/gb_en/i-plastik-0914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hyperlink" Target="https://tinyurl.com/y7yav6vy" TargetMode="Externa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8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8.jpeg"/><Relationship Id="rId4" Type="http://schemas.openxmlformats.org/officeDocument/2006/relationships/hyperlink" Target="https://www.voanews.com/a/burning-iranian-tanker-sinks-off-china-coast/4207040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1" y="577647"/>
            <a:ext cx="9144000" cy="2387600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sz="4900" b="1" dirty="0" smtClean="0">
                <a:latin typeface="Palatino Linotype" panose="02040502050505030304" pitchFamily="18" charset="0"/>
              </a:rPr>
              <a:t>Oil- the king of the world or </a:t>
            </a:r>
            <a:r>
              <a:rPr lang="en-US" sz="4900" b="1" dirty="0" err="1" smtClean="0">
                <a:latin typeface="Palatino Linotype" panose="02040502050505030304" pitchFamily="18" charset="0"/>
              </a:rPr>
              <a:t>achilles</a:t>
            </a:r>
            <a:r>
              <a:rPr lang="en-US" sz="4900" b="1" dirty="0" smtClean="0">
                <a:latin typeface="Palatino Linotype" panose="02040502050505030304" pitchFamily="18" charset="0"/>
              </a:rPr>
              <a:t> heel? </a:t>
            </a:r>
            <a:endParaRPr lang="fi-FI" sz="4900" dirty="0">
              <a:latin typeface="Palatino Linotype" panose="0204050205050503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771632" y="4727540"/>
            <a:ext cx="8496342" cy="1104606"/>
            <a:chOff x="47268" y="3712933"/>
            <a:chExt cx="8496342" cy="1104606"/>
          </a:xfrm>
        </p:grpSpPr>
        <p:pic>
          <p:nvPicPr>
            <p:cNvPr id="4" name="Picture 3" descr="http://europa.eu/about-eu/basic-information/symbols/images/flag_yellow_high.jp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68" y="3712933"/>
              <a:ext cx="1644412" cy="10438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Text Box 2"/>
            <p:cNvSpPr txBox="1">
              <a:spLocks noChangeArrowheads="1"/>
            </p:cNvSpPr>
            <p:nvPr/>
          </p:nvSpPr>
          <p:spPr bwMode="auto">
            <a:xfrm>
              <a:off x="1691680" y="3712933"/>
              <a:ext cx="4657725" cy="4210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457200"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US" sz="1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This project has received funding from the </a:t>
              </a:r>
              <a:r>
                <a:rPr lang="en-US" sz="16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European Union’s Horizon 2020 research and innovation </a:t>
              </a:r>
              <a:r>
                <a:rPr lang="en-US" sz="16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programme</a:t>
              </a:r>
              <a:r>
                <a:rPr lang="en-US" sz="16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under grant agreement No 665100</a:t>
              </a:r>
              <a:r>
                <a:rPr lang="en-US" sz="1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fi-FI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US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fi-FI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39698" y="3712933"/>
              <a:ext cx="1703912" cy="1104606"/>
            </a:xfrm>
            <a:prstGeom prst="rect">
              <a:avLst/>
            </a:prstGeom>
          </p:spPr>
        </p:pic>
      </p:grpSp>
      <p:sp>
        <p:nvSpPr>
          <p:cNvPr id="16" name="Frame 15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857250 w 12192000"/>
              <a:gd name="connsiteY5" fmla="*/ 857250 h 6858000"/>
              <a:gd name="connsiteX6" fmla="*/ 857250 w 12192000"/>
              <a:gd name="connsiteY6" fmla="*/ 6000750 h 6858000"/>
              <a:gd name="connsiteX7" fmla="*/ 11334750 w 12192000"/>
              <a:gd name="connsiteY7" fmla="*/ 6000750 h 6858000"/>
              <a:gd name="connsiteX8" fmla="*/ 11334750 w 12192000"/>
              <a:gd name="connsiteY8" fmla="*/ 857250 h 6858000"/>
              <a:gd name="connsiteX9" fmla="*/ 857250 w 12192000"/>
              <a:gd name="connsiteY9" fmla="*/ 85725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480060 w 12192000"/>
              <a:gd name="connsiteY5" fmla="*/ 457200 h 6858000"/>
              <a:gd name="connsiteX6" fmla="*/ 857250 w 12192000"/>
              <a:gd name="connsiteY6" fmla="*/ 6000750 h 6858000"/>
              <a:gd name="connsiteX7" fmla="*/ 11334750 w 12192000"/>
              <a:gd name="connsiteY7" fmla="*/ 6000750 h 6858000"/>
              <a:gd name="connsiteX8" fmla="*/ 11334750 w 12192000"/>
              <a:gd name="connsiteY8" fmla="*/ 857250 h 6858000"/>
              <a:gd name="connsiteX9" fmla="*/ 480060 w 12192000"/>
              <a:gd name="connsiteY9" fmla="*/ 45720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480060 w 12192000"/>
              <a:gd name="connsiteY5" fmla="*/ 457200 h 6858000"/>
              <a:gd name="connsiteX6" fmla="*/ 857250 w 12192000"/>
              <a:gd name="connsiteY6" fmla="*/ 6000750 h 6858000"/>
              <a:gd name="connsiteX7" fmla="*/ 11631930 w 12192000"/>
              <a:gd name="connsiteY7" fmla="*/ 6457950 h 6858000"/>
              <a:gd name="connsiteX8" fmla="*/ 11334750 w 12192000"/>
              <a:gd name="connsiteY8" fmla="*/ 857250 h 6858000"/>
              <a:gd name="connsiteX9" fmla="*/ 480060 w 12192000"/>
              <a:gd name="connsiteY9" fmla="*/ 45720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480060 w 12192000"/>
              <a:gd name="connsiteY5" fmla="*/ 457200 h 6858000"/>
              <a:gd name="connsiteX6" fmla="*/ 857250 w 12192000"/>
              <a:gd name="connsiteY6" fmla="*/ 6000750 h 6858000"/>
              <a:gd name="connsiteX7" fmla="*/ 11620500 w 12192000"/>
              <a:gd name="connsiteY7" fmla="*/ 6343650 h 6858000"/>
              <a:gd name="connsiteX8" fmla="*/ 11334750 w 12192000"/>
              <a:gd name="connsiteY8" fmla="*/ 857250 h 6858000"/>
              <a:gd name="connsiteX9" fmla="*/ 480060 w 12192000"/>
              <a:gd name="connsiteY9" fmla="*/ 4572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480060" y="457200"/>
                </a:moveTo>
                <a:lnTo>
                  <a:pt x="857250" y="6000750"/>
                </a:lnTo>
                <a:lnTo>
                  <a:pt x="11620500" y="6343650"/>
                </a:lnTo>
                <a:lnTo>
                  <a:pt x="11334750" y="857250"/>
                </a:lnTo>
                <a:lnTo>
                  <a:pt x="480060" y="457200"/>
                </a:lnTo>
                <a:close/>
              </a:path>
            </a:pathLst>
          </a:cu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7644" y="2969022"/>
            <a:ext cx="2491913" cy="1548458"/>
          </a:xfrm>
          <a:prstGeom prst="rect">
            <a:avLst/>
          </a:prstGeom>
        </p:spPr>
      </p:pic>
      <p:pic>
        <p:nvPicPr>
          <p:cNvPr id="10" name="Picture 12" descr="C:\Users\gina\Desktop\TÜ_logod_17122015_horisontaal_eng_sin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83" y="1009627"/>
            <a:ext cx="3244609" cy="44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98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5046" y="609600"/>
            <a:ext cx="9032188" cy="4921405"/>
          </a:xfrm>
        </p:spPr>
        <p:txBody>
          <a:bodyPr/>
          <a:lstStyle/>
          <a:p>
            <a:r>
              <a:rPr lang="en-US" sz="8000" b="1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Oil-</a:t>
            </a:r>
            <a:r>
              <a:rPr lang="en-US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 the king of the world or achilles heel</a:t>
            </a:r>
            <a:r>
              <a:rPr lang="en-US" sz="7200" b="1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?</a:t>
            </a:r>
            <a:endParaRPr lang="en-US" sz="7200" b="1" dirty="0">
              <a:solidFill>
                <a:srgbClr val="FFFF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6712" y="-1"/>
            <a:ext cx="4765288" cy="29611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62830" y="2961116"/>
            <a:ext cx="4729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3"/>
              </a:rPr>
              <a:t>https://</a:t>
            </a:r>
            <a:r>
              <a:rPr lang="en-US" sz="1200" dirty="0" smtClean="0">
                <a:hlinkClick r:id="rId3"/>
              </a:rPr>
              <a:t>zambiareports.com/wp-content/uploads/2017/03/Oil-Production.png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18" y="5279843"/>
            <a:ext cx="1277203" cy="12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024677" y="5625638"/>
            <a:ext cx="8150954" cy="946317"/>
            <a:chOff x="47268" y="3712933"/>
            <a:chExt cx="8496342" cy="1104606"/>
          </a:xfrm>
        </p:grpSpPr>
        <p:pic>
          <p:nvPicPr>
            <p:cNvPr id="11" name="Picture 10" descr="http://europa.eu/about-eu/basic-information/symbols/images/flag_yellow_high.jp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68" y="3712933"/>
              <a:ext cx="1644412" cy="10438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Text Box 2"/>
            <p:cNvSpPr txBox="1">
              <a:spLocks noChangeArrowheads="1"/>
            </p:cNvSpPr>
            <p:nvPr/>
          </p:nvSpPr>
          <p:spPr bwMode="auto">
            <a:xfrm>
              <a:off x="1691680" y="3712933"/>
              <a:ext cx="4657725" cy="4210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457200"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US" sz="1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This project has received funding from the </a:t>
              </a:r>
              <a:r>
                <a:rPr lang="en-US" sz="16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European Union’s Horizon 2020 research and innovation </a:t>
              </a:r>
              <a:r>
                <a:rPr lang="en-US" sz="16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programme</a:t>
              </a:r>
              <a:r>
                <a:rPr lang="en-US" sz="16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under grant agreement No 665100</a:t>
              </a:r>
              <a:r>
                <a:rPr lang="en-US" sz="1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fi-FI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US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fi-FI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39698" y="3712933"/>
              <a:ext cx="1703912" cy="11046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30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OIL</a:t>
            </a:r>
            <a:endParaRPr lang="en-US" sz="6000" b="1" dirty="0">
              <a:solidFill>
                <a:srgbClr val="FFFF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8982" y="2754805"/>
            <a:ext cx="9905998" cy="3823011"/>
          </a:xfrm>
        </p:spPr>
        <p:txBody>
          <a:bodyPr/>
          <a:lstStyle/>
          <a:p>
            <a:r>
              <a:rPr lang="en-US" sz="2400" dirty="0" smtClean="0">
                <a:latin typeface="Palatino Linotype" panose="02040502050505030304" pitchFamily="18" charset="0"/>
              </a:rPr>
              <a:t>Is a leader in the energy sector: 40% of our energy is produced from oil, including cars, tractor and airplane fuel, household gas, fuel oils, kerosene and coating material bitumen</a:t>
            </a:r>
          </a:p>
          <a:p>
            <a:r>
              <a:rPr lang="en-US" sz="2400" dirty="0" smtClean="0">
                <a:latin typeface="Palatino Linotype" panose="02040502050505030304" pitchFamily="18" charset="0"/>
              </a:rPr>
              <a:t>Although in practice we don</a:t>
            </a:r>
            <a:r>
              <a:rPr lang="uk-UA" sz="2400" dirty="0" smtClean="0">
                <a:latin typeface="Palatino Linotype" panose="02040502050505030304" pitchFamily="18" charset="0"/>
              </a:rPr>
              <a:t>’</a:t>
            </a:r>
            <a:r>
              <a:rPr lang="en-US" sz="2400" dirty="0" smtClean="0">
                <a:latin typeface="Palatino Linotype" panose="02040502050505030304" pitchFamily="18" charset="0"/>
              </a:rPr>
              <a:t>t pay much attention to this, it is needed to know that on  this mineral resource depends largely all human activity: heat, light, transport and materials around us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7230" y="-19375"/>
            <a:ext cx="3396472" cy="25478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38979" y="2528499"/>
            <a:ext cx="3846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3"/>
              </a:rPr>
              <a:t>https://springsadvertiser.co.za/151307/another-massive-price-hike-for-petrol-and-diesel-at-month-end</a:t>
            </a:r>
            <a:r>
              <a:rPr lang="en-US" sz="1200" dirty="0" smtClean="0">
                <a:hlinkClick r:id="rId3"/>
              </a:rPr>
              <a:t>/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215" y="5563843"/>
            <a:ext cx="2904278" cy="1008112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19" y="5279843"/>
            <a:ext cx="1196204" cy="1210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985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861221"/>
            <a:ext cx="9905998" cy="1905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What if</a:t>
            </a:r>
            <a:r>
              <a:rPr lang="et-EE" sz="4000" b="1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 WE DON’T HAVE OIL</a:t>
            </a:r>
            <a:endParaRPr lang="en-US" sz="4000" dirty="0">
              <a:latin typeface="Palatino Linotype" panose="0204050205050503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3209339"/>
            <a:ext cx="9905998" cy="3481393"/>
          </a:xfrm>
        </p:spPr>
        <p:txBody>
          <a:bodyPr>
            <a:normAutofit fontScale="92500"/>
          </a:bodyPr>
          <a:lstStyle/>
          <a:p>
            <a:r>
              <a:rPr lang="en-US" sz="2400" dirty="0" smtClean="0">
                <a:latin typeface="Palatino Linotype" panose="02040502050505030304" pitchFamily="18" charset="0"/>
              </a:rPr>
              <a:t>the shower curtain and the mixer would just disappear as if it hadn’t been</a:t>
            </a:r>
          </a:p>
          <a:p>
            <a:r>
              <a:rPr lang="en-US" sz="2400" dirty="0" smtClean="0">
                <a:latin typeface="Palatino Linotype" panose="02040502050505030304" pitchFamily="18" charset="0"/>
              </a:rPr>
              <a:t>All cosmetics and cosmetics toiletries are like swept away</a:t>
            </a:r>
          </a:p>
          <a:p>
            <a:r>
              <a:rPr lang="en-US" sz="2400" dirty="0" smtClean="0">
                <a:latin typeface="Palatino Linotype" panose="02040502050505030304" pitchFamily="18" charset="0"/>
              </a:rPr>
              <a:t>Since shampoo and soap are gone, then there would be a really big problem with your personal hygiene</a:t>
            </a:r>
          </a:p>
          <a:p>
            <a:r>
              <a:rPr lang="en-US" sz="2400" dirty="0" smtClean="0">
                <a:latin typeface="Palatino Linotype" panose="02040502050505030304" pitchFamily="18" charset="0"/>
              </a:rPr>
              <a:t>The same fate will hit computer, printer, phone- none of these </a:t>
            </a:r>
            <a:r>
              <a:rPr lang="en-US" sz="2400" dirty="0" err="1" smtClean="0">
                <a:latin typeface="Palatino Linotype" panose="02040502050505030304" pitchFamily="18" charset="0"/>
              </a:rPr>
              <a:t>wouldn</a:t>
            </a:r>
            <a:r>
              <a:rPr lang="uk-UA" sz="2400" dirty="0" smtClean="0">
                <a:latin typeface="Palatino Linotype" panose="02040502050505030304" pitchFamily="18" charset="0"/>
              </a:rPr>
              <a:t>’</a:t>
            </a:r>
            <a:r>
              <a:rPr lang="en-US" sz="2400" dirty="0" smtClean="0">
                <a:latin typeface="Palatino Linotype" panose="02040502050505030304" pitchFamily="18" charset="0"/>
              </a:rPr>
              <a:t>t exist it there weren’t  plastics (produced from oil)</a:t>
            </a:r>
          </a:p>
          <a:p>
            <a:r>
              <a:rPr lang="en-US" sz="2400" dirty="0" smtClean="0">
                <a:latin typeface="Palatino Linotype" panose="02040502050505030304" pitchFamily="18" charset="0"/>
              </a:rPr>
              <a:t>All electrical and telephone cables would be bare (J. Marshall)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27972" y="2804933"/>
            <a:ext cx="5864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2"/>
              </a:rPr>
              <a:t>http://</a:t>
            </a:r>
            <a:r>
              <a:rPr lang="en-US" sz="1200" dirty="0" smtClean="0">
                <a:hlinkClick r:id="rId2"/>
              </a:rPr>
              <a:t>www.italiaindependent.com/gb_en/i-plastik-0914.html</a:t>
            </a:r>
            <a:endParaRPr lang="et-EE" sz="1200" dirty="0" smtClean="0"/>
          </a:p>
          <a:p>
            <a:r>
              <a:rPr lang="et-EE" sz="1200" dirty="0">
                <a:hlinkClick r:id="rId3"/>
              </a:rPr>
              <a:t>https://</a:t>
            </a:r>
            <a:r>
              <a:rPr lang="et-EE" sz="1200" dirty="0" smtClean="0">
                <a:hlinkClick r:id="rId3"/>
              </a:rPr>
              <a:t>tinyurl.com/yconxywr</a:t>
            </a:r>
            <a:endParaRPr lang="et-EE" sz="1200" dirty="0" smtClean="0"/>
          </a:p>
          <a:p>
            <a:r>
              <a:rPr lang="et-EE" sz="1200" dirty="0">
                <a:hlinkClick r:id="rId4"/>
              </a:rPr>
              <a:t>https://</a:t>
            </a:r>
            <a:r>
              <a:rPr lang="et-EE" sz="1200" dirty="0" smtClean="0">
                <a:hlinkClick r:id="rId4"/>
              </a:rPr>
              <a:t>tinyurl.com/y7yav6vy</a:t>
            </a:r>
            <a:r>
              <a:rPr lang="et-EE" sz="1200" dirty="0" smtClean="0"/>
              <a:t> </a:t>
            </a:r>
          </a:p>
        </p:txBody>
      </p:sp>
      <p:sp>
        <p:nvSpPr>
          <p:cNvPr id="7" name="AutoShape 2" descr="Image result for plasti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t-EE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595" y="1472372"/>
            <a:ext cx="2015632" cy="1254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035" y="609600"/>
            <a:ext cx="2112022" cy="194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595" y="20922"/>
            <a:ext cx="1878068" cy="164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543" y="6052577"/>
            <a:ext cx="1551290" cy="551949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5728060"/>
            <a:ext cx="911515" cy="92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937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PRODUCTION </a:t>
            </a:r>
            <a:r>
              <a:rPr lang="et-EE" dirty="0">
                <a:solidFill>
                  <a:srgbClr val="FFFF00"/>
                </a:solidFill>
                <a:latin typeface="Palatino Linotype" panose="02040502050505030304" pitchFamily="18" charset="0"/>
              </a:rPr>
              <a:t>of OIL </a:t>
            </a:r>
            <a:r>
              <a:rPr lang="et-EE" dirty="0" err="1">
                <a:solidFill>
                  <a:srgbClr val="FFFF00"/>
                </a:solidFill>
                <a:latin typeface="Palatino Linotype" panose="02040502050505030304" pitchFamily="18" charset="0"/>
              </a:rPr>
              <a:t>from</a:t>
            </a:r>
            <a:r>
              <a:rPr lang="et-EE" dirty="0">
                <a:solidFill>
                  <a:srgbClr val="FFFF00"/>
                </a:solidFill>
                <a:latin typeface="Palatino Linotype" panose="02040502050505030304" pitchFamily="18" charset="0"/>
              </a:rPr>
              <a:t> </a:t>
            </a:r>
            <a:r>
              <a:rPr lang="et-EE" dirty="0" err="1">
                <a:solidFill>
                  <a:srgbClr val="FFFF00"/>
                </a:solidFill>
                <a:latin typeface="Palatino Linotype" panose="02040502050505030304" pitchFamily="18" charset="0"/>
              </a:rPr>
              <a:t>boreholes</a:t>
            </a:r>
            <a:r>
              <a:rPr lang="et-EE" dirty="0">
                <a:solidFill>
                  <a:srgbClr val="FFFF00"/>
                </a:solidFill>
                <a:latin typeface="Palatino Linotype" panose="02040502050505030304" pitchFamily="18" charset="0"/>
              </a:rPr>
              <a:t/>
            </a:r>
            <a:br>
              <a:rPr lang="et-EE" dirty="0">
                <a:solidFill>
                  <a:srgbClr val="FFFF00"/>
                </a:solidFill>
                <a:latin typeface="Palatino Linotype" panose="02040502050505030304" pitchFamily="18" charset="0"/>
              </a:rPr>
            </a:br>
            <a:endParaRPr lang="et-EE" dirty="0">
              <a:solidFill>
                <a:srgbClr val="FFFF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43483" y="2667000"/>
            <a:ext cx="3901413" cy="3124200"/>
          </a:xfrm>
        </p:spPr>
        <p:txBody>
          <a:bodyPr/>
          <a:lstStyle/>
          <a:p>
            <a:r>
              <a:rPr lang="et-EE" dirty="0" err="1" smtClean="0">
                <a:latin typeface="Palatino Linotype" panose="02040502050505030304" pitchFamily="18" charset="0"/>
              </a:rPr>
              <a:t>What</a:t>
            </a:r>
            <a:r>
              <a:rPr lang="en-US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professions</a:t>
            </a:r>
            <a:r>
              <a:rPr lang="et-EE" dirty="0" smtClean="0">
                <a:latin typeface="Palatino Linotype" panose="02040502050505030304" pitchFamily="18" charset="0"/>
              </a:rPr>
              <a:t> are </a:t>
            </a:r>
            <a:r>
              <a:rPr lang="et-EE" dirty="0" err="1" smtClean="0">
                <a:latin typeface="Palatino Linotype" panose="02040502050505030304" pitchFamily="18" charset="0"/>
              </a:rPr>
              <a:t>needed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in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oil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production</a:t>
            </a:r>
            <a:r>
              <a:rPr lang="et-EE" dirty="0" smtClean="0">
                <a:latin typeface="Palatino Linotype" panose="02040502050505030304" pitchFamily="18" charset="0"/>
              </a:rPr>
              <a:t>?</a:t>
            </a:r>
            <a:endParaRPr lang="et-EE" dirty="0">
              <a:latin typeface="Palatino Linotype" panose="02040502050505030304" pitchFamily="18" charset="0"/>
            </a:endParaRPr>
          </a:p>
        </p:txBody>
      </p:sp>
      <p:sp>
        <p:nvSpPr>
          <p:cNvPr id="5" name="AutoShape 4" descr="Image result for production of oi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t-EE"/>
          </a:p>
        </p:txBody>
      </p:sp>
      <p:pic>
        <p:nvPicPr>
          <p:cNvPr id="2054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99" y="2137308"/>
            <a:ext cx="368953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60375" y="5178331"/>
            <a:ext cx="3281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dirty="0"/>
              <a:t>https://tinyurl.com/yaus2sto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909" y="2202340"/>
            <a:ext cx="3479574" cy="2678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25162" y="5178331"/>
            <a:ext cx="3164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dirty="0"/>
              <a:t>https://tinyurl.com/y9tzs4jc</a:t>
            </a:r>
          </a:p>
        </p:txBody>
      </p:sp>
      <p:pic>
        <p:nvPicPr>
          <p:cNvPr id="9" name="Picture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663" y="5896708"/>
            <a:ext cx="2479602" cy="865486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19" y="5706469"/>
            <a:ext cx="1096506" cy="110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9847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Transportation  of </a:t>
            </a:r>
            <a:r>
              <a:rPr lang="et-EE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oi</a:t>
            </a:r>
            <a:r>
              <a:rPr lang="fi-FI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L</a:t>
            </a:r>
            <a:endParaRPr lang="et-EE" dirty="0">
              <a:solidFill>
                <a:srgbClr val="FFFF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74" y="2076281"/>
            <a:ext cx="3560495" cy="236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0072" y="4628035"/>
            <a:ext cx="34037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100000"/>
              <a:buFont typeface="Arial"/>
              <a:buChar char="•"/>
            </a:pPr>
            <a:r>
              <a:rPr lang="et-EE" cap="small" dirty="0"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>
                        <a:lumMod val="75000"/>
                      </a:prstClr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http://photos.marinetraffic.com/ais/showphoto.aspx?mmsi=276260000&amp;size=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135" y="2514600"/>
            <a:ext cx="3390562" cy="2637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05833" y="5551365"/>
            <a:ext cx="58289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dirty="0"/>
              <a:t>https://encrypted-tbn0.gstatic.com/images?q=tbn:ANd9GcR92tCqN3EPdGDNh1fNcgFKqo3qHYt26qWJ5ZOcC9mV0kCFh8bQIQ</a:t>
            </a:r>
          </a:p>
        </p:txBody>
      </p:sp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323" y="5789473"/>
            <a:ext cx="2951170" cy="1008112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18" y="5505473"/>
            <a:ext cx="1277203" cy="12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153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820" y="358141"/>
            <a:ext cx="7756634" cy="1905000"/>
          </a:xfrm>
        </p:spPr>
        <p:txBody>
          <a:bodyPr/>
          <a:lstStyle/>
          <a:p>
            <a:r>
              <a:rPr lang="en-US" sz="4000" b="1" dirty="0">
                <a:solidFill>
                  <a:srgbClr val="FFFF00"/>
                </a:solidFill>
                <a:effectLst/>
                <a:latin typeface="Palatino Linotype" panose="02040502050505030304" pitchFamily="18" charset="0"/>
              </a:rPr>
              <a:t>Burning Iranian Tanker Sinks Off China's Coast</a:t>
            </a:r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2263140"/>
            <a:ext cx="10398946" cy="4594859"/>
          </a:xfrm>
        </p:spPr>
        <p:txBody>
          <a:bodyPr>
            <a:normAutofit fontScale="92500"/>
          </a:bodyPr>
          <a:lstStyle/>
          <a:p>
            <a:endParaRPr lang="en-US" sz="2400" dirty="0">
              <a:effectLst/>
            </a:endParaRPr>
          </a:p>
          <a:p>
            <a:endParaRPr lang="en-US" sz="2400" dirty="0" smtClean="0">
              <a:effectLst/>
            </a:endParaRPr>
          </a:p>
          <a:p>
            <a:r>
              <a:rPr lang="en-US" sz="2400" dirty="0" smtClean="0">
                <a:effectLst/>
                <a:latin typeface="Palatino Linotype" panose="02040502050505030304" pitchFamily="18" charset="0"/>
              </a:rPr>
              <a:t>An </a:t>
            </a:r>
            <a:r>
              <a:rPr lang="en-US" sz="2400" dirty="0">
                <a:effectLst/>
                <a:latin typeface="Palatino Linotype" panose="02040502050505030304" pitchFamily="18" charset="0"/>
              </a:rPr>
              <a:t>Iranian oil tanker that had been burning and listing off the coast of </a:t>
            </a:r>
            <a:r>
              <a:rPr lang="en-US" sz="2400" dirty="0" smtClean="0">
                <a:effectLst/>
                <a:latin typeface="Palatino Linotype" panose="02040502050505030304" pitchFamily="18" charset="0"/>
              </a:rPr>
              <a:t>China, </a:t>
            </a:r>
            <a:r>
              <a:rPr lang="en-US" sz="2400" dirty="0">
                <a:effectLst/>
                <a:latin typeface="Palatino Linotype" panose="02040502050505030304" pitchFamily="18" charset="0"/>
              </a:rPr>
              <a:t>exploded into a mass of flames </a:t>
            </a:r>
            <a:r>
              <a:rPr lang="en-US" sz="2400" dirty="0" smtClean="0">
                <a:effectLst/>
                <a:latin typeface="Palatino Linotype" panose="02040502050505030304" pitchFamily="18" charset="0"/>
              </a:rPr>
              <a:t>and sank</a:t>
            </a:r>
          </a:p>
          <a:p>
            <a:r>
              <a:rPr lang="en-US" sz="2400" dirty="0">
                <a:effectLst/>
                <a:latin typeface="Palatino Linotype" panose="02040502050505030304" pitchFamily="18" charset="0"/>
              </a:rPr>
              <a:t>The Panama-registered tanker </a:t>
            </a:r>
            <a:r>
              <a:rPr lang="en-US" sz="2400" i="1" dirty="0">
                <a:effectLst/>
                <a:latin typeface="Palatino Linotype" panose="02040502050505030304" pitchFamily="18" charset="0"/>
              </a:rPr>
              <a:t>Sanchi</a:t>
            </a:r>
            <a:r>
              <a:rPr lang="en-US" sz="2400" dirty="0">
                <a:effectLst/>
                <a:latin typeface="Palatino Linotype" panose="02040502050505030304" pitchFamily="18" charset="0"/>
              </a:rPr>
              <a:t> was sailing from Iran to South Korea carrying 136,000 metric tons of condensate, an ultra-light type of crude oil, when it </a:t>
            </a:r>
            <a:r>
              <a:rPr lang="en-US" sz="2400" dirty="0" smtClean="0">
                <a:effectLst/>
                <a:latin typeface="Palatino Linotype" panose="02040502050505030304" pitchFamily="18" charset="0"/>
              </a:rPr>
              <a:t>slammed </a:t>
            </a:r>
            <a:r>
              <a:rPr lang="en-US" sz="2400" dirty="0">
                <a:effectLst/>
                <a:latin typeface="Palatino Linotype" panose="02040502050505030304" pitchFamily="18" charset="0"/>
              </a:rPr>
              <a:t>into the Hong Kong-registered CF</a:t>
            </a:r>
            <a:r>
              <a:rPr lang="en-US" sz="2400" i="1" dirty="0">
                <a:effectLst/>
                <a:latin typeface="Palatino Linotype" panose="02040502050505030304" pitchFamily="18" charset="0"/>
              </a:rPr>
              <a:t> Crystal</a:t>
            </a:r>
            <a:r>
              <a:rPr lang="en-US" sz="2400" dirty="0">
                <a:effectLst/>
                <a:latin typeface="Palatino Linotype" panose="02040502050505030304" pitchFamily="18" charset="0"/>
              </a:rPr>
              <a:t> about 257 kilometers off the coast of </a:t>
            </a:r>
            <a:r>
              <a:rPr lang="en-US" sz="2400" dirty="0" smtClean="0">
                <a:effectLst/>
                <a:latin typeface="Palatino Linotype" panose="02040502050505030304" pitchFamily="18" charset="0"/>
              </a:rPr>
              <a:t>Shanghai</a:t>
            </a:r>
          </a:p>
          <a:p>
            <a:r>
              <a:rPr lang="en-US" sz="2400" dirty="0">
                <a:effectLst/>
                <a:latin typeface="Palatino Linotype" panose="02040502050505030304" pitchFamily="18" charset="0"/>
              </a:rPr>
              <a:t>The ship was carrying grain from the United States to </a:t>
            </a:r>
            <a:r>
              <a:rPr lang="en-US" sz="2400" dirty="0" smtClean="0">
                <a:effectLst/>
                <a:latin typeface="Palatino Linotype" panose="02040502050505030304" pitchFamily="18" charset="0"/>
              </a:rPr>
              <a:t>China</a:t>
            </a:r>
            <a:endParaRPr lang="en-US" sz="2400" dirty="0" smtClean="0">
              <a:latin typeface="Palatino Linotype" panose="02040502050505030304" pitchFamily="18" charset="0"/>
            </a:endParaRPr>
          </a:p>
          <a:p>
            <a:r>
              <a:rPr lang="en-US" sz="2400" dirty="0" smtClean="0">
                <a:effectLst/>
                <a:latin typeface="Palatino Linotype" panose="02040502050505030304" pitchFamily="18" charset="0"/>
              </a:rPr>
              <a:t>It </a:t>
            </a:r>
            <a:r>
              <a:rPr lang="en-US" sz="2400" dirty="0">
                <a:effectLst/>
                <a:latin typeface="Palatino Linotype" panose="02040502050505030304" pitchFamily="18" charset="0"/>
              </a:rPr>
              <a:t>is not clear what caused the collision </a:t>
            </a:r>
            <a:r>
              <a:rPr lang="en-US" sz="2400" dirty="0" smtClean="0">
                <a:effectLst/>
                <a:latin typeface="Palatino Linotype" panose="02040502050505030304" pitchFamily="18" charset="0"/>
              </a:rPr>
              <a:t>(</a:t>
            </a:r>
            <a:r>
              <a:rPr lang="en-US" sz="2400" dirty="0">
                <a:effectLst/>
                <a:latin typeface="Palatino Linotype" panose="02040502050505030304" pitchFamily="18" charset="0"/>
              </a:rPr>
              <a:t>Postimees, Maailm, 14. </a:t>
            </a:r>
            <a:r>
              <a:rPr lang="en-US" sz="2400" dirty="0" smtClean="0">
                <a:effectLst/>
                <a:latin typeface="Palatino Linotype" panose="02040502050505030304" pitchFamily="18" charset="0"/>
              </a:rPr>
              <a:t>January 2018)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2454" y="2607"/>
            <a:ext cx="4109545" cy="23098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13833" y="2312469"/>
            <a:ext cx="384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4"/>
              </a:rPr>
              <a:t>https://</a:t>
            </a:r>
            <a:r>
              <a:rPr lang="en-US" sz="1200" dirty="0" smtClean="0">
                <a:hlinkClick r:id="rId4"/>
              </a:rPr>
              <a:t>www.voanews.com/a/burning-iranian-tanker-sinks-off-china-coast/4207040.html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pic>
        <p:nvPicPr>
          <p:cNvPr id="6" name="Picture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538" y="6221054"/>
            <a:ext cx="1670461" cy="591628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91" y="5827092"/>
            <a:ext cx="1133117" cy="7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090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6701" y="2279896"/>
            <a:ext cx="2929317" cy="3124200"/>
          </a:xfrm>
        </p:spPr>
        <p:txBody>
          <a:bodyPr/>
          <a:lstStyle/>
          <a:p>
            <a:r>
              <a:rPr lang="en-US" sz="2800" dirty="0">
                <a:latin typeface="Palatino Linotype" panose="02040502050505030304" pitchFamily="18" charset="0"/>
              </a:rPr>
              <a:t>What </a:t>
            </a:r>
            <a:r>
              <a:rPr lang="et-EE" sz="2800" dirty="0" err="1" smtClean="0">
                <a:latin typeface="Palatino Linotype" panose="02040502050505030304" pitchFamily="18" charset="0"/>
              </a:rPr>
              <a:t>professions</a:t>
            </a:r>
            <a:r>
              <a:rPr lang="et-EE" sz="2800" dirty="0" smtClean="0">
                <a:latin typeface="Palatino Linotype" panose="02040502050505030304" pitchFamily="18" charset="0"/>
              </a:rPr>
              <a:t> are </a:t>
            </a:r>
            <a:r>
              <a:rPr lang="et-EE" sz="2800" dirty="0" err="1" smtClean="0">
                <a:latin typeface="Palatino Linotype" panose="02040502050505030304" pitchFamily="18" charset="0"/>
              </a:rPr>
              <a:t>needed</a:t>
            </a:r>
            <a:r>
              <a:rPr lang="et-EE" sz="2800" dirty="0" smtClean="0">
                <a:latin typeface="Palatino Linotype" panose="02040502050505030304" pitchFamily="18" charset="0"/>
              </a:rPr>
              <a:t> </a:t>
            </a:r>
            <a:r>
              <a:rPr lang="et-EE" sz="2800" dirty="0" err="1" smtClean="0">
                <a:latin typeface="Palatino Linotype" panose="02040502050505030304" pitchFamily="18" charset="0"/>
              </a:rPr>
              <a:t>in</a:t>
            </a:r>
            <a:r>
              <a:rPr lang="et-EE" sz="2800" dirty="0" smtClean="0">
                <a:latin typeface="Palatino Linotype" panose="02040502050505030304" pitchFamily="18" charset="0"/>
              </a:rPr>
              <a:t> </a:t>
            </a:r>
            <a:r>
              <a:rPr lang="et-EE" sz="2800" dirty="0" err="1" smtClean="0">
                <a:latin typeface="Palatino Linotype" panose="02040502050505030304" pitchFamily="18" charset="0"/>
              </a:rPr>
              <a:t>oil</a:t>
            </a:r>
            <a:r>
              <a:rPr lang="et-EE" sz="2800" dirty="0" smtClean="0">
                <a:latin typeface="Palatino Linotype" panose="02040502050505030304" pitchFamily="18" charset="0"/>
              </a:rPr>
              <a:t> </a:t>
            </a:r>
            <a:r>
              <a:rPr lang="et-EE" sz="2800" dirty="0" err="1" smtClean="0">
                <a:latin typeface="Palatino Linotype" panose="02040502050505030304" pitchFamily="18" charset="0"/>
              </a:rPr>
              <a:t>cleaning</a:t>
            </a:r>
            <a:r>
              <a:rPr lang="et-EE" sz="2800" dirty="0" smtClean="0">
                <a:latin typeface="Palatino Linotype" panose="02040502050505030304" pitchFamily="18" charset="0"/>
              </a:rPr>
              <a:t> </a:t>
            </a:r>
            <a:r>
              <a:rPr lang="et-EE" sz="2800" dirty="0" err="1" smtClean="0">
                <a:latin typeface="Palatino Linotype" panose="02040502050505030304" pitchFamily="18" charset="0"/>
              </a:rPr>
              <a:t>cases</a:t>
            </a:r>
            <a:r>
              <a:rPr lang="et-EE" sz="2800" dirty="0" smtClean="0">
                <a:latin typeface="Palatino Linotype" panose="02040502050505030304" pitchFamily="18" charset="0"/>
              </a:rPr>
              <a:t>?</a:t>
            </a:r>
            <a:endParaRPr lang="en-US" sz="2800" dirty="0">
              <a:latin typeface="Palatino Linotype" panose="02040502050505030304" pitchFamily="18" charset="0"/>
            </a:endParaRPr>
          </a:p>
          <a:p>
            <a:endParaRPr lang="en-US" dirty="0"/>
          </a:p>
          <a:p>
            <a:endParaRPr lang="et-EE" dirty="0"/>
          </a:p>
        </p:txBody>
      </p:sp>
      <p:pic>
        <p:nvPicPr>
          <p:cNvPr id="4101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305" y="2285758"/>
            <a:ext cx="3556688" cy="2758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596276" y="5791200"/>
            <a:ext cx="28360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dirty="0"/>
              <a:t>https://preview.tinyurl.com/ybbw5dsj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39" y="1869831"/>
            <a:ext cx="3884176" cy="275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90590" y="5680036"/>
            <a:ext cx="3389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dirty="0"/>
              <a:t>https://tinyurl.com/y9xzvw3q</a:t>
            </a:r>
          </a:p>
        </p:txBody>
      </p:sp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538" y="5563843"/>
            <a:ext cx="3044955" cy="1008112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6633" y="4169354"/>
            <a:ext cx="1237860" cy="12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8394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193963"/>
            <a:ext cx="9905998" cy="1905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RELATED CAREERS</a:t>
            </a:r>
            <a:endParaRPr lang="en-US" sz="4000" b="1" dirty="0">
              <a:solidFill>
                <a:srgbClr val="FFFF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525681"/>
            <a:ext cx="9905998" cy="1965960"/>
          </a:xfrm>
        </p:spPr>
        <p:txBody>
          <a:bodyPr/>
          <a:lstStyle/>
          <a:p>
            <a:r>
              <a:rPr lang="en-US" sz="2400" dirty="0" smtClean="0">
                <a:latin typeface="Palatino Linotype" panose="02040502050505030304" pitchFamily="18" charset="0"/>
              </a:rPr>
              <a:t>We think that the following professions are needed for oil production, transportation and oil spill clean-up: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7986806"/>
              </p:ext>
            </p:extLst>
          </p:nvPr>
        </p:nvGraphicFramePr>
        <p:xfrm>
          <a:off x="1646871" y="2777191"/>
          <a:ext cx="8895081" cy="31487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502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6502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96502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94594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Palatino Linotype" panose="02040502050505030304" pitchFamily="18" charset="0"/>
                        </a:rPr>
                        <a:t>Oil</a:t>
                      </a:r>
                      <a:r>
                        <a:rPr lang="en-US" sz="2000" baseline="0" dirty="0" smtClean="0">
                          <a:latin typeface="Palatino Linotype" panose="02040502050505030304" pitchFamily="18" charset="0"/>
                        </a:rPr>
                        <a:t> production from boreholes</a:t>
                      </a:r>
                      <a:endParaRPr lang="en-US" sz="2000" dirty="0"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Palatino Linotype" panose="02040502050505030304" pitchFamily="18" charset="0"/>
                        </a:rPr>
                        <a:t>Oil transportation through pipelines and tankers</a:t>
                      </a:r>
                      <a:endParaRPr lang="en-US" sz="2000" dirty="0"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Palatino Linotype" panose="02040502050505030304" pitchFamily="18" charset="0"/>
                        </a:rPr>
                        <a:t>Oil spill cleaning from the sea and land</a:t>
                      </a:r>
                      <a:endParaRPr lang="en-US" sz="2000" dirty="0"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425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00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000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000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000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723" y="5958071"/>
            <a:ext cx="2036770" cy="646056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46" y="5517438"/>
            <a:ext cx="1103518" cy="11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136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296D95A408D9408E6A80A3FFEA4EF8" ma:contentTypeVersion="0" ma:contentTypeDescription="Create a new document." ma:contentTypeScope="" ma:versionID="52c49f458eec32f1b99896034d9e0ca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F8C42AF-14CF-4902-864D-B93AF52727FD}">
  <ds:schemaRefs>
    <ds:schemaRef ds:uri="http://purl.org/dc/dcmitype/"/>
    <ds:schemaRef ds:uri="http://www.w3.org/XML/1998/namespace"/>
    <ds:schemaRef ds:uri="http://schemas.openxmlformats.org/package/2006/metadata/core-properties"/>
    <ds:schemaRef ds:uri="http://purl.org/dc/terms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3A9C185-F22F-4391-86A2-27E8F23CA42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A56F227-FD1B-44DA-8C3C-1050B3140F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</TotalTime>
  <Words>353</Words>
  <Application>Microsoft Office PowerPoint</Application>
  <PresentationFormat>Widescreen</PresentationFormat>
  <Paragraphs>45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Century Gothic</vt:lpstr>
      <vt:lpstr>Palatino Linotype</vt:lpstr>
      <vt:lpstr>Times New Roman</vt:lpstr>
      <vt:lpstr>Mesh</vt:lpstr>
      <vt:lpstr>Office Theme</vt:lpstr>
      <vt:lpstr>  Oil- the king of the world or achilles heel? </vt:lpstr>
      <vt:lpstr>Oil- the king of the world or achilles heel?</vt:lpstr>
      <vt:lpstr>OIL</vt:lpstr>
      <vt:lpstr>What if WE DON’T HAVE OIL</vt:lpstr>
      <vt:lpstr>PRODUCTION of OIL from boreholes </vt:lpstr>
      <vt:lpstr>Transportation  of oiL</vt:lpstr>
      <vt:lpstr>Burning Iranian Tanker Sinks Off China's Coast </vt:lpstr>
      <vt:lpstr>PowerPoint Presentation</vt:lpstr>
      <vt:lpstr>RELATED CAREERS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Oil- the king of the world or achilles heel</dc:title>
  <dc:creator>Microsoft Office User</dc:creator>
  <cp:lastModifiedBy>Tuula Keinonen</cp:lastModifiedBy>
  <cp:revision>33</cp:revision>
  <dcterms:created xsi:type="dcterms:W3CDTF">2018-01-30T16:51:56Z</dcterms:created>
  <dcterms:modified xsi:type="dcterms:W3CDTF">2018-12-28T16:28:02Z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0x01010000296D95A408D9408E6A80A3FFEA4EF8</vt:lpwstr>
  </property>
</Properties>
</file>