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67" r:id="rId5"/>
    <p:sldId id="257" r:id="rId6"/>
    <p:sldId id="258" r:id="rId7"/>
    <p:sldId id="260" r:id="rId8"/>
    <p:sldId id="259" r:id="rId9"/>
    <p:sldId id="261" r:id="rId10"/>
    <p:sldId id="262" r:id="rId11"/>
    <p:sldId id="263" r:id="rId12"/>
    <p:sldId id="264" r:id="rId13"/>
    <p:sldId id="265" r:id="rId14"/>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07F7691F-B574-420A-A2C2-A7239102B856}" type="datetimeFigureOut">
              <a:rPr lang="en-US" altLang="et-EE"/>
              <a:pPr>
                <a:defRPr/>
              </a:pPr>
              <a:t>12/28/2018</a:t>
            </a:fld>
            <a:endParaRPr lang="en-US" altLang="et-E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noProof="0" smtClean="0"/>
              <a:t>Click to edit Master text styles</a:t>
            </a:r>
          </a:p>
          <a:p>
            <a:pPr lvl="1"/>
            <a:r>
              <a:rPr lang="et-EE" noProof="0" smtClean="0"/>
              <a:t>Second level</a:t>
            </a:r>
          </a:p>
          <a:p>
            <a:pPr lvl="2"/>
            <a:r>
              <a:rPr lang="et-EE" noProof="0" smtClean="0"/>
              <a:t>Third level</a:t>
            </a:r>
          </a:p>
          <a:p>
            <a:pPr lvl="3"/>
            <a:r>
              <a:rPr lang="et-EE" noProof="0" smtClean="0"/>
              <a:t>Fourth level</a:t>
            </a:r>
          </a:p>
          <a:p>
            <a:pPr lvl="4"/>
            <a:r>
              <a:rPr lang="et-EE"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A1D2C971-AF43-49CB-B8CF-ECB914BAE35F}" type="slidenum">
              <a:rPr lang="en-US" altLang="et-EE"/>
              <a:pPr>
                <a:defRPr/>
              </a:pPr>
              <a:t>‹#›</a:t>
            </a:fld>
            <a:endParaRPr lang="en-US" altLang="et-EE"/>
          </a:p>
        </p:txBody>
      </p:sp>
    </p:spTree>
    <p:extLst>
      <p:ext uri="{BB962C8B-B14F-4D97-AF65-F5344CB8AC3E}">
        <p14:creationId xmlns:p14="http://schemas.microsoft.com/office/powerpoint/2010/main" val="4022772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ommons.wikimedia.org/wiki/User:Velel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 2   Guideline parameters 2 &amp; 3: interest and relevance to students</a:t>
            </a:r>
            <a:r>
              <a:rPr lang="en-GB" altLang="en-US" smtClean="0">
                <a:ea typeface="ＭＳ Ｐゴシック" panose="020B0600070205080204" pitchFamily="34" charset="-128"/>
              </a:rPr>
              <a:t>’</a:t>
            </a:r>
            <a:r>
              <a:rPr lang="en-GB" altLang="et-EE" smtClean="0">
                <a:ea typeface="ＭＳ Ｐゴシック" panose="020B0600070205080204" pitchFamily="34" charset="-128"/>
              </a:rPr>
              <a:t> lives</a:t>
            </a:r>
          </a:p>
          <a:p>
            <a:pPr eaLnBrk="1" hangingPunct="1">
              <a:spcBef>
                <a:spcPct val="0"/>
              </a:spcBef>
            </a:pPr>
            <a:r>
              <a:rPr lang="en-GB" altLang="et-EE" smtClean="0">
                <a:ea typeface="ＭＳ Ｐゴシック" panose="020B0600070205080204" pitchFamily="34" charset="-128"/>
              </a:rPr>
              <a:t>Image By Roger Cornfoot, CC BY-SA 2.0, https://commons.wikimedia.org/w/index.php?curid=14173462</a:t>
            </a:r>
            <a:endParaRPr lang="en-US" altLang="et-EE" smtClean="0">
              <a:ea typeface="ＭＳ Ｐゴシック" panose="020B0600070205080204" pitchFamily="34" charset="-128"/>
            </a:endParaRPr>
          </a:p>
          <a:p>
            <a:pPr eaLnBrk="1" hangingPunct="1">
              <a:spcBef>
                <a:spcPct val="0"/>
              </a:spcBef>
            </a:pPr>
            <a:endParaRPr lang="en-US" altLang="et-EE" smtClean="0">
              <a:ea typeface="ＭＳ Ｐゴシック" panose="020B0600070205080204" pitchFamily="34" charset="-128"/>
            </a:endParaRP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4CB582F-0CEB-47CE-AFD9-EB4B33372E43}" type="slidenum">
              <a:rPr lang="en-US" altLang="et-EE">
                <a:latin typeface="Calibri" panose="020F0502020204030204" pitchFamily="34" charset="0"/>
              </a:rPr>
              <a:pPr/>
              <a:t>2</a:t>
            </a:fld>
            <a:endParaRPr lang="en-US" altLang="et-EE">
              <a:latin typeface="Calibri" panose="020F0502020204030204" pitchFamily="34" charset="0"/>
            </a:endParaRPr>
          </a:p>
        </p:txBody>
      </p:sp>
    </p:spTree>
    <p:extLst>
      <p:ext uri="{BB962C8B-B14F-4D97-AF65-F5344CB8AC3E}">
        <p14:creationId xmlns:p14="http://schemas.microsoft.com/office/powerpoint/2010/main" val="3639944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Slides 3, 4 &amp; 5.   </a:t>
            </a:r>
            <a:r>
              <a:rPr lang="en-GB" altLang="et-EE" i="1" smtClean="0">
                <a:ea typeface="ＭＳ Ｐゴシック" panose="020B0600070205080204" pitchFamily="34" charset="-128"/>
              </a:rPr>
              <a:t>Guideline parameters 1, 2 &amp; 3</a:t>
            </a:r>
            <a:r>
              <a:rPr lang="en-GB" altLang="et-EE" smtClean="0">
                <a:ea typeface="ＭＳ Ｐゴシック" panose="020B0600070205080204" pitchFamily="34" charset="-128"/>
              </a:rPr>
              <a:t> (starting from here we rely on the teacher`s state of the art as to how to present the scenario, what to emphasise, what becomes important!!)</a:t>
            </a:r>
            <a:endParaRPr lang="en-US" altLang="et-EE" smtClean="0">
              <a:ea typeface="ＭＳ Ｐゴシック" panose="020B0600070205080204" pitchFamily="34" charset="-128"/>
            </a:endParaRPr>
          </a:p>
          <a:p>
            <a:pPr eaLnBrk="1" hangingPunct="1">
              <a:spcBef>
                <a:spcPct val="0"/>
              </a:spcBef>
            </a:pPr>
            <a:r>
              <a:rPr lang="en-GB" altLang="et-EE" smtClean="0">
                <a:ea typeface="ＭＳ Ｐゴシック" panose="020B0600070205080204" pitchFamily="34" charset="-128"/>
              </a:rPr>
              <a:t>The fragments taken from the newspaper can be developed further into the full story, including locally specific aspects. The story is intended to sets up a platform for discussion, whether on what the journalist wrote based on evidence or emotions, or the probability of related issues, etc.  For example, the teacher could say – </a:t>
            </a:r>
            <a:r>
              <a:rPr lang="en-GB" altLang="en-US" smtClean="0">
                <a:ea typeface="ＭＳ Ｐゴシック" panose="020B0600070205080204" pitchFamily="34" charset="-128"/>
              </a:rPr>
              <a:t>‘</a:t>
            </a:r>
            <a:r>
              <a:rPr lang="en-GB" altLang="et-EE" smtClean="0">
                <a:ea typeface="ＭＳ Ｐゴシック" panose="020B0600070205080204" pitchFamily="34" charset="-128"/>
              </a:rPr>
              <a:t>We all know that journalists are writing all sort of stories. Based on the journalist`s article, do we think he had enough science background or not?  Of course, all questions might come from students leaving the teacher to be the facilitator.</a:t>
            </a:r>
            <a:endParaRPr lang="en-US" altLang="et-EE" smtClean="0">
              <a:ea typeface="ＭＳ Ｐゴシック" panose="020B0600070205080204" pitchFamily="34" charset="-128"/>
            </a:endParaRPr>
          </a:p>
          <a:p>
            <a:pPr eaLnBrk="1" hangingPunct="1">
              <a:spcBef>
                <a:spcPct val="0"/>
              </a:spcBef>
            </a:pPr>
            <a:r>
              <a:rPr lang="en-GB" altLang="et-EE" b="1" smtClean="0">
                <a:ea typeface="ＭＳ Ｐゴシック" panose="020B0600070205080204" pitchFamily="34" charset="-128"/>
              </a:rPr>
              <a:t>Traffic lights in Warrington</a:t>
            </a:r>
            <a:r>
              <a:rPr lang="en-GB" altLang="et-EE" smtClean="0">
                <a:ea typeface="ＭＳ Ｐゴシック" panose="020B0600070205080204" pitchFamily="34" charset="-128"/>
              </a:rPr>
              <a:t> </a:t>
            </a:r>
            <a:r>
              <a:rPr lang="en-GB" altLang="et-EE" b="1" smtClean="0">
                <a:ea typeface="ＭＳ Ｐゴシック" panose="020B0600070205080204" pitchFamily="34" charset="-128"/>
              </a:rPr>
              <a:t>Author</a:t>
            </a:r>
            <a:r>
              <a:rPr lang="en-GB" altLang="et-EE" smtClean="0">
                <a:ea typeface="ＭＳ Ｐゴシック" panose="020B0600070205080204" pitchFamily="34" charset="-128"/>
              </a:rPr>
              <a:t>: </a:t>
            </a:r>
            <a:r>
              <a:rPr lang="en-GB" altLang="et-EE" smtClean="0">
                <a:ea typeface="ＭＳ Ｐゴシック" panose="020B0600070205080204" pitchFamily="34" charset="-128"/>
                <a:hlinkClick r:id="rId3" tooltip="User:Velela"/>
              </a:rPr>
              <a:t>User:Velela</a:t>
            </a:r>
            <a:endParaRPr lang="en-US" altLang="et-EE" smtClean="0">
              <a:ea typeface="ＭＳ Ｐゴシック" panose="020B0600070205080204" pitchFamily="34" charset="-128"/>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44F040C-78D4-4E6E-8AC7-4067D0195695}" type="slidenum">
              <a:rPr lang="en-US" altLang="et-EE">
                <a:latin typeface="Calibri" panose="020F0502020204030204" pitchFamily="34" charset="0"/>
              </a:rPr>
              <a:pPr/>
              <a:t>3</a:t>
            </a:fld>
            <a:endParaRPr lang="en-US" altLang="et-EE">
              <a:latin typeface="Calibri" panose="020F0502020204030204" pitchFamily="34" charset="0"/>
            </a:endParaRPr>
          </a:p>
        </p:txBody>
      </p:sp>
    </p:spTree>
    <p:extLst>
      <p:ext uri="{BB962C8B-B14F-4D97-AF65-F5344CB8AC3E}">
        <p14:creationId xmlns:p14="http://schemas.microsoft.com/office/powerpoint/2010/main" val="145464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 6. </a:t>
            </a:r>
            <a:r>
              <a:rPr lang="en-GB" altLang="et-EE" i="1" smtClean="0">
                <a:ea typeface="ＭＳ Ｐゴシック" panose="020B0600070205080204" pitchFamily="34" charset="-128"/>
              </a:rPr>
              <a:t>Guideline parameters 1 &amp; 3</a:t>
            </a:r>
            <a:r>
              <a:rPr lang="en-GB" altLang="et-EE" smtClean="0">
                <a:ea typeface="ＭＳ Ｐゴシック" panose="020B0600070205080204" pitchFamily="34" charset="-128"/>
              </a:rPr>
              <a:t> partly depends on student`s home background (again this slide strongly benefits from the teacher´s input!!)</a:t>
            </a:r>
            <a:endParaRPr lang="en-US" altLang="et-EE" smtClean="0">
              <a:ea typeface="ＭＳ Ｐゴシック" panose="020B0600070205080204" pitchFamily="34" charset="-128"/>
            </a:endParaRPr>
          </a:p>
          <a:p>
            <a:pPr eaLnBrk="1" hangingPunct="1">
              <a:spcBef>
                <a:spcPct val="0"/>
              </a:spcBef>
            </a:pPr>
            <a:r>
              <a:rPr lang="en-GB" altLang="et-EE" smtClean="0">
                <a:ea typeface="ＭＳ Ｐゴシック" panose="020B0600070205080204" pitchFamily="34" charset="-128"/>
              </a:rPr>
              <a:t>This slide introduces how people can change their career direction and how a scientific background well supports other career options. This slide also indicates that Martin`s father wanted to visit the factory himself to understand the process more fully and the fact that his interest in science and technology was still there, even thought he had changed his job.  </a:t>
            </a:r>
            <a:endParaRPr lang="en-US" altLang="et-EE" smtClean="0">
              <a:ea typeface="ＭＳ Ｐゴシック" panose="020B0600070205080204" pitchFamily="34" charset="-128"/>
            </a:endParaRPr>
          </a:p>
          <a:p>
            <a:pPr eaLnBrk="1" hangingPunct="1">
              <a:spcBef>
                <a:spcPct val="0"/>
              </a:spcBef>
            </a:pPr>
            <a:endParaRPr lang="en-US" altLang="et-EE" smtClean="0">
              <a:ea typeface="ＭＳ Ｐゴシック" panose="020B0600070205080204" pitchFamily="34" charset="-128"/>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328145B-0DA2-41BD-98C2-3DE89BF15540}" type="slidenum">
              <a:rPr lang="en-US" altLang="et-EE">
                <a:latin typeface="Calibri" panose="020F0502020204030204" pitchFamily="34" charset="0"/>
              </a:rPr>
              <a:pPr/>
              <a:t>6</a:t>
            </a:fld>
            <a:endParaRPr lang="en-US" altLang="et-EE">
              <a:latin typeface="Calibri" panose="020F0502020204030204" pitchFamily="34" charset="0"/>
            </a:endParaRPr>
          </a:p>
        </p:txBody>
      </p:sp>
    </p:spTree>
    <p:extLst>
      <p:ext uri="{BB962C8B-B14F-4D97-AF65-F5344CB8AC3E}">
        <p14:creationId xmlns:p14="http://schemas.microsoft.com/office/powerpoint/2010/main" val="3409701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Slides 7 to 11.  These take us step by step into orangeade production </a:t>
            </a:r>
            <a:r>
              <a:rPr lang="en-GB" altLang="et-EE" i="1" smtClean="0">
                <a:ea typeface="ＭＳ Ｐゴシック" panose="020B0600070205080204" pitchFamily="34" charset="-128"/>
              </a:rPr>
              <a:t>(Guideline parameter 1 definitely)</a:t>
            </a:r>
            <a:endParaRPr lang="en-US" altLang="et-EE" smtClean="0">
              <a:ea typeface="ＭＳ Ｐゴシック" panose="020B0600070205080204" pitchFamily="34" charset="-128"/>
            </a:endParaRPr>
          </a:p>
          <a:p>
            <a:pPr eaLnBrk="1" hangingPunct="1">
              <a:spcBef>
                <a:spcPct val="0"/>
              </a:spcBef>
            </a:pPr>
            <a:r>
              <a:rPr lang="en-GB" altLang="et-EE" smtClean="0">
                <a:ea typeface="ＭＳ Ｐゴシック" panose="020B0600070205080204" pitchFamily="34" charset="-128"/>
              </a:rPr>
              <a:t>The slides are far from being excellent as they are portrayed (CC licence must be considered, a photos must reflect correctly the activity, science and technology updates are essential) - but we hope such slides are good enough to introduce the intended idea behind!</a:t>
            </a:r>
          </a:p>
          <a:p>
            <a:pPr eaLnBrk="1" hangingPunct="1">
              <a:spcBef>
                <a:spcPct val="0"/>
              </a:spcBef>
            </a:pPr>
            <a:endParaRPr lang="en-US" altLang="et-EE" smtClean="0">
              <a:ea typeface="ＭＳ Ｐゴシック" panose="020B0600070205080204" pitchFamily="34" charset="-128"/>
            </a:endParaRPr>
          </a:p>
          <a:p>
            <a:pPr eaLnBrk="1" hangingPunct="1">
              <a:spcBef>
                <a:spcPct val="0"/>
              </a:spcBef>
            </a:pPr>
            <a:r>
              <a:rPr lang="en-GB" altLang="et-EE" smtClean="0">
                <a:ea typeface="ＭＳ Ｐゴシック" panose="020B0600070205080204" pitchFamily="34" charset="-128"/>
              </a:rPr>
              <a:t>Slide 7  shows the importance of the R&amp;D team, also as the top of the career track – where, besides science skills, social and personal skills become important. This is about science-in-society and for society interactions  </a:t>
            </a:r>
            <a:r>
              <a:rPr lang="en-GB" altLang="et-EE" i="1" smtClean="0">
                <a:ea typeface="ＭＳ Ｐゴシック" panose="020B0600070205080204" pitchFamily="34" charset="-128"/>
              </a:rPr>
              <a:t>(Guideline parameters 1 &amp; 3</a:t>
            </a:r>
            <a:r>
              <a:rPr lang="en-GB" altLang="et-EE" smtClean="0">
                <a:ea typeface="ＭＳ Ｐゴシック" panose="020B0600070205080204" pitchFamily="34" charset="-128"/>
              </a:rPr>
              <a:t>)  One photo, currently missing, could show beer production in the same factory, so as to build the link between using the excess  CO</a:t>
            </a:r>
            <a:r>
              <a:rPr lang="en-GB" altLang="et-EE" baseline="-25000" smtClean="0">
                <a:ea typeface="ＭＳ Ｐゴシック" panose="020B0600070205080204" pitchFamily="34" charset="-128"/>
              </a:rPr>
              <a:t>2</a:t>
            </a:r>
            <a:r>
              <a:rPr lang="en-GB" altLang="et-EE" smtClean="0">
                <a:ea typeface="ＭＳ Ｐゴシック" panose="020B0600070205080204" pitchFamily="34" charset="-128"/>
              </a:rPr>
              <a:t> formed during  beer production to give </a:t>
            </a:r>
            <a:r>
              <a:rPr lang="en-GB" altLang="en-US" smtClean="0">
                <a:ea typeface="ＭＳ Ｐゴシック" panose="020B0600070205080204" pitchFamily="34" charset="-128"/>
              </a:rPr>
              <a:t>‘</a:t>
            </a:r>
            <a:r>
              <a:rPr lang="en-GB" altLang="et-EE" smtClean="0">
                <a:ea typeface="ＭＳ Ｐゴシック" panose="020B0600070205080204" pitchFamily="34" charset="-128"/>
              </a:rPr>
              <a:t>the fizz</a:t>
            </a:r>
            <a:r>
              <a:rPr lang="en-GB" altLang="en-US" smtClean="0">
                <a:ea typeface="ＭＳ Ｐゴシック" panose="020B0600070205080204" pitchFamily="34" charset="-128"/>
              </a:rPr>
              <a:t>’</a:t>
            </a:r>
            <a:r>
              <a:rPr lang="en-GB" altLang="et-EE" smtClean="0">
                <a:ea typeface="ＭＳ Ｐゴシック" panose="020B0600070205080204" pitchFamily="34" charset="-128"/>
              </a:rPr>
              <a:t> for orangeade--- this will give an extra dimension for the R&amp;D team.</a:t>
            </a:r>
            <a:endParaRPr lang="en-US" altLang="et-EE" smtClean="0">
              <a:ea typeface="ＭＳ Ｐゴシック" panose="020B0600070205080204" pitchFamily="34" charset="-128"/>
            </a:endParaRPr>
          </a:p>
          <a:p>
            <a:pPr eaLnBrk="1" hangingPunct="1">
              <a:spcBef>
                <a:spcPct val="0"/>
              </a:spcBef>
            </a:pPr>
            <a:endParaRPr lang="en-US" altLang="et-EE" smtClean="0">
              <a:ea typeface="ＭＳ Ｐゴシック" panose="020B0600070205080204" pitchFamily="34" charset="-128"/>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88FC485-916F-40B1-B785-9A5B2322DC71}" type="slidenum">
              <a:rPr lang="en-US" altLang="et-EE">
                <a:latin typeface="Calibri" panose="020F0502020204030204" pitchFamily="34" charset="0"/>
              </a:rPr>
              <a:pPr/>
              <a:t>7</a:t>
            </a:fld>
            <a:endParaRPr lang="en-US" altLang="et-EE">
              <a:latin typeface="Calibri" panose="020F0502020204030204" pitchFamily="34" charset="0"/>
            </a:endParaRPr>
          </a:p>
        </p:txBody>
      </p:sp>
    </p:spTree>
    <p:extLst>
      <p:ext uri="{BB962C8B-B14F-4D97-AF65-F5344CB8AC3E}">
        <p14:creationId xmlns:p14="http://schemas.microsoft.com/office/powerpoint/2010/main" val="2597837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 8   chemistry/ biochemistry laboratory, working on new </a:t>
            </a:r>
            <a:r>
              <a:rPr lang="en-GB" altLang="en-US" smtClean="0">
                <a:ea typeface="ＭＳ Ｐゴシック" panose="020B0600070205080204" pitchFamily="34" charset="-128"/>
              </a:rPr>
              <a:t>‘</a:t>
            </a:r>
            <a:r>
              <a:rPr lang="en-GB" altLang="et-EE" smtClean="0">
                <a:ea typeface="ＭＳ Ｐゴシック" panose="020B0600070205080204" pitchFamily="34" charset="-128"/>
              </a:rPr>
              <a:t>sorts</a:t>
            </a:r>
            <a:r>
              <a:rPr lang="en-GB" altLang="en-US" smtClean="0">
                <a:ea typeface="ＭＳ Ｐゴシック" panose="020B0600070205080204" pitchFamily="34" charset="-128"/>
              </a:rPr>
              <a:t>’</a:t>
            </a:r>
            <a:r>
              <a:rPr lang="en-GB" altLang="et-EE" smtClean="0">
                <a:ea typeface="ＭＳ Ｐゴシック" panose="020B0600070205080204" pitchFamily="34" charset="-128"/>
              </a:rPr>
              <a:t> of orangeade products, or improving the quality of the existing production. This laboratory works in collaboration with the R&amp;D department, emphasising the need for practical skills linking with orangeade production. In this, different specialisations appear in the slides. </a:t>
            </a:r>
            <a:r>
              <a:rPr lang="en-GB" altLang="et-EE" i="1" smtClean="0">
                <a:ea typeface="ＭＳ Ｐゴシック" panose="020B0600070205080204" pitchFamily="34" charset="-128"/>
              </a:rPr>
              <a:t>(Guideline parameters 1, 4 &amp; 2,3  probably not for all)</a:t>
            </a:r>
            <a:r>
              <a:rPr lang="en-GB" altLang="et-EE" smtClean="0">
                <a:ea typeface="ＭＳ Ｐゴシック" panose="020B0600070205080204" pitchFamily="34" charset="-128"/>
              </a:rPr>
              <a:t>. </a:t>
            </a:r>
            <a:r>
              <a:rPr lang="en-GB" altLang="et-EE" b="1" smtClean="0">
                <a:ea typeface="ＭＳ Ｐゴシック" panose="020B0600070205080204" pitchFamily="34" charset="-128"/>
              </a:rPr>
              <a:t>This slide provides a direct link to science content learning / teaching  e.g. solubility of gases, acid- base reactions, titration, etc.</a:t>
            </a:r>
            <a:endParaRPr lang="en-US" altLang="et-EE" b="1" smtClean="0">
              <a:ea typeface="ＭＳ Ｐゴシック" panose="020B0600070205080204" pitchFamily="34" charset="-128"/>
            </a:endParaRPr>
          </a:p>
          <a:p>
            <a:pPr eaLnBrk="1" hangingPunct="1">
              <a:spcBef>
                <a:spcPct val="0"/>
              </a:spcBef>
            </a:pPr>
            <a:endParaRPr lang="en-US" altLang="et-EE" b="1" smtClean="0">
              <a:ea typeface="ＭＳ Ｐゴシック" panose="020B0600070205080204" pitchFamily="34" charset="-128"/>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57BBBD8-21C6-4F8F-90A7-2DDAFFC9107A}" type="slidenum">
              <a:rPr lang="en-US" altLang="et-EE">
                <a:latin typeface="Calibri" panose="020F0502020204030204" pitchFamily="34" charset="0"/>
              </a:rPr>
              <a:pPr/>
              <a:t>8</a:t>
            </a:fld>
            <a:endParaRPr lang="en-US" altLang="et-EE">
              <a:latin typeface="Calibri" panose="020F0502020204030204" pitchFamily="34" charset="0"/>
            </a:endParaRPr>
          </a:p>
        </p:txBody>
      </p:sp>
    </p:spTree>
    <p:extLst>
      <p:ext uri="{BB962C8B-B14F-4D97-AF65-F5344CB8AC3E}">
        <p14:creationId xmlns:p14="http://schemas.microsoft.com/office/powerpoint/2010/main" val="4068052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 9 - technological aspects, technological planning. This slide is important to predict at which stage the wasp might have climbed into the bottle and what should be undertaken differently in quality control in order to discover the wasp </a:t>
            </a:r>
            <a:r>
              <a:rPr lang="en-GB" altLang="et-EE" i="1" smtClean="0">
                <a:ea typeface="ＭＳ Ｐゴシック" panose="020B0600070205080204" pitchFamily="34" charset="-128"/>
              </a:rPr>
              <a:t>(Guideline parameters 1 &amp; 3).</a:t>
            </a:r>
            <a:endParaRPr lang="en-US" altLang="et-EE" smtClean="0">
              <a:ea typeface="ＭＳ Ｐゴシック" panose="020B0600070205080204" pitchFamily="34" charset="-128"/>
            </a:endParaRP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F7C7F9B-BA82-4219-B92B-C64D9DDBDFD7}" type="slidenum">
              <a:rPr lang="en-US" altLang="et-EE">
                <a:latin typeface="Calibri" panose="020F0502020204030204" pitchFamily="34" charset="0"/>
              </a:rPr>
              <a:pPr/>
              <a:t>9</a:t>
            </a:fld>
            <a:endParaRPr lang="en-US" altLang="et-EE">
              <a:latin typeface="Calibri" panose="020F0502020204030204" pitchFamily="34" charset="0"/>
            </a:endParaRPr>
          </a:p>
        </p:txBody>
      </p:sp>
    </p:spTree>
    <p:extLst>
      <p:ext uri="{BB962C8B-B14F-4D97-AF65-F5344CB8AC3E}">
        <p14:creationId xmlns:p14="http://schemas.microsoft.com/office/powerpoint/2010/main" val="1551913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t-EE" smtClean="0">
                <a:ea typeface="ＭＳ Ｐゴシック" panose="020B0600070205080204" pitchFamily="34" charset="-128"/>
              </a:rPr>
              <a:t>Slide 10  Quality control laboratory. This is mainly a technical unit. People here are following instructions. The unit works in tight contact with the technology – production unit. </a:t>
            </a:r>
            <a:r>
              <a:rPr lang="en-GB" altLang="et-EE" i="1" smtClean="0">
                <a:ea typeface="ＭＳ Ｐゴシック" panose="020B0600070205080204" pitchFamily="34" charset="-128"/>
              </a:rPr>
              <a:t> (Guideline parameters 1&amp;4), </a:t>
            </a:r>
            <a:r>
              <a:rPr lang="en-GB" altLang="et-EE" smtClean="0">
                <a:ea typeface="ＭＳ Ｐゴシック" panose="020B0600070205080204" pitchFamily="34" charset="-128"/>
              </a:rPr>
              <a:t>and provides </a:t>
            </a:r>
            <a:r>
              <a:rPr lang="en-GB" altLang="et-EE" b="1" smtClean="0">
                <a:ea typeface="ＭＳ Ｐゴシック" panose="020B0600070205080204" pitchFamily="34" charset="-128"/>
              </a:rPr>
              <a:t>a direct link to experimentation skills, inquiry activities; and content wise to - solubility, pH, density</a:t>
            </a:r>
            <a:endParaRPr lang="en-US" altLang="et-EE" b="1" smtClean="0">
              <a:ea typeface="ＭＳ Ｐゴシック" panose="020B0600070205080204" pitchFamily="34" charset="-128"/>
            </a:endParaRP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C8CC9FF-88CB-4E9F-BC07-543269BE978C}" type="slidenum">
              <a:rPr lang="en-US" altLang="et-EE">
                <a:latin typeface="Calibri" panose="020F0502020204030204" pitchFamily="34" charset="0"/>
              </a:rPr>
              <a:pPr/>
              <a:t>10</a:t>
            </a:fld>
            <a:endParaRPr lang="en-US" altLang="et-EE">
              <a:latin typeface="Calibri" panose="020F0502020204030204" pitchFamily="34" charset="0"/>
            </a:endParaRPr>
          </a:p>
        </p:txBody>
      </p:sp>
    </p:spTree>
    <p:extLst>
      <p:ext uri="{BB962C8B-B14F-4D97-AF65-F5344CB8AC3E}">
        <p14:creationId xmlns:p14="http://schemas.microsoft.com/office/powerpoint/2010/main" val="2845823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t-E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1A9488A-DBBC-4999-AF93-5B9B87860E2F}" type="datetimeFigureOut">
              <a:rPr lang="en-US" altLang="et-EE"/>
              <a:pPr>
                <a:defRPr/>
              </a:pPr>
              <a:t>12/28/2018</a:t>
            </a:fld>
            <a:endParaRPr lang="en-US" altLang="et-EE"/>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BB2770-4650-453E-87E4-A6733E63172F}" type="slidenum">
              <a:rPr lang="en-US" altLang="et-EE"/>
              <a:pPr>
                <a:defRPr/>
              </a:pPr>
              <a:t>‹#›</a:t>
            </a:fld>
            <a:endParaRPr lang="en-US" altLang="et-EE"/>
          </a:p>
        </p:txBody>
      </p:sp>
    </p:spTree>
    <p:extLst>
      <p:ext uri="{BB962C8B-B14F-4D97-AF65-F5344CB8AC3E}">
        <p14:creationId xmlns:p14="http://schemas.microsoft.com/office/powerpoint/2010/main" val="2837898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0A4098D-C4AB-4C52-B877-A7E97BD03351}" type="datetimeFigureOut">
              <a:rPr lang="en-US" altLang="et-EE"/>
              <a:pPr>
                <a:defRPr/>
              </a:pPr>
              <a:t>12/28/2018</a:t>
            </a:fld>
            <a:endParaRPr lang="en-US" altLang="et-EE"/>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E108A4-AF50-4336-A917-197AB949CA94}" type="slidenum">
              <a:rPr lang="en-US" altLang="et-EE"/>
              <a:pPr>
                <a:defRPr/>
              </a:pPr>
              <a:t>‹#›</a:t>
            </a:fld>
            <a:endParaRPr lang="en-US" altLang="et-EE"/>
          </a:p>
        </p:txBody>
      </p:sp>
    </p:spTree>
    <p:extLst>
      <p:ext uri="{BB962C8B-B14F-4D97-AF65-F5344CB8AC3E}">
        <p14:creationId xmlns:p14="http://schemas.microsoft.com/office/powerpoint/2010/main" val="598798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t-E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1BD256-604C-4654-8C6D-BA125B38CA1D}" type="datetimeFigureOut">
              <a:rPr lang="en-US" altLang="et-EE"/>
              <a:pPr>
                <a:defRPr/>
              </a:pPr>
              <a:t>12/28/2018</a:t>
            </a:fld>
            <a:endParaRPr lang="en-US" altLang="et-EE"/>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8E7BB1-9E85-4B8E-BB1F-0D3E0539A6E6}" type="slidenum">
              <a:rPr lang="en-US" altLang="et-EE"/>
              <a:pPr>
                <a:defRPr/>
              </a:pPr>
              <a:t>‹#›</a:t>
            </a:fld>
            <a:endParaRPr lang="en-US" altLang="et-EE"/>
          </a:p>
        </p:txBody>
      </p:sp>
    </p:spTree>
    <p:extLst>
      <p:ext uri="{BB962C8B-B14F-4D97-AF65-F5344CB8AC3E}">
        <p14:creationId xmlns:p14="http://schemas.microsoft.com/office/powerpoint/2010/main" val="224348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idx="1"/>
          </p:nvPr>
        </p:nvSpPr>
        <p:spPr/>
        <p:txBody>
          <a:body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5DAABE-1CB2-4F17-B8F0-DF8F071471A3}" type="datetimeFigureOut">
              <a:rPr lang="en-US" altLang="et-EE"/>
              <a:pPr>
                <a:defRPr/>
              </a:pPr>
              <a:t>12/28/2018</a:t>
            </a:fld>
            <a:endParaRPr lang="en-US" altLang="et-EE"/>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5D4B0C-C2B2-4365-B4F8-D08DCDCC7316}" type="slidenum">
              <a:rPr lang="en-US" altLang="et-EE"/>
              <a:pPr>
                <a:defRPr/>
              </a:pPr>
              <a:t>‹#›</a:t>
            </a:fld>
            <a:endParaRPr lang="en-US" altLang="et-EE"/>
          </a:p>
        </p:txBody>
      </p:sp>
    </p:spTree>
    <p:extLst>
      <p:ext uri="{BB962C8B-B14F-4D97-AF65-F5344CB8AC3E}">
        <p14:creationId xmlns:p14="http://schemas.microsoft.com/office/powerpoint/2010/main" val="2864131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2446D08-A9BB-44BB-BF5B-F92999033809}" type="datetimeFigureOut">
              <a:rPr lang="en-US" altLang="et-EE"/>
              <a:pPr>
                <a:defRPr/>
              </a:pPr>
              <a:t>12/28/2018</a:t>
            </a:fld>
            <a:endParaRPr lang="en-US" altLang="et-EE"/>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0FC83C-C713-4E19-BE5D-9EA823DB8127}" type="slidenum">
              <a:rPr lang="en-US" altLang="et-EE"/>
              <a:pPr>
                <a:defRPr/>
              </a:pPr>
              <a:t>‹#›</a:t>
            </a:fld>
            <a:endParaRPr lang="en-US" altLang="et-EE"/>
          </a:p>
        </p:txBody>
      </p:sp>
    </p:spTree>
    <p:extLst>
      <p:ext uri="{BB962C8B-B14F-4D97-AF65-F5344CB8AC3E}">
        <p14:creationId xmlns:p14="http://schemas.microsoft.com/office/powerpoint/2010/main" val="3178386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6AD8625-9E02-4A30-A144-10AE0E44084E}" type="datetimeFigureOut">
              <a:rPr lang="en-US" altLang="et-EE"/>
              <a:pPr>
                <a:defRPr/>
              </a:pPr>
              <a:t>12/28/2018</a:t>
            </a:fld>
            <a:endParaRPr lang="en-US" altLang="et-EE"/>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A98241-5C22-425F-95A9-9E5DBE9C7AA3}" type="slidenum">
              <a:rPr lang="en-US" altLang="et-EE"/>
              <a:pPr>
                <a:defRPr/>
              </a:pPr>
              <a:t>‹#›</a:t>
            </a:fld>
            <a:endParaRPr lang="en-US" altLang="et-EE"/>
          </a:p>
        </p:txBody>
      </p:sp>
    </p:spTree>
    <p:extLst>
      <p:ext uri="{BB962C8B-B14F-4D97-AF65-F5344CB8AC3E}">
        <p14:creationId xmlns:p14="http://schemas.microsoft.com/office/powerpoint/2010/main" val="1343541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C3C5AD8-7C34-48F8-9808-7FC4446A4359}" type="datetimeFigureOut">
              <a:rPr lang="en-US" altLang="et-EE"/>
              <a:pPr>
                <a:defRPr/>
              </a:pPr>
              <a:t>12/28/2018</a:t>
            </a:fld>
            <a:endParaRPr lang="en-US" altLang="et-EE"/>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FA0D23-4F84-482B-B9F0-0F6BFE48B443}" type="slidenum">
              <a:rPr lang="en-US" altLang="et-EE"/>
              <a:pPr>
                <a:defRPr/>
              </a:pPr>
              <a:t>‹#›</a:t>
            </a:fld>
            <a:endParaRPr lang="en-US" altLang="et-EE"/>
          </a:p>
        </p:txBody>
      </p:sp>
    </p:spTree>
    <p:extLst>
      <p:ext uri="{BB962C8B-B14F-4D97-AF65-F5344CB8AC3E}">
        <p14:creationId xmlns:p14="http://schemas.microsoft.com/office/powerpoint/2010/main" val="2975231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CF25E4-E4EC-4E78-9572-7E9926B07E98}" type="datetimeFigureOut">
              <a:rPr lang="en-US" altLang="et-EE"/>
              <a:pPr>
                <a:defRPr/>
              </a:pPr>
              <a:t>12/28/2018</a:t>
            </a:fld>
            <a:endParaRPr lang="en-US" altLang="et-EE"/>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84BB11B-BC32-40BE-9768-4AC59ADA6B63}" type="slidenum">
              <a:rPr lang="en-US" altLang="et-EE"/>
              <a:pPr>
                <a:defRPr/>
              </a:pPr>
              <a:t>‹#›</a:t>
            </a:fld>
            <a:endParaRPr lang="en-US" altLang="et-EE"/>
          </a:p>
        </p:txBody>
      </p:sp>
    </p:spTree>
    <p:extLst>
      <p:ext uri="{BB962C8B-B14F-4D97-AF65-F5344CB8AC3E}">
        <p14:creationId xmlns:p14="http://schemas.microsoft.com/office/powerpoint/2010/main" val="364263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C8525B-11E0-4DF2-8E4C-858FB53CC05E}" type="datetimeFigureOut">
              <a:rPr lang="en-US" altLang="et-EE"/>
              <a:pPr>
                <a:defRPr/>
              </a:pPr>
              <a:t>12/28/2018</a:t>
            </a:fld>
            <a:endParaRPr lang="en-US" altLang="et-EE"/>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08BAFA-A674-4272-AC69-DEC2AFDD0B18}" type="slidenum">
              <a:rPr lang="en-US" altLang="et-EE"/>
              <a:pPr>
                <a:defRPr/>
              </a:pPr>
              <a:t>‹#›</a:t>
            </a:fld>
            <a:endParaRPr lang="en-US" altLang="et-EE"/>
          </a:p>
        </p:txBody>
      </p:sp>
    </p:spTree>
    <p:extLst>
      <p:ext uri="{BB962C8B-B14F-4D97-AF65-F5344CB8AC3E}">
        <p14:creationId xmlns:p14="http://schemas.microsoft.com/office/powerpoint/2010/main" val="2296237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DAAF75-8F17-4ABC-96A0-FE9865223EC3}" type="datetimeFigureOut">
              <a:rPr lang="en-US" altLang="et-EE"/>
              <a:pPr>
                <a:defRPr/>
              </a:pPr>
              <a:t>12/28/2018</a:t>
            </a:fld>
            <a:endParaRPr lang="en-US" altLang="et-EE"/>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5C10C-9D26-4D97-9CC3-502CECEAAD8D}" type="slidenum">
              <a:rPr lang="en-US" altLang="et-EE"/>
              <a:pPr>
                <a:defRPr/>
              </a:pPr>
              <a:t>‹#›</a:t>
            </a:fld>
            <a:endParaRPr lang="en-US" altLang="et-EE"/>
          </a:p>
        </p:txBody>
      </p:sp>
    </p:spTree>
    <p:extLst>
      <p:ext uri="{BB962C8B-B14F-4D97-AF65-F5344CB8AC3E}">
        <p14:creationId xmlns:p14="http://schemas.microsoft.com/office/powerpoint/2010/main" val="257335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BA7834-5568-4FC5-84D0-655E734EA4BA}" type="datetimeFigureOut">
              <a:rPr lang="en-US" altLang="et-EE"/>
              <a:pPr>
                <a:defRPr/>
              </a:pPr>
              <a:t>12/28/2018</a:t>
            </a:fld>
            <a:endParaRPr lang="en-US" altLang="et-EE"/>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CB81B8-EE1F-48D0-80E4-6645D4F4C426}" type="slidenum">
              <a:rPr lang="en-US" altLang="et-EE"/>
              <a:pPr>
                <a:defRPr/>
              </a:pPr>
              <a:t>‹#›</a:t>
            </a:fld>
            <a:endParaRPr lang="en-US" altLang="et-EE"/>
          </a:p>
        </p:txBody>
      </p:sp>
    </p:spTree>
    <p:extLst>
      <p:ext uri="{BB962C8B-B14F-4D97-AF65-F5344CB8AC3E}">
        <p14:creationId xmlns:p14="http://schemas.microsoft.com/office/powerpoint/2010/main" val="1932549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t-EE" smtClean="0"/>
              <a:t>Click to edit Master title style</a:t>
            </a:r>
            <a:endParaRPr lang="en-US" altLang="et-EE"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t-EE" smtClean="0"/>
              <a:t>Click to edit Master text styles</a:t>
            </a:r>
          </a:p>
          <a:p>
            <a:pPr lvl="1"/>
            <a:r>
              <a:rPr lang="et-EE" altLang="et-EE" smtClean="0"/>
              <a:t>Second level</a:t>
            </a:r>
          </a:p>
          <a:p>
            <a:pPr lvl="2"/>
            <a:r>
              <a:rPr lang="et-EE" altLang="et-EE" smtClean="0"/>
              <a:t>Third level</a:t>
            </a:r>
          </a:p>
          <a:p>
            <a:pPr lvl="3"/>
            <a:r>
              <a:rPr lang="et-EE" altLang="et-EE" smtClean="0"/>
              <a:t>Fourth level</a:t>
            </a:r>
          </a:p>
          <a:p>
            <a:pPr lvl="4"/>
            <a:r>
              <a:rPr lang="et-EE" altLang="et-EE" smtClean="0"/>
              <a:t>Fifth level</a:t>
            </a:r>
            <a:endParaRPr lang="en-US" altLang="et-E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4B07B0F9-04D8-47F7-9D55-BC1DC340E8CF}" type="datetimeFigureOut">
              <a:rPr lang="en-US" altLang="et-EE"/>
              <a:pPr>
                <a:defRPr/>
              </a:pPr>
              <a:t>12/28/2018</a:t>
            </a:fld>
            <a:endParaRPr lang="en-US" alt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A9944121-D05A-44F2-A42F-900AFB708A88}" type="slidenum">
              <a:rPr lang="en-US" altLang="et-EE"/>
              <a:pPr>
                <a:defRPr/>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62743"/>
            <a:ext cx="6858000" cy="1790700"/>
          </a:xfrm>
          <a:noFill/>
          <a:ln>
            <a:noFill/>
          </a:ln>
        </p:spPr>
        <p:txBody>
          <a:bodyPr>
            <a:normAutofit fontScale="90000"/>
          </a:bodyPr>
          <a:lstStyle/>
          <a:p>
            <a:r>
              <a:rPr lang="en-US" b="1" dirty="0" smtClean="0"/>
              <a:t/>
            </a:r>
            <a:br>
              <a:rPr lang="en-US" b="1" dirty="0" smtClean="0"/>
            </a:br>
            <a:r>
              <a:rPr lang="en-US" b="1" dirty="0"/>
              <a:t/>
            </a:r>
            <a:br>
              <a:rPr lang="en-US" b="1" dirty="0"/>
            </a:br>
            <a:r>
              <a:rPr lang="en-US" b="1" dirty="0" smtClean="0">
                <a:latin typeface="Palatino Linotype" panose="02040502050505030304" pitchFamily="18" charset="0"/>
              </a:rPr>
              <a:t>“City congestion leads to traffic light rethink”</a:t>
            </a:r>
            <a:br>
              <a:rPr lang="en-US" b="1" dirty="0" smtClean="0">
                <a:latin typeface="Palatino Linotype" panose="02040502050505030304" pitchFamily="18" charset="0"/>
              </a:rPr>
            </a:br>
            <a:r>
              <a:rPr lang="en-US" b="1" dirty="0" smtClean="0">
                <a:latin typeface="Palatino Linotype" panose="02040502050505030304" pitchFamily="18" charset="0"/>
              </a:rPr>
              <a:t/>
            </a:r>
            <a:br>
              <a:rPr lang="en-US" b="1" dirty="0" smtClean="0">
                <a:latin typeface="Palatino Linotype" panose="02040502050505030304" pitchFamily="18" charset="0"/>
              </a:rPr>
            </a:br>
            <a:r>
              <a:rPr lang="en-US" sz="3100" b="1" dirty="0" smtClean="0">
                <a:latin typeface="Palatino Linotype" panose="02040502050505030304" pitchFamily="18" charset="0"/>
              </a:rPr>
              <a:t>Introductory scenario for introducing road junction design</a:t>
            </a:r>
            <a:br>
              <a:rPr lang="en-US" sz="3100" b="1" dirty="0" smtClean="0">
                <a:latin typeface="Palatino Linotype" panose="02040502050505030304" pitchFamily="18" charset="0"/>
              </a:rPr>
            </a:br>
            <a:endParaRPr lang="fi-FI" sz="3100" dirty="0">
              <a:latin typeface="Palatino Linotype" panose="02040502050505030304" pitchFamily="18" charset="0"/>
            </a:endParaRPr>
          </a:p>
        </p:txBody>
      </p:sp>
      <p:grpSp>
        <p:nvGrpSpPr>
          <p:cNvPr id="3" name="Group 2"/>
          <p:cNvGrpSpPr/>
          <p:nvPr/>
        </p:nvGrpSpPr>
        <p:grpSpPr>
          <a:xfrm>
            <a:off x="1385871" y="4900609"/>
            <a:ext cx="6372257" cy="828455"/>
            <a:chOff x="47268" y="3712933"/>
            <a:chExt cx="8496342" cy="1104606"/>
          </a:xfrm>
        </p:grpSpPr>
        <p:pic>
          <p:nvPicPr>
            <p:cNvPr id="4" name="Picture 3" descr="http://europa.eu/about-eu/basic-information/symbols/images/flag_yellow_high.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68" y="3712933"/>
              <a:ext cx="1644412" cy="1043885"/>
            </a:xfrm>
            <a:prstGeom prst="rect">
              <a:avLst/>
            </a:prstGeom>
            <a:noFill/>
            <a:ln>
              <a:noFill/>
            </a:ln>
          </p:spPr>
        </p:pic>
        <p:sp>
          <p:nvSpPr>
            <p:cNvPr id="5" name="Text Box 2"/>
            <p:cNvSpPr txBox="1">
              <a:spLocks noChangeArrowheads="1"/>
            </p:cNvSpPr>
            <p:nvPr/>
          </p:nvSpPr>
          <p:spPr bwMode="auto">
            <a:xfrm>
              <a:off x="1691680" y="3712933"/>
              <a:ext cx="4657725" cy="421005"/>
            </a:xfrm>
            <a:prstGeom prst="rect">
              <a:avLst/>
            </a:prstGeom>
            <a:noFill/>
            <a:ln w="9525">
              <a:noFill/>
              <a:miter lim="800000"/>
              <a:headEnd/>
              <a:tailEnd/>
            </a:ln>
          </p:spPr>
          <p:txBody>
            <a:bodyPr rot="0" vert="horz" wrap="square" lIns="68580" tIns="34290" rIns="68580" bIns="34290" anchor="t" anchorCtr="0">
              <a:noAutofit/>
            </a:bodyPr>
            <a:lstStyle/>
            <a:p>
              <a:pPr marL="342900" algn="ctr">
                <a:lnSpc>
                  <a:spcPct val="115000"/>
                </a:lnSpc>
                <a:spcAft>
                  <a:spcPts val="75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This project has received funding from the </a:t>
              </a:r>
              <a:r>
                <a:rPr lang="en-US" sz="1200" i="1" dirty="0">
                  <a:latin typeface="Times New Roman" panose="02020603050405020304" pitchFamily="18" charset="0"/>
                  <a:ea typeface="Calibri" panose="020F0502020204030204" pitchFamily="34" charset="0"/>
                  <a:cs typeface="Times New Roman" panose="02020603050405020304" pitchFamily="18" charset="0"/>
                </a:rPr>
                <a:t>European Union’s Horizon 2020 research and innovation </a:t>
              </a:r>
              <a:r>
                <a:rPr lang="en-US" sz="1200" i="1" dirty="0" err="1">
                  <a:latin typeface="Times New Roman" panose="02020603050405020304" pitchFamily="18" charset="0"/>
                  <a:ea typeface="Calibri" panose="020F0502020204030204" pitchFamily="34" charset="0"/>
                  <a:cs typeface="Times New Roman" panose="02020603050405020304" pitchFamily="18" charset="0"/>
                </a:rPr>
                <a:t>programme</a:t>
              </a:r>
              <a:r>
                <a:rPr lang="en-US" sz="1200" i="1"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under grant agreement No 665100</a:t>
              </a:r>
              <a:r>
                <a:rPr lang="en-US" sz="750" dirty="0">
                  <a:latin typeface="Times New Roman" panose="02020603050405020304" pitchFamily="18" charset="0"/>
                  <a:ea typeface="Calibri" panose="020F0502020204030204" pitchFamily="34" charset="0"/>
                  <a:cs typeface="Times New Roman" panose="02020603050405020304" pitchFamily="18" charset="0"/>
                </a:rPr>
                <a:t>.</a:t>
              </a:r>
              <a:endParaRPr lang="fi-FI"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750"/>
                </a:spcAft>
              </a:pPr>
              <a:r>
                <a:rPr lang="en-US" sz="825" dirty="0">
                  <a:latin typeface="Calibri" panose="020F0502020204030204" pitchFamily="34" charset="0"/>
                  <a:ea typeface="Calibri" panose="020F0502020204030204" pitchFamily="34" charset="0"/>
                  <a:cs typeface="Times New Roman" panose="02020603050405020304" pitchFamily="18" charset="0"/>
                </a:rPr>
                <a:t> </a:t>
              </a:r>
              <a:endParaRPr lang="fi-FI" sz="825"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6839698" y="3712933"/>
              <a:ext cx="1703912" cy="1104606"/>
            </a:xfrm>
            <a:prstGeom prst="rect">
              <a:avLst/>
            </a:prstGeom>
          </p:spPr>
        </p:pic>
      </p:grpSp>
      <p:sp>
        <p:nvSpPr>
          <p:cNvPr id="16" name="Frame 15"/>
          <p:cNvSpPr/>
          <p:nvPr/>
        </p:nvSpPr>
        <p:spPr>
          <a:xfrm>
            <a:off x="0" y="0"/>
            <a:ext cx="9144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857250 w 12192000"/>
              <a:gd name="connsiteY5" fmla="*/ 857250 h 6858000"/>
              <a:gd name="connsiteX6" fmla="*/ 857250 w 12192000"/>
              <a:gd name="connsiteY6" fmla="*/ 6000750 h 6858000"/>
              <a:gd name="connsiteX7" fmla="*/ 11334750 w 12192000"/>
              <a:gd name="connsiteY7" fmla="*/ 6000750 h 6858000"/>
              <a:gd name="connsiteX8" fmla="*/ 11334750 w 12192000"/>
              <a:gd name="connsiteY8" fmla="*/ 857250 h 6858000"/>
              <a:gd name="connsiteX9" fmla="*/ 857250 w 12192000"/>
              <a:gd name="connsiteY9" fmla="*/ 85725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334750 w 12192000"/>
              <a:gd name="connsiteY7" fmla="*/ 6000750 h 6858000"/>
              <a:gd name="connsiteX8" fmla="*/ 11334750 w 12192000"/>
              <a:gd name="connsiteY8" fmla="*/ 857250 h 6858000"/>
              <a:gd name="connsiteX9" fmla="*/ 480060 w 12192000"/>
              <a:gd name="connsiteY9" fmla="*/ 45720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631930 w 12192000"/>
              <a:gd name="connsiteY7" fmla="*/ 6457950 h 6858000"/>
              <a:gd name="connsiteX8" fmla="*/ 11334750 w 12192000"/>
              <a:gd name="connsiteY8" fmla="*/ 857250 h 6858000"/>
              <a:gd name="connsiteX9" fmla="*/ 480060 w 12192000"/>
              <a:gd name="connsiteY9" fmla="*/ 457200 h 6858000"/>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5" fmla="*/ 480060 w 12192000"/>
              <a:gd name="connsiteY5" fmla="*/ 457200 h 6858000"/>
              <a:gd name="connsiteX6" fmla="*/ 857250 w 12192000"/>
              <a:gd name="connsiteY6" fmla="*/ 6000750 h 6858000"/>
              <a:gd name="connsiteX7" fmla="*/ 11620500 w 12192000"/>
              <a:gd name="connsiteY7" fmla="*/ 6343650 h 6858000"/>
              <a:gd name="connsiteX8" fmla="*/ 11334750 w 12192000"/>
              <a:gd name="connsiteY8" fmla="*/ 857250 h 6858000"/>
              <a:gd name="connsiteX9" fmla="*/ 480060 w 12192000"/>
              <a:gd name="connsiteY9" fmla="*/ 457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0" h="6858000">
                <a:moveTo>
                  <a:pt x="0" y="0"/>
                </a:moveTo>
                <a:lnTo>
                  <a:pt x="12192000" y="0"/>
                </a:lnTo>
                <a:lnTo>
                  <a:pt x="12192000" y="6858000"/>
                </a:lnTo>
                <a:lnTo>
                  <a:pt x="0" y="6858000"/>
                </a:lnTo>
                <a:lnTo>
                  <a:pt x="0" y="0"/>
                </a:lnTo>
                <a:close/>
                <a:moveTo>
                  <a:pt x="480060" y="457200"/>
                </a:moveTo>
                <a:lnTo>
                  <a:pt x="857250" y="6000750"/>
                </a:lnTo>
                <a:lnTo>
                  <a:pt x="11620500" y="6343650"/>
                </a:lnTo>
                <a:lnTo>
                  <a:pt x="11334750" y="857250"/>
                </a:lnTo>
                <a:lnTo>
                  <a:pt x="480060" y="457200"/>
                </a:lnTo>
                <a:close/>
              </a:path>
            </a:pathLst>
          </a:cu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solidFill>
            </a:endParaRPr>
          </a:p>
        </p:txBody>
      </p:sp>
      <p:pic>
        <p:nvPicPr>
          <p:cNvPr id="8" name="Picture 7"/>
          <p:cNvPicPr>
            <a:picLocks noChangeAspect="1"/>
          </p:cNvPicPr>
          <p:nvPr/>
        </p:nvPicPr>
        <p:blipFill>
          <a:blip r:embed="rId4"/>
          <a:stretch>
            <a:fillRect/>
          </a:stretch>
        </p:blipFill>
        <p:spPr>
          <a:xfrm>
            <a:off x="804129" y="868606"/>
            <a:ext cx="923925" cy="923925"/>
          </a:xfrm>
          <a:prstGeom prst="rect">
            <a:avLst/>
          </a:prstGeom>
        </p:spPr>
      </p:pic>
    </p:spTree>
    <p:extLst>
      <p:ext uri="{BB962C8B-B14F-4D97-AF65-F5344CB8AC3E}">
        <p14:creationId xmlns:p14="http://schemas.microsoft.com/office/powerpoint/2010/main" val="1131710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t-EE" dirty="0" err="1" smtClean="0">
                <a:latin typeface="Palatino Linotype" panose="02040502050505030304" pitchFamily="18" charset="0"/>
                <a:ea typeface="ＭＳ Ｐゴシック" panose="020B0600070205080204" pitchFamily="34" charset="-128"/>
              </a:rPr>
              <a:t>Contextualised</a:t>
            </a:r>
            <a:r>
              <a:rPr lang="en-US" altLang="et-EE" dirty="0" smtClean="0">
                <a:latin typeface="Palatino Linotype" panose="02040502050505030304" pitchFamily="18" charset="0"/>
                <a:ea typeface="ＭＳ Ｐゴシック" panose="020B0600070205080204" pitchFamily="34" charset="-128"/>
              </a:rPr>
              <a:t> learning</a:t>
            </a:r>
          </a:p>
        </p:txBody>
      </p:sp>
      <p:sp>
        <p:nvSpPr>
          <p:cNvPr id="19459" name="Content Placeholder 2"/>
          <p:cNvSpPr>
            <a:spLocks noGrp="1"/>
          </p:cNvSpPr>
          <p:nvPr>
            <p:ph idx="1"/>
          </p:nvPr>
        </p:nvSpPr>
        <p:spPr/>
        <p:txBody>
          <a:bodyPr/>
          <a:lstStyle/>
          <a:p>
            <a:r>
              <a:rPr lang="en-US" altLang="et-EE" dirty="0" smtClean="0">
                <a:latin typeface="Palatino Linotype" panose="02040502050505030304" pitchFamily="18" charset="0"/>
                <a:ea typeface="ＭＳ Ｐゴシック" panose="020B0600070205080204" pitchFamily="34" charset="-128"/>
              </a:rPr>
              <a:t>This could lead into students doing surveys of road use and then making measurements of vehicle speeds that would lead onto graphical representations.</a:t>
            </a:r>
          </a:p>
          <a:p>
            <a:r>
              <a:rPr lang="en-US" altLang="et-EE" dirty="0" smtClean="0">
                <a:latin typeface="Palatino Linotype" panose="02040502050505030304" pitchFamily="18" charset="0"/>
                <a:ea typeface="ＭＳ Ｐゴシック" panose="020B0600070205080204" pitchFamily="34" charset="-128"/>
              </a:rPr>
              <a:t>They could also learn about road surfaces and factors that affect stopping distances and other road safety issues.</a:t>
            </a:r>
          </a:p>
        </p:txBody>
      </p:sp>
      <p:pic>
        <p:nvPicPr>
          <p:cNvPr id="4" name="Picture 3"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9344" y="5683250"/>
            <a:ext cx="2837815" cy="88582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altLang="en-US" sz="3600" b="1" dirty="0" smtClean="0">
                <a:latin typeface="Palatino Linotype" panose="02040502050505030304" pitchFamily="18" charset="0"/>
                <a:ea typeface="ＭＳ Ｐゴシック" pitchFamily="34" charset="-128"/>
              </a:rPr>
              <a:t>“</a:t>
            </a:r>
            <a:r>
              <a:rPr lang="en-US" altLang="et-EE" sz="3600" b="1" dirty="0" smtClean="0">
                <a:latin typeface="Palatino Linotype" panose="02040502050505030304" pitchFamily="18" charset="0"/>
                <a:ea typeface="ＭＳ Ｐゴシック" pitchFamily="34" charset="-128"/>
              </a:rPr>
              <a:t>City congestion leads to traffic light rethink</a:t>
            </a:r>
            <a:r>
              <a:rPr lang="en-US" altLang="en-US" sz="3600" b="1" dirty="0" smtClean="0">
                <a:latin typeface="Palatino Linotype" panose="02040502050505030304" pitchFamily="18" charset="0"/>
                <a:ea typeface="ＭＳ Ｐゴシック" pitchFamily="34" charset="-128"/>
              </a:rPr>
              <a:t>”</a:t>
            </a:r>
            <a:endParaRPr lang="en-US" altLang="et-EE" sz="3600" b="1" dirty="0" smtClean="0">
              <a:latin typeface="Palatino Linotype" panose="02040502050505030304" pitchFamily="18" charset="0"/>
              <a:ea typeface="ＭＳ Ｐゴシック" pitchFamily="34" charset="-128"/>
            </a:endParaRPr>
          </a:p>
        </p:txBody>
      </p:sp>
      <p:sp>
        <p:nvSpPr>
          <p:cNvPr id="5123" name="TextBox 4"/>
          <p:cNvSpPr txBox="1">
            <a:spLocks noChangeArrowheads="1"/>
          </p:cNvSpPr>
          <p:nvPr/>
        </p:nvSpPr>
        <p:spPr bwMode="auto">
          <a:xfrm>
            <a:off x="660400" y="1541463"/>
            <a:ext cx="7823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just" eaLnBrk="1" hangingPunct="1">
              <a:spcBef>
                <a:spcPct val="0"/>
              </a:spcBef>
              <a:buFontTx/>
              <a:buNone/>
            </a:pPr>
            <a:r>
              <a:rPr lang="en-US" altLang="et-EE" sz="2000" dirty="0">
                <a:latin typeface="Palatino Linotype" panose="02040502050505030304" pitchFamily="18" charset="0"/>
              </a:rPr>
              <a:t>With young people only having limited options of travelling by road in </a:t>
            </a:r>
            <a:r>
              <a:rPr lang="en-US" altLang="et-EE" sz="2000" dirty="0" err="1">
                <a:latin typeface="Palatino Linotype" panose="02040502050505030304" pitchFamily="18" charset="0"/>
              </a:rPr>
              <a:t>Castlebay</a:t>
            </a:r>
            <a:r>
              <a:rPr lang="en-US" altLang="et-EE" sz="2000" dirty="0">
                <a:latin typeface="Palatino Linotype" panose="02040502050505030304" pitchFamily="18" charset="0"/>
              </a:rPr>
              <a:t> many are fed up with delays when trying to go out to meet friends and some at being made late for school due to congestion. Most young people get a lift into the town </a:t>
            </a:r>
            <a:r>
              <a:rPr lang="en-US" altLang="et-EE" sz="2000" dirty="0" err="1">
                <a:latin typeface="Palatino Linotype" panose="02040502050505030304" pitchFamily="18" charset="0"/>
              </a:rPr>
              <a:t>centre</a:t>
            </a:r>
            <a:r>
              <a:rPr lang="en-US" altLang="et-EE" sz="2000" dirty="0">
                <a:latin typeface="Palatino Linotype" panose="02040502050505030304" pitchFamily="18" charset="0"/>
              </a:rPr>
              <a:t> on Saturdays and during the holidays or in the mornings on school days but find that the common occurrence of traffic jams to cause them to stress out.</a:t>
            </a:r>
          </a:p>
        </p:txBody>
      </p:sp>
      <p:pic>
        <p:nvPicPr>
          <p:cNvPr id="5124"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227513" y="3603625"/>
            <a:ext cx="3362325" cy="2522538"/>
          </a:xfrm>
        </p:spPr>
      </p:pic>
      <p:pic>
        <p:nvPicPr>
          <p:cNvPr id="5" name="Picture 4"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867" y="5337887"/>
            <a:ext cx="2837815" cy="885825"/>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57200" y="609600"/>
            <a:ext cx="8077200" cy="5516563"/>
          </a:xfrm>
        </p:spPr>
        <p:txBody>
          <a:bodyPr/>
          <a:lstStyle/>
          <a:p>
            <a:pPr marL="0" indent="0" algn="just" eaLnBrk="1" hangingPunct="1">
              <a:buFont typeface="Arial" panose="020B0604020202020204" pitchFamily="34" charset="0"/>
              <a:buNone/>
            </a:pPr>
            <a:r>
              <a:rPr lang="en-US" altLang="et-EE" sz="2400" dirty="0" smtClean="0">
                <a:latin typeface="Palatino Linotype" panose="02040502050505030304" pitchFamily="18" charset="0"/>
                <a:ea typeface="ＭＳ Ｐゴシック" panose="020B0600070205080204" pitchFamily="34" charset="-128"/>
              </a:rPr>
              <a:t>Some school students researched the causes for the congestion and found that when traffic lights were switched off there was a reduction in traffic delays. They decided to write a letter to the </a:t>
            </a:r>
            <a:r>
              <a:rPr lang="en-US" altLang="et-EE" sz="2400" dirty="0" err="1" smtClean="0">
                <a:latin typeface="Palatino Linotype" panose="02040502050505030304" pitchFamily="18" charset="0"/>
                <a:ea typeface="ＭＳ Ｐゴシック" panose="020B0600070205080204" pitchFamily="34" charset="-128"/>
              </a:rPr>
              <a:t>Castlebay</a:t>
            </a:r>
            <a:r>
              <a:rPr lang="en-US" altLang="et-EE" sz="2400" dirty="0" smtClean="0">
                <a:latin typeface="Palatino Linotype" panose="02040502050505030304" pitchFamily="18" charset="0"/>
                <a:ea typeface="ＭＳ Ｐゴシック" panose="020B0600070205080204" pitchFamily="34" charset="-128"/>
              </a:rPr>
              <a:t> council proposing changes to junctions with traffic lights. </a:t>
            </a:r>
            <a:endParaRPr lang="en-US" altLang="et-EE" dirty="0" smtClean="0">
              <a:latin typeface="Palatino Linotype" panose="02040502050505030304" pitchFamily="18" charset="0"/>
              <a:ea typeface="ＭＳ Ｐゴシック" panose="020B0600070205080204" pitchFamily="34" charset="-128"/>
            </a:endParaRPr>
          </a:p>
        </p:txBody>
      </p:sp>
      <p:pic>
        <p:nvPicPr>
          <p:cNvPr id="717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9950" y="2815432"/>
            <a:ext cx="3429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quot;No&quot; Symbol 2"/>
          <p:cNvSpPr>
            <a:spLocks/>
          </p:cNvSpPr>
          <p:nvPr/>
        </p:nvSpPr>
        <p:spPr bwMode="auto">
          <a:xfrm>
            <a:off x="2317750" y="2984500"/>
            <a:ext cx="3073400" cy="3040063"/>
          </a:xfrm>
          <a:custGeom>
            <a:avLst/>
            <a:gdLst>
              <a:gd name="T0" fmla="*/ 0 w 3073400"/>
              <a:gd name="T1" fmla="*/ 1520032 h 3040063"/>
              <a:gd name="T2" fmla="*/ 1536700 w 3073400"/>
              <a:gd name="T3" fmla="*/ 0 h 3040063"/>
              <a:gd name="T4" fmla="*/ 3073400 w 3073400"/>
              <a:gd name="T5" fmla="*/ 1520032 h 3040063"/>
              <a:gd name="T6" fmla="*/ 1536700 w 3073400"/>
              <a:gd name="T7" fmla="*/ 3040064 h 3040063"/>
              <a:gd name="T8" fmla="*/ 0 w 3073400"/>
              <a:gd name="T9" fmla="*/ 1520032 h 3040063"/>
              <a:gd name="T10" fmla="*/ 2549078 w 3073400"/>
              <a:gd name="T11" fmla="*/ 2380226 h 3040063"/>
              <a:gd name="T12" fmla="*/ 2469925 w 3073400"/>
              <a:gd name="T13" fmla="*/ 576572 h 3040063"/>
              <a:gd name="T14" fmla="*/ 667163 w 3073400"/>
              <a:gd name="T15" fmla="*/ 518991 h 3040063"/>
              <a:gd name="T16" fmla="*/ 2549078 w 3073400"/>
              <a:gd name="T17" fmla="*/ 2380226 h 3040063"/>
              <a:gd name="T18" fmla="*/ 524322 w 3073400"/>
              <a:gd name="T19" fmla="*/ 659837 h 3040063"/>
              <a:gd name="T20" fmla="*/ 603475 w 3073400"/>
              <a:gd name="T21" fmla="*/ 2463491 h 3040063"/>
              <a:gd name="T22" fmla="*/ 2406237 w 3073400"/>
              <a:gd name="T23" fmla="*/ 2521072 h 3040063"/>
              <a:gd name="T24" fmla="*/ 524322 w 3073400"/>
              <a:gd name="T25" fmla="*/ 659837 h 30400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73400" h="3040063">
                <a:moveTo>
                  <a:pt x="0" y="1520032"/>
                </a:moveTo>
                <a:cubicBezTo>
                  <a:pt x="0" y="680542"/>
                  <a:pt x="688004" y="0"/>
                  <a:pt x="1536700" y="0"/>
                </a:cubicBezTo>
                <a:cubicBezTo>
                  <a:pt x="2385396" y="0"/>
                  <a:pt x="3073400" y="680542"/>
                  <a:pt x="3073400" y="1520032"/>
                </a:cubicBezTo>
                <a:cubicBezTo>
                  <a:pt x="3073400" y="2359522"/>
                  <a:pt x="2385396" y="3040064"/>
                  <a:pt x="1536700" y="3040064"/>
                </a:cubicBezTo>
                <a:cubicBezTo>
                  <a:pt x="688004" y="3040064"/>
                  <a:pt x="0" y="2359522"/>
                  <a:pt x="0" y="1520032"/>
                </a:cubicBezTo>
                <a:close/>
                <a:moveTo>
                  <a:pt x="2549078" y="2380226"/>
                </a:moveTo>
                <a:cubicBezTo>
                  <a:pt x="3008808" y="1852583"/>
                  <a:pt x="2974156" y="1062962"/>
                  <a:pt x="2469925" y="576572"/>
                </a:cubicBezTo>
                <a:cubicBezTo>
                  <a:pt x="1974871" y="99034"/>
                  <a:pt x="1192431" y="74043"/>
                  <a:pt x="667163" y="518991"/>
                </a:cubicBezTo>
                <a:lnTo>
                  <a:pt x="2549078" y="2380226"/>
                </a:lnTo>
                <a:close/>
                <a:moveTo>
                  <a:pt x="524322" y="659837"/>
                </a:moveTo>
                <a:cubicBezTo>
                  <a:pt x="64592" y="1187480"/>
                  <a:pt x="99244" y="1977101"/>
                  <a:pt x="603475" y="2463491"/>
                </a:cubicBezTo>
                <a:cubicBezTo>
                  <a:pt x="1098529" y="2941029"/>
                  <a:pt x="1880969" y="2966020"/>
                  <a:pt x="2406237" y="2521072"/>
                </a:cubicBezTo>
                <a:lnTo>
                  <a:pt x="524322" y="659837"/>
                </a:lnTo>
                <a:close/>
              </a:path>
            </a:pathLst>
          </a:custGeom>
          <a:solidFill>
            <a:srgbClr val="FF0000"/>
          </a:solidFill>
          <a:ln w="9525" cap="flat" cmpd="sng">
            <a:solidFill>
              <a:srgbClr val="FF0000"/>
            </a:solidFill>
            <a:prstDash val="solid"/>
            <a:round/>
            <a:headEnd/>
            <a:tailEnd/>
          </a:ln>
          <a:effectLst>
            <a:outerShdw blurRad="40000" dist="23000" dir="5400000" rotWithShape="0">
              <a:srgbClr val="000000">
                <a:alpha val="34998"/>
              </a:srgbClr>
            </a:outerShdw>
          </a:effectLst>
        </p:spPr>
        <p:txBody>
          <a:bodyPr anchor="ctr"/>
          <a:lstStyle/>
          <a:p>
            <a:pPr>
              <a:defRPr/>
            </a:pPr>
            <a:endParaRPr lang="en-GB"/>
          </a:p>
        </p:txBody>
      </p:sp>
      <p:pic>
        <p:nvPicPr>
          <p:cNvPr id="5" name="Picture 4"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49863" y="5375275"/>
            <a:ext cx="2837815" cy="885825"/>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GB" altLang="et-EE" b="1" dirty="0" smtClean="0">
                <a:latin typeface="Palatino Linotype" panose="02040502050505030304" pitchFamily="18" charset="0"/>
                <a:ea typeface="ＭＳ Ｐゴシック" panose="020B0600070205080204" pitchFamily="34" charset="-128"/>
              </a:rPr>
              <a:t>Council consult Transport for </a:t>
            </a:r>
            <a:r>
              <a:rPr lang="en-GB" altLang="et-EE" b="1" dirty="0" err="1" smtClean="0">
                <a:latin typeface="Palatino Linotype" panose="02040502050505030304" pitchFamily="18" charset="0"/>
                <a:ea typeface="ＭＳ Ｐゴシック" panose="020B0600070205080204" pitchFamily="34" charset="-128"/>
              </a:rPr>
              <a:t>Castlebay</a:t>
            </a:r>
            <a:r>
              <a:rPr lang="en-GB" altLang="et-EE" b="1" dirty="0" smtClean="0">
                <a:latin typeface="Palatino Linotype" panose="02040502050505030304" pitchFamily="18" charset="0"/>
                <a:ea typeface="ＭＳ Ｐゴシック" panose="020B0600070205080204" pitchFamily="34" charset="-128"/>
              </a:rPr>
              <a:t> (</a:t>
            </a:r>
            <a:r>
              <a:rPr lang="en-GB" altLang="et-EE" b="1" dirty="0" err="1" smtClean="0">
                <a:latin typeface="Palatino Linotype" panose="02040502050505030304" pitchFamily="18" charset="0"/>
                <a:ea typeface="ＭＳ Ｐゴシック" panose="020B0600070205080204" pitchFamily="34" charset="-128"/>
              </a:rPr>
              <a:t>TfC</a:t>
            </a:r>
            <a:r>
              <a:rPr lang="en-GB" altLang="et-EE" b="1" dirty="0" smtClean="0">
                <a:latin typeface="Palatino Linotype" panose="02040502050505030304" pitchFamily="18" charset="0"/>
                <a:ea typeface="ＭＳ Ｐゴシック" panose="020B0600070205080204" pitchFamily="34" charset="-128"/>
              </a:rPr>
              <a:t>)</a:t>
            </a:r>
          </a:p>
        </p:txBody>
      </p:sp>
      <p:sp>
        <p:nvSpPr>
          <p:cNvPr id="9219" name="Content Placeholder 2"/>
          <p:cNvSpPr>
            <a:spLocks noGrp="1"/>
          </p:cNvSpPr>
          <p:nvPr>
            <p:ph idx="1"/>
          </p:nvPr>
        </p:nvSpPr>
        <p:spPr/>
        <p:txBody>
          <a:bodyPr/>
          <a:lstStyle/>
          <a:p>
            <a:pPr marL="0" indent="0" eaLnBrk="1" hangingPunct="1">
              <a:buFont typeface="Arial" panose="020B0604020202020204" pitchFamily="34" charset="0"/>
              <a:buNone/>
            </a:pPr>
            <a:r>
              <a:rPr lang="en-GB" altLang="et-EE" dirty="0" smtClean="0">
                <a:latin typeface="Palatino Linotype" panose="02040502050505030304" pitchFamily="18" charset="0"/>
                <a:ea typeface="ＭＳ Ｐゴシック" panose="020B0600070205080204" pitchFamily="34" charset="-128"/>
              </a:rPr>
              <a:t>Representatives meet with civil engineers from </a:t>
            </a:r>
            <a:r>
              <a:rPr lang="en-GB" altLang="et-EE" dirty="0" err="1" smtClean="0">
                <a:latin typeface="Palatino Linotype" panose="02040502050505030304" pitchFamily="18" charset="0"/>
                <a:ea typeface="ＭＳ Ｐゴシック" panose="020B0600070205080204" pitchFamily="34" charset="-128"/>
              </a:rPr>
              <a:t>TfC</a:t>
            </a:r>
            <a:r>
              <a:rPr lang="en-GB" altLang="et-EE" dirty="0" smtClean="0">
                <a:latin typeface="Palatino Linotype" panose="02040502050505030304" pitchFamily="18" charset="0"/>
                <a:ea typeface="ＭＳ Ｐゴシック" panose="020B0600070205080204" pitchFamily="34" charset="-128"/>
              </a:rPr>
              <a:t> who design traffic junctions to see if improvements could be made to junctions to reduce traffic congestion but maintain safety for all road users. Engineers regularly meet with civil representatives and must be aware of legal issues relating to the rules of the road.</a:t>
            </a:r>
          </a:p>
          <a:p>
            <a:pPr marL="0" indent="0" eaLnBrk="1" hangingPunct="1"/>
            <a:endParaRPr lang="en-GB" altLang="et-EE" dirty="0" smtClean="0">
              <a:ea typeface="ＭＳ Ｐゴシック" panose="020B0600070205080204" pitchFamily="34" charset="-128"/>
            </a:endParaRPr>
          </a:p>
        </p:txBody>
      </p:sp>
      <p:pic>
        <p:nvPicPr>
          <p:cNvPr id="4" name="Picture 3" descr="C:\Users\kvaanane\Desktop\Multico_sininen-teksti-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092" y="5548902"/>
            <a:ext cx="2837815" cy="885825"/>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t-EE" sz="4000" b="1" dirty="0" err="1" smtClean="0">
                <a:latin typeface="Palatino Linotype" panose="02040502050505030304" pitchFamily="18" charset="0"/>
                <a:ea typeface="ＭＳ Ｐゴシック" panose="020B0600070205080204" pitchFamily="34" charset="-128"/>
              </a:rPr>
              <a:t>TfC</a:t>
            </a:r>
            <a:r>
              <a:rPr lang="en-US" altLang="et-EE" sz="4000" b="1" dirty="0" smtClean="0">
                <a:latin typeface="Palatino Linotype" panose="02040502050505030304" pitchFamily="18" charset="0"/>
                <a:ea typeface="ＭＳ Ｐゴシック" panose="020B0600070205080204" pitchFamily="34" charset="-128"/>
              </a:rPr>
              <a:t> engineer</a:t>
            </a:r>
            <a:r>
              <a:rPr lang="en-US" altLang="en-US" sz="4000" b="1" dirty="0" smtClean="0">
                <a:latin typeface="Palatino Linotype" panose="02040502050505030304" pitchFamily="18" charset="0"/>
                <a:ea typeface="ＭＳ Ｐゴシック" panose="020B0600070205080204" pitchFamily="34" charset="-128"/>
              </a:rPr>
              <a:t>’</a:t>
            </a:r>
            <a:r>
              <a:rPr lang="en-US" altLang="et-EE" sz="4000" b="1" dirty="0" smtClean="0">
                <a:latin typeface="Palatino Linotype" panose="02040502050505030304" pitchFamily="18" charset="0"/>
                <a:ea typeface="ＭＳ Ｐゴシック" panose="020B0600070205080204" pitchFamily="34" charset="-128"/>
              </a:rPr>
              <a:t>s design</a:t>
            </a:r>
          </a:p>
        </p:txBody>
      </p:sp>
      <p:sp>
        <p:nvSpPr>
          <p:cNvPr id="10243" name="Content Placeholder 2"/>
          <p:cNvSpPr>
            <a:spLocks noGrp="1"/>
          </p:cNvSpPr>
          <p:nvPr>
            <p:ph idx="1"/>
          </p:nvPr>
        </p:nvSpPr>
        <p:spPr>
          <a:xfrm>
            <a:off x="457200" y="1181100"/>
            <a:ext cx="8229600" cy="4525963"/>
          </a:xfrm>
        </p:spPr>
        <p:txBody>
          <a:bodyPr/>
          <a:lstStyle/>
          <a:p>
            <a:pPr marL="0" indent="0" algn="just" eaLnBrk="1" hangingPunct="1">
              <a:buFont typeface="Arial" panose="020B0604020202020204" pitchFamily="34" charset="0"/>
              <a:buNone/>
            </a:pPr>
            <a:r>
              <a:rPr lang="en-GB" altLang="et-EE" sz="2400" dirty="0" smtClean="0">
                <a:latin typeface="Palatino Linotype" panose="02040502050505030304" pitchFamily="18" charset="0"/>
                <a:ea typeface="ＭＳ Ｐゴシック" panose="020B0600070205080204" pitchFamily="34" charset="-128"/>
              </a:rPr>
              <a:t>A group of engineers from </a:t>
            </a:r>
            <a:r>
              <a:rPr lang="en-GB" altLang="et-EE" sz="2400" dirty="0" err="1" smtClean="0">
                <a:latin typeface="Palatino Linotype" panose="02040502050505030304" pitchFamily="18" charset="0"/>
                <a:ea typeface="ＭＳ Ｐゴシック" panose="020B0600070205080204" pitchFamily="34" charset="-128"/>
              </a:rPr>
              <a:t>TfC</a:t>
            </a:r>
            <a:r>
              <a:rPr lang="en-GB" altLang="et-EE" sz="2400" dirty="0" smtClean="0">
                <a:latin typeface="Palatino Linotype" panose="02040502050505030304" pitchFamily="18" charset="0"/>
                <a:ea typeface="ＭＳ Ｐゴシック" panose="020B0600070205080204" pitchFamily="34" charset="-128"/>
              </a:rPr>
              <a:t> were tasked with designing alternatives to traffic light junctions to reduce traffic delays, particularly for junctions with more than four roads meeting at a junction to provide uninterrupted traffic flow. Engineers have to produce models that non specialists can interpret.</a:t>
            </a:r>
            <a:endParaRPr lang="en-US" altLang="et-EE" sz="2400" dirty="0" smtClean="0">
              <a:latin typeface="Palatino Linotype" panose="02040502050505030304" pitchFamily="18" charset="0"/>
              <a:ea typeface="ＭＳ Ｐゴシック" panose="020B0600070205080204" pitchFamily="34" charset="-128"/>
            </a:endParaRPr>
          </a:p>
        </p:txBody>
      </p:sp>
      <p:pic>
        <p:nvPicPr>
          <p:cNvPr id="1024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3529745"/>
            <a:ext cx="2857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14925" y="3497263"/>
            <a:ext cx="2571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48985" y="5944333"/>
            <a:ext cx="2837815" cy="885825"/>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0200" y="687021"/>
            <a:ext cx="8229600" cy="1143000"/>
          </a:xfrm>
        </p:spPr>
        <p:txBody>
          <a:bodyPr/>
          <a:lstStyle/>
          <a:p>
            <a:pPr eaLnBrk="1" hangingPunct="1"/>
            <a:r>
              <a:rPr lang="en-GB" altLang="et-EE" b="1" dirty="0" smtClean="0">
                <a:latin typeface="Palatino Linotype" panose="02040502050505030304" pitchFamily="18" charset="0"/>
                <a:ea typeface="ＭＳ Ｐゴシック" panose="020B0600070205080204" pitchFamily="34" charset="-128"/>
              </a:rPr>
              <a:t>Magic roundabout design</a:t>
            </a:r>
          </a:p>
        </p:txBody>
      </p:sp>
      <p:sp>
        <p:nvSpPr>
          <p:cNvPr id="11267" name="Content Placeholder 2"/>
          <p:cNvSpPr>
            <a:spLocks noGrp="1"/>
          </p:cNvSpPr>
          <p:nvPr>
            <p:ph idx="1"/>
          </p:nvPr>
        </p:nvSpPr>
        <p:spPr/>
        <p:txBody>
          <a:bodyPr/>
          <a:lstStyle/>
          <a:p>
            <a:pPr marL="0" indent="0" algn="just" eaLnBrk="1" hangingPunct="1">
              <a:buFont typeface="Arial" panose="020B0604020202020204" pitchFamily="34" charset="0"/>
              <a:buNone/>
            </a:pPr>
            <a:r>
              <a:rPr lang="en-GB" altLang="et-EE" sz="2400" dirty="0" smtClean="0">
                <a:latin typeface="Palatino Linotype" panose="02040502050505030304" pitchFamily="18" charset="0"/>
                <a:ea typeface="ＭＳ Ｐゴシック" panose="020B0600070205080204" pitchFamily="34" charset="-128"/>
              </a:rPr>
              <a:t>Engineers investigated the potential use of magic roundabout junctions where multiple mini roundabouts are located around a central roundabout by conducting traffic flow studies at existing traffic light junctions and roundabouts</a:t>
            </a:r>
            <a:r>
              <a:rPr lang="et-EE" altLang="et-EE" sz="2400" dirty="0" smtClean="0">
                <a:latin typeface="Palatino Linotype" panose="02040502050505030304" pitchFamily="18" charset="0"/>
                <a:ea typeface="ＭＳ Ｐゴシック" panose="020B0600070205080204" pitchFamily="34" charset="-128"/>
              </a:rPr>
              <a:t>. Engineers must be able to collect data regarding traffic flowand make conclusions that will be published in reports so that all interest groups can have a say before any work starts.</a:t>
            </a:r>
            <a:endParaRPr lang="en-GB" altLang="et-EE" sz="2400" dirty="0" smtClean="0">
              <a:latin typeface="Palatino Linotype" panose="02040502050505030304" pitchFamily="18" charset="0"/>
              <a:ea typeface="ＭＳ Ｐゴシック" panose="020B0600070205080204" pitchFamily="34" charset="-128"/>
            </a:endParaRPr>
          </a:p>
        </p:txBody>
      </p:sp>
      <p:pic>
        <p:nvPicPr>
          <p:cNvPr id="1126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32375" y="4429125"/>
            <a:ext cx="3527425"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81113" y="4693505"/>
            <a:ext cx="2927350"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C:\Users\kvaanane\Desktop\Multico_sininen-teksti-RGB.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93877" y="113080"/>
            <a:ext cx="2450123" cy="702896"/>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altLang="et-EE" b="1" dirty="0" smtClean="0">
                <a:latin typeface="Palatino Linotype" panose="02040502050505030304" pitchFamily="18" charset="0"/>
                <a:ea typeface="ＭＳ Ｐゴシック" panose="020B0600070205080204" pitchFamily="34" charset="-128"/>
              </a:rPr>
              <a:t>Technical design</a:t>
            </a:r>
          </a:p>
        </p:txBody>
      </p:sp>
      <p:pic>
        <p:nvPicPr>
          <p:cNvPr id="13315"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328738" y="1768475"/>
            <a:ext cx="5756275" cy="3811588"/>
          </a:xfrm>
        </p:spPr>
      </p:pic>
      <p:pic>
        <p:nvPicPr>
          <p:cNvPr id="4" name="Picture 3"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34913" y="5930900"/>
            <a:ext cx="2837815" cy="885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et-EE" b="1" dirty="0" smtClean="0">
                <a:latin typeface="Palatino Linotype" panose="02040502050505030304" pitchFamily="18" charset="0"/>
                <a:ea typeface="ＭＳ Ｐゴシック" panose="020B0600070205080204" pitchFamily="34" charset="-128"/>
              </a:rPr>
              <a:t>Magic roundabout design</a:t>
            </a:r>
          </a:p>
        </p:txBody>
      </p:sp>
      <p:pic>
        <p:nvPicPr>
          <p:cNvPr id="15363"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743075" y="1600200"/>
            <a:ext cx="5657850" cy="4525963"/>
          </a:xfrm>
        </p:spPr>
      </p:pic>
      <p:pic>
        <p:nvPicPr>
          <p:cNvPr id="4" name="Picture 3" descr="C:\Users\kvaanane\Desktop\Multico_sininen-teksti-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6185" y="5865812"/>
            <a:ext cx="2837815" cy="885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altLang="et-EE" b="1" dirty="0" smtClean="0">
                <a:latin typeface="Palatino Linotype" panose="02040502050505030304" pitchFamily="18" charset="0"/>
                <a:ea typeface="ＭＳ Ｐゴシック" panose="020B0600070205080204" pitchFamily="34" charset="-128"/>
              </a:rPr>
              <a:t>Consulting local people</a:t>
            </a:r>
          </a:p>
        </p:txBody>
      </p:sp>
      <p:sp>
        <p:nvSpPr>
          <p:cNvPr id="17411" name="Content Placeholder 1"/>
          <p:cNvSpPr>
            <a:spLocks noGrp="1"/>
          </p:cNvSpPr>
          <p:nvPr>
            <p:ph idx="1"/>
          </p:nvPr>
        </p:nvSpPr>
        <p:spPr/>
        <p:txBody>
          <a:bodyPr/>
          <a:lstStyle/>
          <a:p>
            <a:r>
              <a:rPr lang="en-GB" altLang="et-EE" dirty="0" err="1" smtClean="0">
                <a:latin typeface="Palatino Linotype" panose="02040502050505030304" pitchFamily="18" charset="0"/>
                <a:ea typeface="ＭＳ Ｐゴシック" panose="020B0600070205080204" pitchFamily="34" charset="-128"/>
              </a:rPr>
              <a:t>TfC</a:t>
            </a:r>
            <a:r>
              <a:rPr lang="en-GB" altLang="et-EE" dirty="0" smtClean="0">
                <a:latin typeface="Palatino Linotype" panose="02040502050505030304" pitchFamily="18" charset="0"/>
                <a:ea typeface="ＭＳ Ｐゴシック" panose="020B0600070205080204" pitchFamily="34" charset="-128"/>
              </a:rPr>
              <a:t> then had to consult with local residents about their designs for the new junctions and explain about the disruption that may occur in building the new magic roundabout as well as issues concerning pedestrian safety. Engineers have to make presentations to interest groups and answer any queries or concerns that the public may have.</a:t>
            </a:r>
          </a:p>
        </p:txBody>
      </p:sp>
      <p:pic>
        <p:nvPicPr>
          <p:cNvPr id="4" name="Picture 3" descr="C:\Users\kvaanane\Desktop\Multico_sininen-teksti-RGB.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5712" y="5972175"/>
            <a:ext cx="2837815" cy="885825"/>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296D95A408D9408E6A80A3FFEA4EF8" ma:contentTypeVersion="0" ma:contentTypeDescription="Create a new document." ma:contentTypeScope="" ma:versionID="52c49f458eec32f1b99896034d9e0ca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8FA1B8-1B0C-40FB-8037-57014E2DC9D8}">
  <ds:schemaRefs>
    <ds:schemaRef ds:uri="http://purl.org/dc/terms/"/>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707A5BE-5414-4363-9AE0-B96B09B4A1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AFE6F94-3B87-4F3C-B87E-EE28C9582D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464</TotalTime>
  <Words>1090</Words>
  <Application>Microsoft Office PowerPoint</Application>
  <PresentationFormat>On-screen Show (4:3)</PresentationFormat>
  <Paragraphs>40</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Calibri</vt:lpstr>
      <vt:lpstr>Palatino Linotype</vt:lpstr>
      <vt:lpstr>Times New Roman</vt:lpstr>
      <vt:lpstr>Office Theme</vt:lpstr>
      <vt:lpstr>  “City congestion leads to traffic light rethink”  Introductory scenario for introducing road junction design </vt:lpstr>
      <vt:lpstr>“City congestion leads to traffic light rethink”</vt:lpstr>
      <vt:lpstr>PowerPoint Presentation</vt:lpstr>
      <vt:lpstr>Council consult Transport for Castlebay (TfC)</vt:lpstr>
      <vt:lpstr>TfC engineer’s design</vt:lpstr>
      <vt:lpstr>Magic roundabout design</vt:lpstr>
      <vt:lpstr>Technical design</vt:lpstr>
      <vt:lpstr>Magic roundabout design</vt:lpstr>
      <vt:lpstr>Consulting local people</vt:lpstr>
      <vt:lpstr>Contextualised learning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 wasp in lemonade lead to court case”</dc:title>
  <dc:creator>Tormi</dc:creator>
  <cp:lastModifiedBy>Tuula Keinonen</cp:lastModifiedBy>
  <cp:revision>84</cp:revision>
  <dcterms:created xsi:type="dcterms:W3CDTF">2015-10-16T14:37:25Z</dcterms:created>
  <dcterms:modified xsi:type="dcterms:W3CDTF">2018-12-28T16:37:45Z</dcterms:modified>
</cp:coreProperties>
</file>