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1" r:id="rId5"/>
    <p:sldId id="270" r:id="rId6"/>
    <p:sldId id="259" r:id="rId7"/>
    <p:sldId id="279" r:id="rId8"/>
    <p:sldId id="278" r:id="rId9"/>
    <p:sldId id="277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2248"/>
  </p:normalViewPr>
  <p:slideViewPr>
    <p:cSldViewPr snapToGrid="0" snapToObjects="1">
      <p:cViewPr varScale="1">
        <p:scale>
          <a:sx n="102" d="100"/>
          <a:sy n="102" d="100"/>
        </p:scale>
        <p:origin x="24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60AE-EBD4-4007-804E-296C2649D67E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CD082-A1BB-4760-8713-6EF96CD99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81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E3F6CD-EBB5-4D96-A643-587630F188AC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noProof="0"/>
              <a:t>Click to edit Master text styles</a:t>
            </a:r>
          </a:p>
          <a:p>
            <a:pPr lvl="1"/>
            <a:r>
              <a:rPr lang="et-EE" noProof="0"/>
              <a:t>Second level</a:t>
            </a:r>
          </a:p>
          <a:p>
            <a:pPr lvl="2"/>
            <a:r>
              <a:rPr lang="et-EE" noProof="0"/>
              <a:t>Third level</a:t>
            </a:r>
          </a:p>
          <a:p>
            <a:pPr lvl="3"/>
            <a:r>
              <a:rPr lang="et-EE" noProof="0"/>
              <a:t>Fourth level</a:t>
            </a:r>
          </a:p>
          <a:p>
            <a:pPr lvl="4"/>
            <a:r>
              <a:rPr lang="et-E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E99DAD-159B-44E7-890B-037E02525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13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E99DAD-159B-44E7-890B-037E025259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13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32D72D-1DA4-481D-BD03-5408F927AA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4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0E2DF6-A5B4-4543-9FA5-D71F164E6B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741B26-32E9-4037-AE13-F5535435F0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87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43BD8C-0335-497E-ABE9-EAEEA7EED3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59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1EAA56-A706-4214-BB3F-F99C87B948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6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2C45EA-1D2B-471B-ACEA-25286A0F2B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3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2AA9F-5F09-4A3E-A2A8-44DD5E65CCD4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5B5A-B9E8-4E91-96FA-074504AD8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E067-BF7E-43FC-9E2E-2CFF0556C0F6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4A35B-8C99-4661-9181-F1ECA97AD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2665A-7377-4A53-AD0A-9617A7CBFF2C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E8A2-A276-4024-8A08-76C7C03E2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3BCA-5A85-4B35-9FD2-CB3A305916E8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71F43-7EF2-48D2-9639-C035E0A69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0186C-5B2F-424B-9C1C-8A46E25F5DCA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D406-6398-4C9B-8B86-C7ED8ED52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5DDE-3AE9-49D3-9B59-F86AC28B64AE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F258-2422-4888-B416-D2205FE39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FFD-C9C4-4017-BD2C-38C1E6AD8C03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1024-FDBD-4593-B57B-450EA7422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8BAB-5147-4422-89FB-9C1ADC82C7AA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8D995-6065-40D1-A1F5-ECC50E363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4D3F-3508-4FDA-AB50-AD2F515072F9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2849-AA85-4721-A8A6-3A407D264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E0E04-E1E6-43CF-AD76-CDF6A6339382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4E56-4964-4D0F-8BB8-5680D0588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2E9D-DACD-451D-8ABB-4D56D659E19D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16B68-8BB8-4FC0-A415-4A1A3F8E4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8C36E7-0CA6-4939-A57D-1B4C93ED2FDE}" type="datetimeFigureOut">
              <a:rPr lang="en-US"/>
              <a:pPr>
                <a:defRPr/>
              </a:pPr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D7D46D-5E9D-4A50-8824-4B680830A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jpeg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597" y="2143355"/>
            <a:ext cx="6858000" cy="17907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 err="1">
                <a:latin typeface="Palatino Linotype" panose="02040502050505030304" pitchFamily="18" charset="0"/>
              </a:rPr>
              <a:t>Pitäisikö</a:t>
            </a:r>
            <a:r>
              <a:rPr lang="en-US" b="1" dirty="0"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latin typeface="Palatino Linotype" panose="02040502050505030304" pitchFamily="18" charset="0"/>
              </a:rPr>
              <a:t>limonaadilla</a:t>
            </a:r>
            <a:r>
              <a:rPr lang="en-US" b="1" dirty="0">
                <a:latin typeface="Palatino Linotype" panose="02040502050505030304" pitchFamily="18" charset="0"/>
              </a:rPr>
              <a:t> olla </a:t>
            </a:r>
            <a:r>
              <a:rPr lang="en-US" b="1" dirty="0" err="1">
                <a:latin typeface="Palatino Linotype" panose="02040502050505030304" pitchFamily="18" charset="0"/>
              </a:rPr>
              <a:t>sokerivero</a:t>
            </a:r>
            <a:r>
              <a:rPr lang="en-US" b="1" dirty="0">
                <a:latin typeface="Palatino Linotype" panose="02040502050505030304" pitchFamily="18" charset="0"/>
              </a:rPr>
              <a:t>?</a:t>
            </a:r>
            <a:br>
              <a:rPr lang="fi-FI" dirty="0">
                <a:latin typeface="Palatino Linotype" panose="02040502050505030304" pitchFamily="18" charset="0"/>
              </a:rPr>
            </a:br>
            <a:endParaRPr lang="fi-FI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871" y="4809526"/>
            <a:ext cx="6372257" cy="828455"/>
            <a:chOff x="47268" y="3712933"/>
            <a:chExt cx="8496342" cy="1104606"/>
          </a:xfrm>
        </p:grpSpPr>
        <p:pic>
          <p:nvPicPr>
            <p:cNvPr id="4" name="Picture 3" descr="http://europa.eu/about-eu/basic-information/symbols/images/flag_yellow_high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" y="3712933"/>
              <a:ext cx="1644412" cy="104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691680" y="3712933"/>
              <a:ext cx="4657725" cy="42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marL="342900"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Union’s Horizon 2020 research and innovation </a:t>
              </a:r>
              <a:r>
                <a:rPr lang="en-US" sz="1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 grant agreement No 665100</a:t>
              </a:r>
              <a:r>
                <a:rPr lang="en-US" sz="75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9698" y="3712933"/>
              <a:ext cx="1703912" cy="1104606"/>
            </a:xfrm>
            <a:prstGeom prst="rect">
              <a:avLst/>
            </a:prstGeom>
          </p:spPr>
        </p:pic>
      </p:grp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31930 w 12192000"/>
              <a:gd name="connsiteY7" fmla="*/ 64579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20500 w 12192000"/>
              <a:gd name="connsiteY7" fmla="*/ 63436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80060" y="457200"/>
                </a:moveTo>
                <a:lnTo>
                  <a:pt x="857250" y="6000750"/>
                </a:lnTo>
                <a:lnTo>
                  <a:pt x="11620500" y="6343650"/>
                </a:lnTo>
                <a:lnTo>
                  <a:pt x="11334750" y="857250"/>
                </a:lnTo>
                <a:lnTo>
                  <a:pt x="480060" y="457200"/>
                </a:lnTo>
                <a:close/>
              </a:path>
            </a:pathLst>
          </a:cu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8" name="Picture 12" descr="C:\Users\gina\Desktop\TÜ_logod_17122015_horisontaal_eng_sin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60" y="1251265"/>
            <a:ext cx="3309394" cy="4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1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58985"/>
            <a:ext cx="9372600" cy="1143000"/>
          </a:xfrm>
        </p:spPr>
        <p:txBody>
          <a:bodyPr/>
          <a:lstStyle/>
          <a:p>
            <a:r>
              <a:rPr lang="fi-FI" dirty="0">
                <a:latin typeface="Palatino Linotype" panose="02040502050505030304" pitchFamily="18" charset="0"/>
              </a:rPr>
              <a:t>Laadun tarkkailu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0475" y="1154113"/>
            <a:ext cx="20034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5700" y="1154113"/>
            <a:ext cx="1425117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721100"/>
            <a:ext cx="3581400" cy="26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4200" y="3587149"/>
            <a:ext cx="42672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0968" y="1553865"/>
            <a:ext cx="2341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Palatino Linotype" panose="02040502050505030304" pitchFamily="18" charset="0"/>
              </a:rPr>
              <a:t>Laadun</a:t>
            </a:r>
            <a:r>
              <a:rPr lang="en-US" sz="2200" dirty="0">
                <a:latin typeface="Palatino Linotype" panose="02040502050505030304" pitchFamily="18" charset="0"/>
              </a:rPr>
              <a:t> </a:t>
            </a:r>
            <a:r>
              <a:rPr lang="en-US" sz="2200" dirty="0" err="1">
                <a:latin typeface="Palatino Linotype" panose="02040502050505030304" pitchFamily="18" charset="0"/>
              </a:rPr>
              <a:t>tarkkailun</a:t>
            </a:r>
            <a:r>
              <a:rPr lang="en-US" sz="2200" dirty="0">
                <a:latin typeface="Palatino Linotype" panose="02040502050505030304" pitchFamily="18" charset="0"/>
              </a:rPr>
              <a:t> </a:t>
            </a:r>
            <a:r>
              <a:rPr lang="en-US" sz="2200" dirty="0" err="1">
                <a:latin typeface="Palatino Linotype" panose="02040502050505030304" pitchFamily="18" charset="0"/>
              </a:rPr>
              <a:t>osastolla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075" y="6419249"/>
            <a:ext cx="3781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www.laboratoryequipment.com</a:t>
            </a:r>
            <a:r>
              <a:rPr lang="en-US" sz="900" dirty="0"/>
              <a:t>/articles/2012/09/all-out-attack-food-contaminants</a:t>
            </a:r>
          </a:p>
        </p:txBody>
      </p:sp>
      <p:sp>
        <p:nvSpPr>
          <p:cNvPr id="2" name="AutoShape 2" descr="Quality, Hook, Check Mark, Excellent, Gut, Aver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Quality, Hook, Check Mark, Excellent, Gut, Aver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77" y="215132"/>
            <a:ext cx="149798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9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69863"/>
            <a:ext cx="8229600" cy="1173162"/>
          </a:xfrm>
        </p:spPr>
        <p:txBody>
          <a:bodyPr/>
          <a:lstStyle/>
          <a:p>
            <a:r>
              <a:rPr lang="fi-FI" sz="3200">
                <a:latin typeface="Palatino Linotype" panose="02040502050505030304" pitchFamily="18" charset="0"/>
              </a:rPr>
              <a:t>Haastattelu</a:t>
            </a:r>
            <a:endParaRPr lang="en-GB" sz="3200" dirty="0">
              <a:latin typeface="Palatino Linotype" panose="02040502050505030304" pitchFamily="18" charset="0"/>
            </a:endParaRP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3096" y="1728143"/>
            <a:ext cx="5929357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633096" y="569371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interviewsos.com</a:t>
            </a:r>
            <a:r>
              <a:rPr lang="en-US" sz="900" dirty="0"/>
              <a:t>/</a:t>
            </a:r>
            <a:r>
              <a:rPr lang="en-US" sz="900" dirty="0" err="1"/>
              <a:t>wp</a:t>
            </a:r>
            <a:r>
              <a:rPr lang="en-US" sz="900" dirty="0"/>
              <a:t>-content/uploads/2012/11/shutterstock_79903738.jpg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77" y="215132"/>
            <a:ext cx="149798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9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89" y="9718"/>
            <a:ext cx="8229600" cy="1143000"/>
          </a:xfrm>
        </p:spPr>
        <p:txBody>
          <a:bodyPr/>
          <a:lstStyle/>
          <a:p>
            <a:r>
              <a:rPr lang="fi-FI" dirty="0">
                <a:latin typeface="Palatino Linotype" panose="02040502050505030304" pitchFamily="18" charset="0"/>
              </a:rPr>
              <a:t>Sokeriverosta</a:t>
            </a:r>
            <a:r>
              <a:rPr lang="et-EE" dirty="0">
                <a:latin typeface="Palatino Linotype" panose="02040502050505030304" pitchFamily="18" charset="0"/>
              </a:rPr>
              <a:t> .....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275" y="930180"/>
            <a:ext cx="8582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Kyllä</a:t>
            </a:r>
            <a:r>
              <a:rPr lang="et-EE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. </a:t>
            </a:r>
            <a:r>
              <a:rPr lang="en-US" sz="2000" b="1" dirty="0" err="1">
                <a:latin typeface="Palatino Linotype" panose="02040502050505030304" pitchFamily="18" charset="0"/>
              </a:rPr>
              <a:t>Nykyään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en-US" sz="2000" b="1" dirty="0" err="1">
                <a:latin typeface="Palatino Linotype" panose="02040502050505030304" pitchFamily="18" charset="0"/>
              </a:rPr>
              <a:t>nuorisomme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en-US" sz="2000" b="1" dirty="0" err="1">
                <a:latin typeface="Palatino Linotype" panose="02040502050505030304" pitchFamily="18" charset="0"/>
              </a:rPr>
              <a:t>kuluttaa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en-US" sz="2000" b="1" dirty="0" err="1">
                <a:latin typeface="Palatino Linotype" panose="02040502050505030304" pitchFamily="18" charset="0"/>
              </a:rPr>
              <a:t>runsaasti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en-US" sz="2000" b="1" dirty="0" err="1">
                <a:latin typeface="Palatino Linotype" panose="02040502050505030304" pitchFamily="18" charset="0"/>
              </a:rPr>
              <a:t>virvoitusjuomia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en-US" sz="2000" b="1" dirty="0" err="1">
                <a:latin typeface="Palatino Linotype" panose="02040502050505030304" pitchFamily="18" charset="0"/>
              </a:rPr>
              <a:t>aterian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en-US" sz="2000" b="1" dirty="0" err="1">
                <a:latin typeface="Palatino Linotype" panose="02040502050505030304" pitchFamily="18" charset="0"/>
              </a:rPr>
              <a:t>kanssa</a:t>
            </a:r>
            <a:r>
              <a:rPr lang="en-US" sz="2000" b="1" dirty="0">
                <a:latin typeface="Palatino Linotype" panose="02040502050505030304" pitchFamily="18" charset="0"/>
              </a:rPr>
              <a:t> ja kun </a:t>
            </a:r>
            <a:r>
              <a:rPr lang="en-US" sz="2000" b="1" dirty="0" err="1">
                <a:latin typeface="Palatino Linotype" panose="02040502050505030304" pitchFamily="18" charset="0"/>
              </a:rPr>
              <a:t>ottaa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en-US" sz="2000" b="1" dirty="0" err="1">
                <a:latin typeface="Palatino Linotype" panose="02040502050505030304" pitchFamily="18" charset="0"/>
              </a:rPr>
              <a:t>huomioon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en-US" sz="2000" b="1" dirty="0" err="1">
                <a:latin typeface="Palatino Linotype" panose="02040502050505030304" pitchFamily="18" charset="0"/>
              </a:rPr>
              <a:t>niiden</a:t>
            </a:r>
            <a:r>
              <a:rPr lang="en-US" sz="2000" b="1" dirty="0">
                <a:latin typeface="Palatino Linotype" panose="02040502050505030304" pitchFamily="18" charset="0"/>
              </a:rPr>
              <a:t> </a:t>
            </a:r>
            <a:r>
              <a:rPr lang="en-US" sz="2000" b="1" dirty="0" err="1">
                <a:latin typeface="Palatino Linotype" panose="02040502050505030304" pitchFamily="18" charset="0"/>
              </a:rPr>
              <a:t>terveysvaikutukset</a:t>
            </a:r>
            <a:r>
              <a:rPr lang="et-EE" sz="2000" b="1" dirty="0">
                <a:latin typeface="Palatino Linotype" panose="02040502050505030304" pitchFamily="18" charset="0"/>
              </a:rPr>
              <a:t>  </a:t>
            </a:r>
            <a:r>
              <a:rPr lang="en-US" sz="2000" b="1" dirty="0">
                <a:latin typeface="Palatino Linotype" panose="02040502050505030304" pitchFamily="18" charset="0"/>
              </a:rPr>
              <a:t>- </a:t>
            </a:r>
            <a:r>
              <a:rPr lang="et-EE" sz="2000" b="1" dirty="0">
                <a:latin typeface="Palatino Linotype" panose="02040502050505030304" pitchFamily="18" charset="0"/>
              </a:rPr>
              <a:t> </a:t>
            </a:r>
            <a:r>
              <a:rPr lang="fi-FI" sz="2000" b="1" dirty="0">
                <a:latin typeface="Palatino Linotype" panose="02040502050505030304" pitchFamily="18" charset="0"/>
              </a:rPr>
              <a:t>on aika vastustaa näitä tuotteita</a:t>
            </a:r>
            <a:r>
              <a:rPr lang="et-EE" sz="2000" b="1" dirty="0">
                <a:latin typeface="Palatino Linotype" panose="02040502050505030304" pitchFamily="18" charset="0"/>
              </a:rPr>
              <a:t>! </a:t>
            </a:r>
            <a:endParaRPr lang="en-GB" sz="2000" b="1" dirty="0">
              <a:latin typeface="Palatino Linotype" panose="020405020505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2843" y="2030014"/>
            <a:ext cx="6666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Ei</a:t>
            </a:r>
            <a:r>
              <a:rPr lang="et-EE" sz="2000" dirty="0">
                <a:latin typeface="Palatino Linotype" panose="02040502050505030304" pitchFamily="18" charset="0"/>
              </a:rPr>
              <a:t>. </a:t>
            </a:r>
            <a:r>
              <a:rPr lang="fi-FI" sz="2000" dirty="0">
                <a:latin typeface="Palatino Linotype" panose="02040502050505030304" pitchFamily="18" charset="0"/>
              </a:rPr>
              <a:t>Ostamme niitä vaikka ne maksaisivat 50 senttiä enemmän. Juomme vain yhden </a:t>
            </a:r>
            <a:r>
              <a:rPr lang="fi-FI" sz="2000" dirty="0" err="1">
                <a:latin typeface="Palatino Linotype" panose="02040502050505030304" pitchFamily="18" charset="0"/>
              </a:rPr>
              <a:t>coca</a:t>
            </a:r>
            <a:r>
              <a:rPr lang="fi-FI" sz="2000" dirty="0">
                <a:latin typeface="Palatino Linotype" panose="02040502050505030304" pitchFamily="18" charset="0"/>
              </a:rPr>
              <a:t> </a:t>
            </a:r>
            <a:r>
              <a:rPr lang="fi-FI" sz="2000" dirty="0" err="1">
                <a:latin typeface="Palatino Linotype" panose="02040502050505030304" pitchFamily="18" charset="0"/>
              </a:rPr>
              <a:t>colan</a:t>
            </a:r>
            <a:r>
              <a:rPr lang="fi-FI" sz="2000" dirty="0">
                <a:latin typeface="Palatino Linotype" panose="02040502050505030304" pitchFamily="18" charset="0"/>
              </a:rPr>
              <a:t> kolmen sijasta päivässä. </a:t>
            </a:r>
            <a:r>
              <a:rPr lang="et-EE" sz="2000" dirty="0">
                <a:latin typeface="Palatino Linotype" panose="02040502050505030304" pitchFamily="18" charset="0"/>
              </a:rPr>
              <a:t> </a:t>
            </a:r>
            <a:endParaRPr lang="en-GB" sz="2000" dirty="0">
              <a:latin typeface="Palatino Linotype" panose="02040502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276" y="3045677"/>
            <a:ext cx="8582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Kyllä</a:t>
            </a:r>
            <a:r>
              <a:rPr lang="et-EE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. </a:t>
            </a:r>
            <a:r>
              <a:rPr lang="fi-FI" sz="2000" b="1" dirty="0">
                <a:latin typeface="Palatino Linotype" panose="02040502050505030304" pitchFamily="18" charset="0"/>
              </a:rPr>
              <a:t>Kansallisella tasolla on tehtävä jotain, jos valmistajat eivät ajattele kansalaisten terveyttä. </a:t>
            </a:r>
            <a:r>
              <a:rPr lang="et-EE" sz="2000" b="1" dirty="0">
                <a:latin typeface="Palatino Linotype" panose="02040502050505030304" pitchFamily="18" charset="0"/>
              </a:rPr>
              <a:t> </a:t>
            </a:r>
            <a:endParaRPr lang="et-EE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5047" y="3859888"/>
            <a:ext cx="7968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Ei</a:t>
            </a:r>
            <a:r>
              <a:rPr lang="et-EE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. </a:t>
            </a:r>
            <a:r>
              <a:rPr lang="fi-FI" sz="2000" dirty="0">
                <a:latin typeface="Palatino Linotype" panose="02040502050505030304" pitchFamily="18" charset="0"/>
              </a:rPr>
              <a:t>Jokainen löytää jonkun tutkimuksen väitteittensä tueksi. En kyllä ymmärrä miksi sokeri on niin paha ja miksi veroa ei olisi virvoitusjuomille, jotka sisältävät keinotekoisia makeutusaineita</a:t>
            </a:r>
            <a:r>
              <a:rPr lang="et-EE" sz="2000" dirty="0">
                <a:latin typeface="Palatino Linotype" panose="02040502050505030304" pitchFamily="18" charset="0"/>
              </a:rPr>
              <a:t>?</a:t>
            </a:r>
            <a:endParaRPr lang="et-EE" sz="20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875" y="4998938"/>
            <a:ext cx="8329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Kyllä</a:t>
            </a:r>
            <a:r>
              <a:rPr lang="et-EE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. </a:t>
            </a:r>
            <a:r>
              <a:rPr lang="fi-FI" sz="2000" dirty="0">
                <a:latin typeface="Palatino Linotype" panose="02040502050505030304" pitchFamily="18" charset="0"/>
              </a:rPr>
              <a:t>Keinotekoisilla makeutusaineilla on jopa suurempi vaikutus ihmisten t</a:t>
            </a:r>
            <a:r>
              <a:rPr lang="et-EE" sz="2000" dirty="0">
                <a:latin typeface="Palatino Linotype" panose="02040502050505030304" pitchFamily="18" charset="0"/>
              </a:rPr>
              <a:t>er</a:t>
            </a:r>
            <a:r>
              <a:rPr lang="fi-FI" sz="2000" dirty="0" err="1">
                <a:latin typeface="Palatino Linotype" panose="02040502050505030304" pitchFamily="18" charset="0"/>
              </a:rPr>
              <a:t>veyteen</a:t>
            </a:r>
            <a:r>
              <a:rPr lang="fi-FI" sz="2000" dirty="0">
                <a:latin typeface="Palatino Linotype" panose="02040502050505030304" pitchFamily="18" charset="0"/>
              </a:rPr>
              <a:t> ja niitä myös pitäisi verottaa. </a:t>
            </a:r>
            <a:endParaRPr lang="et-EE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566" y="5804654"/>
            <a:ext cx="7607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Ei</a:t>
            </a:r>
            <a:r>
              <a:rPr lang="et-EE" sz="20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. </a:t>
            </a:r>
            <a:r>
              <a:rPr lang="fi-FI" sz="2000" dirty="0">
                <a:latin typeface="Palatino Linotype" panose="02040502050505030304" pitchFamily="18" charset="0"/>
              </a:rPr>
              <a:t>Tällä verolla kaikki ruoka tulee kalliimmaksi</a:t>
            </a:r>
            <a:r>
              <a:rPr lang="et-EE" sz="2000" dirty="0">
                <a:latin typeface="Palatino Linotype" panose="02040502050505030304" pitchFamily="18" charset="0"/>
              </a:rPr>
              <a:t>, </a:t>
            </a:r>
            <a:r>
              <a:rPr lang="fi-FI" sz="2000" dirty="0">
                <a:latin typeface="Palatino Linotype" panose="02040502050505030304" pitchFamily="18" charset="0"/>
              </a:rPr>
              <a:t>koska monet tuotteet sisältävät sokeria.</a:t>
            </a:r>
            <a:r>
              <a:rPr lang="et-EE" sz="2000" dirty="0">
                <a:latin typeface="Palatino Linotype" panose="02040502050505030304" pitchFamily="18" charset="0"/>
              </a:rPr>
              <a:t> </a:t>
            </a:r>
            <a:endParaRPr lang="en-GB" sz="20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77" y="215132"/>
            <a:ext cx="149798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3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772150" y="739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62550" y="2979738"/>
            <a:ext cx="4445000" cy="3567827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403372" y="1963462"/>
            <a:ext cx="2673486" cy="2435306"/>
          </a:xfrm>
          <a:prstGeom prst="wedgeEllipseCallout">
            <a:avLst>
              <a:gd name="adj1" fmla="val 69242"/>
              <a:gd name="adj2" fmla="val 86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Vain 3% </a:t>
            </a:r>
            <a:r>
              <a:rPr lang="en-US" dirty="0" err="1">
                <a:solidFill>
                  <a:schemeClr val="tx1"/>
                </a:solidFill>
              </a:rPr>
              <a:t>päivittäisestä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kalorimäärästä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saadaan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virvoitusjuomista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Ruokavero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toimi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ihmiset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vaihtavat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tuotetta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871584" y="4398768"/>
            <a:ext cx="4981353" cy="2549898"/>
          </a:xfrm>
          <a:prstGeom prst="wedgeEllipseCallout">
            <a:avLst>
              <a:gd name="adj1" fmla="val 33540"/>
              <a:gd name="adj2" fmla="val -491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Valmistajat ovat jo vähentäneet virvoitusjuomien sokeria. En voi sanoa, että kuluttajat suosisivat näitä tuotteita. Kuitenkin nämä tuotteet auttavat sokerin kulutuksen vähentämisessä.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12" y="1027115"/>
            <a:ext cx="2564527" cy="271069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88062" y="1145136"/>
            <a:ext cx="2967038" cy="1194840"/>
          </a:xfrm>
          <a:prstGeom prst="wedgeEllipseCallout">
            <a:avLst>
              <a:gd name="adj1" fmla="val 11487"/>
              <a:gd name="adj2" fmla="val 738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 </a:t>
            </a:r>
            <a:r>
              <a:rPr lang="en-US" dirty="0" err="1">
                <a:solidFill>
                  <a:schemeClr val="tx1"/>
                </a:solidFill>
              </a:rPr>
              <a:t>osoitettava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riippuvuus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tuotteiden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sokerin</a:t>
            </a:r>
            <a:r>
              <a:rPr lang="en-US" dirty="0">
                <a:solidFill>
                  <a:schemeClr val="tx1"/>
                </a:solidFill>
              </a:rPr>
              <a:t> ja </a:t>
            </a:r>
            <a:r>
              <a:rPr lang="en-US" dirty="0" err="1">
                <a:solidFill>
                  <a:schemeClr val="tx1"/>
                </a:solidFill>
              </a:rPr>
              <a:t>ylipainon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välillä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1917699" y="1221661"/>
            <a:ext cx="2295377" cy="1222771"/>
          </a:xfrm>
          <a:prstGeom prst="wedgeEllipseCallout">
            <a:avLst>
              <a:gd name="adj1" fmla="val -60390"/>
              <a:gd name="adj2" fmla="val 3687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Liikalihavien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lasten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määrä</a:t>
            </a:r>
            <a:r>
              <a:rPr lang="en-US" sz="2000" dirty="0">
                <a:solidFill>
                  <a:schemeClr val="tx1"/>
                </a:solidFill>
              </a:rPr>
              <a:t> on </a:t>
            </a:r>
            <a:r>
              <a:rPr lang="en-US" sz="2000" dirty="0" err="1">
                <a:solidFill>
                  <a:schemeClr val="tx1"/>
                </a:solidFill>
              </a:rPr>
              <a:t>kasvussa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168712" y="3088117"/>
            <a:ext cx="4657287" cy="2047020"/>
          </a:xfrm>
          <a:prstGeom prst="wedgeEllipseCallout">
            <a:avLst>
              <a:gd name="adj1" fmla="val -26209"/>
              <a:gd name="adj2" fmla="val -555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Käytettäessä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päivittäin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suuria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määriä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sokeria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sisältäviä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virvoitusjuomia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diabeteksen</a:t>
            </a:r>
            <a:r>
              <a:rPr lang="en-US" dirty="0">
                <a:solidFill>
                  <a:schemeClr val="tx1"/>
                </a:solidFill>
              </a:rPr>
              <a:t> ja </a:t>
            </a:r>
            <a:r>
              <a:rPr lang="en-US" dirty="0" err="1">
                <a:solidFill>
                  <a:schemeClr val="tx1"/>
                </a:solidFill>
              </a:rPr>
              <a:t>sydänsairauksien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riski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kasvaa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333593" y="5209954"/>
            <a:ext cx="3552607" cy="1465100"/>
          </a:xfrm>
          <a:prstGeom prst="wedgeEllipseCallout">
            <a:avLst>
              <a:gd name="adj1" fmla="val -31271"/>
              <a:gd name="adj2" fmla="val -6491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Tarkoitus</a:t>
            </a:r>
            <a:r>
              <a:rPr lang="en-US" sz="2000" dirty="0">
                <a:solidFill>
                  <a:schemeClr val="tx1"/>
                </a:solidFill>
              </a:rPr>
              <a:t> on </a:t>
            </a:r>
            <a:r>
              <a:rPr lang="en-US" sz="2000" dirty="0" err="1">
                <a:solidFill>
                  <a:schemeClr val="tx1"/>
                </a:solidFill>
              </a:rPr>
              <a:t>kannustaa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valmistajia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vähentämään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sokerin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määrää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virvoitusjuomissa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38611" y="6536554"/>
            <a:ext cx="14973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https://</a:t>
            </a:r>
            <a:r>
              <a:rPr lang="en-US" sz="1200" err="1"/>
              <a:t>pixabay.com</a:t>
            </a:r>
            <a:endParaRPr lang="en-US" sz="1200"/>
          </a:p>
        </p:txBody>
      </p:sp>
      <p:sp>
        <p:nvSpPr>
          <p:cNvPr id="19" name="Rectangle 18"/>
          <p:cNvSpPr/>
          <p:nvPr/>
        </p:nvSpPr>
        <p:spPr>
          <a:xfrm>
            <a:off x="1" y="4763651"/>
            <a:ext cx="667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https://pixabay.com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17698" y="88956"/>
            <a:ext cx="6480613" cy="596457"/>
          </a:xfrm>
        </p:spPr>
        <p:txBody>
          <a:bodyPr/>
          <a:lstStyle/>
          <a:p>
            <a:r>
              <a:rPr lang="fi-FI" sz="3200" dirty="0">
                <a:latin typeface="Palatino Linotype" panose="02040502050505030304" pitchFamily="18" charset="0"/>
              </a:rPr>
              <a:t>Sokerivero</a:t>
            </a:r>
            <a:r>
              <a:rPr lang="et-EE" sz="3200" dirty="0">
                <a:latin typeface="Palatino Linotype" panose="02040502050505030304" pitchFamily="18" charset="0"/>
              </a:rPr>
              <a:t>?</a:t>
            </a:r>
            <a:endParaRPr lang="en-GB" sz="3200" dirty="0">
              <a:latin typeface="Palatino Linotype" panose="0204050205050503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7139633">
            <a:off x="3684538" y="678639"/>
            <a:ext cx="657321" cy="5242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3343777">
            <a:off x="6161076" y="673962"/>
            <a:ext cx="657321" cy="5242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8712" y="586863"/>
            <a:ext cx="2468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latin typeface="Palatino Linotype" panose="02040502050505030304" pitchFamily="18" charset="0"/>
              </a:rPr>
              <a:t>Yrittäjyysministeri</a:t>
            </a:r>
            <a:endParaRPr lang="en-GB" b="1" dirty="0">
              <a:latin typeface="Palatino Linotype" panose="0204050205050503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91411" y="223748"/>
            <a:ext cx="2468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Palatino Linotype" panose="02040502050505030304" pitchFamily="18" charset="0"/>
              </a:rPr>
              <a:t>Virvoitusjuomien</a:t>
            </a:r>
            <a:r>
              <a:rPr lang="en-US" b="1" dirty="0"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latin typeface="Palatino Linotype" panose="02040502050505030304" pitchFamily="18" charset="0"/>
              </a:rPr>
              <a:t>valmistajien</a:t>
            </a:r>
            <a:r>
              <a:rPr lang="en-US" b="1" dirty="0"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latin typeface="Palatino Linotype" panose="02040502050505030304" pitchFamily="18" charset="0"/>
              </a:rPr>
              <a:t>liiton</a:t>
            </a:r>
            <a:r>
              <a:rPr lang="en-US" b="1" dirty="0"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latin typeface="Palatino Linotype" panose="02040502050505030304" pitchFamily="18" charset="0"/>
              </a:rPr>
              <a:t>jäsen</a:t>
            </a:r>
            <a:endParaRPr lang="en-GB" b="1" dirty="0">
              <a:latin typeface="Palatino Linotype" panose="02040502050505030304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2" y="71502"/>
            <a:ext cx="1497982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048"/>
            <a:ext cx="8229600" cy="1143000"/>
          </a:xfrm>
        </p:spPr>
        <p:txBody>
          <a:bodyPr/>
          <a:lstStyle/>
          <a:p>
            <a:r>
              <a:rPr lang="fi-FI" dirty="0">
                <a:latin typeface="Palatino Linotype" panose="02040502050505030304" pitchFamily="18" charset="0"/>
              </a:rPr>
              <a:t>Keskustelu</a:t>
            </a:r>
            <a:r>
              <a:rPr lang="et-EE" dirty="0">
                <a:latin typeface="Palatino Linotype" panose="02040502050505030304" pitchFamily="18" charset="0"/>
              </a:rPr>
              <a:t> – </a:t>
            </a:r>
            <a:r>
              <a:rPr lang="fi-FI" dirty="0">
                <a:latin typeface="Palatino Linotype" panose="02040502050505030304" pitchFamily="18" charset="0"/>
              </a:rPr>
              <a:t>sokeriveron puolesta vai vastaan</a:t>
            </a:r>
            <a:r>
              <a:rPr lang="et-EE" dirty="0">
                <a:latin typeface="Palatino Linotype" panose="02040502050505030304" pitchFamily="18" charset="0"/>
              </a:rPr>
              <a:t>?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2228"/>
            <a:ext cx="8229600" cy="4525963"/>
          </a:xfrm>
        </p:spPr>
        <p:txBody>
          <a:bodyPr/>
          <a:lstStyle/>
          <a:p>
            <a:r>
              <a:rPr lang="fi-FI" dirty="0">
                <a:latin typeface="Palatino Linotype" panose="02040502050505030304" pitchFamily="18" charset="0"/>
              </a:rPr>
              <a:t>Ryhmät</a:t>
            </a:r>
            <a:r>
              <a:rPr lang="et-EE" dirty="0">
                <a:latin typeface="Palatino Linotype" panose="02040502050505030304" pitchFamily="18" charset="0"/>
              </a:rPr>
              <a:t> (4 </a:t>
            </a:r>
            <a:r>
              <a:rPr lang="fi-FI" dirty="0">
                <a:latin typeface="Palatino Linotype" panose="02040502050505030304" pitchFamily="18" charset="0"/>
              </a:rPr>
              <a:t>oppilasta ryhmässä</a:t>
            </a:r>
            <a:r>
              <a:rPr lang="et-EE" dirty="0">
                <a:latin typeface="Palatino Linotype" panose="02040502050505030304" pitchFamily="18" charset="0"/>
              </a:rPr>
              <a:t>). </a:t>
            </a:r>
          </a:p>
          <a:p>
            <a:r>
              <a:rPr lang="fi-FI" dirty="0">
                <a:latin typeface="Palatino Linotype" panose="02040502050505030304" pitchFamily="18" charset="0"/>
              </a:rPr>
              <a:t>Puolet ryhmistä kannattaa sokeriveroa ja toinen puoli on vastaan ja molemmat ryhmät hakevat tietoa väitteidensä tueksi.</a:t>
            </a:r>
          </a:p>
          <a:p>
            <a:r>
              <a:rPr lang="fi-FI" dirty="0">
                <a:latin typeface="Palatino Linotype" panose="02040502050505030304" pitchFamily="18" charset="0"/>
              </a:rPr>
              <a:t>Kaikki ryhmät keskustelevat aiheesta ja tekevät päätöksen – tarvitaanko sokerivero vai ei</a:t>
            </a:r>
            <a:r>
              <a:rPr lang="et-EE" dirty="0">
                <a:latin typeface="Palatino Linotype" panose="02040502050505030304" pitchFamily="18" charset="0"/>
              </a:rPr>
              <a:t>?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818" y="5874135"/>
            <a:ext cx="149798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0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r>
              <a:rPr lang="fi-FI" sz="4000" dirty="0">
                <a:latin typeface="Palatino Linotype" panose="02040502050505030304" pitchFamily="18" charset="0"/>
              </a:rPr>
              <a:t>Vierailu virvoitusjuomatehtaassa</a:t>
            </a:r>
            <a:endParaRPr lang="en-GB" sz="4000" dirty="0">
              <a:latin typeface="Palatino Linotype" panose="02040502050505030304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81090"/>
            <a:ext cx="8229600" cy="1085850"/>
          </a:xfrm>
        </p:spPr>
        <p:txBody>
          <a:bodyPr/>
          <a:lstStyle/>
          <a:p>
            <a:r>
              <a:rPr lang="fi-FI" dirty="0">
                <a:latin typeface="Palatino Linotype" panose="02040502050505030304" pitchFamily="18" charset="0"/>
              </a:rPr>
              <a:t>Tapaaminen tutkimus- ja kehitysosastolla</a:t>
            </a:r>
            <a:endParaRPr lang="et-EE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6" y="2107512"/>
            <a:ext cx="2796534" cy="1537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5" y="3661292"/>
            <a:ext cx="314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blog.draperinc.com</a:t>
            </a:r>
            <a:r>
              <a:rPr lang="en-US" sz="900" dirty="0"/>
              <a:t>/2012/11/screen-real-estate-in-video-conferencing/business-team-at-a-video-conference/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447" y="4290788"/>
            <a:ext cx="2281891" cy="15217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66388" y="5883408"/>
            <a:ext cx="2435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thewordhome.pw</a:t>
            </a:r>
            <a:r>
              <a:rPr lang="en-US" sz="900" dirty="0"/>
              <a:t>/business-meeting-presentation/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37" y="4320120"/>
            <a:ext cx="2200399" cy="1463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7171" y="5883408"/>
            <a:ext cx="2353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growingleaders.com</a:t>
            </a:r>
            <a:r>
              <a:rPr lang="en-US" sz="900" dirty="0"/>
              <a:t>/blog/leadertip-2-how-to-lead-a-productive-team-meeting/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254" y="1519857"/>
            <a:ext cx="3569638" cy="26033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45238" y="4597187"/>
            <a:ext cx="199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Image: Community for Advancing Discovery Research in Education</a:t>
            </a:r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649" y="4290788"/>
            <a:ext cx="1711155" cy="11404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51338" y="5468196"/>
            <a:ext cx="19939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www.globalspec.com</a:t>
            </a:r>
            <a:r>
              <a:rPr lang="en-US" sz="900" dirty="0"/>
              <a:t>/</a:t>
            </a:r>
            <a:r>
              <a:rPr lang="en-US" sz="900" dirty="0" err="1"/>
              <a:t>learnmore</a:t>
            </a:r>
            <a:r>
              <a:rPr lang="en-US" sz="900" dirty="0"/>
              <a:t>/</a:t>
            </a:r>
            <a:r>
              <a:rPr lang="en-US" sz="900" dirty="0" err="1"/>
              <a:t>engineering_technical_services</a:t>
            </a:r>
            <a:r>
              <a:rPr lang="en-US" sz="900" dirty="0"/>
              <a:t>/</a:t>
            </a:r>
            <a:r>
              <a:rPr lang="en-US" sz="900" dirty="0" err="1"/>
              <a:t>research_development_services</a:t>
            </a:r>
            <a:endParaRPr lang="en-US" sz="9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377" y="5417246"/>
            <a:ext cx="1902654" cy="112325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53488" y="6494191"/>
            <a:ext cx="242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www.intronlifesciences.com</a:t>
            </a:r>
            <a:r>
              <a:rPr lang="en-US" sz="900" dirty="0"/>
              <a:t>/</a:t>
            </a:r>
            <a:r>
              <a:rPr lang="en-US" sz="900" dirty="0" err="1"/>
              <a:t>research-development.php?lang</a:t>
            </a:r>
            <a:r>
              <a:rPr lang="en-US" sz="900" dirty="0"/>
              <a:t>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29104" y="1981772"/>
            <a:ext cx="1915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charset="0"/>
              </a:rPr>
              <a:t>R &amp; D </a:t>
            </a:r>
            <a:r>
              <a:rPr lang="en-US" dirty="0" err="1">
                <a:solidFill>
                  <a:srgbClr val="222222"/>
                </a:solidFill>
                <a:latin typeface="Arial" charset="0"/>
              </a:rPr>
              <a:t>prosessi</a:t>
            </a:r>
            <a:endParaRPr lang="en-US" dirty="0"/>
          </a:p>
        </p:txBody>
      </p:sp>
      <p:pic>
        <p:nvPicPr>
          <p:cNvPr id="17" name="Picture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09" y="6272195"/>
            <a:ext cx="149798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2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r>
              <a:rPr lang="et-EE" dirty="0">
                <a:latin typeface="Palatino Linotype" panose="02040502050505030304" pitchFamily="18" charset="0"/>
              </a:rPr>
              <a:t>R&amp;D Laborator</a:t>
            </a:r>
            <a:r>
              <a:rPr lang="fi-FI" dirty="0" err="1">
                <a:latin typeface="Palatino Linotype" panose="02040502050505030304" pitchFamily="18" charset="0"/>
              </a:rPr>
              <a:t>io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9222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3698875"/>
            <a:ext cx="330420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3350" y="6172200"/>
            <a:ext cx="3845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www.wisegeek.com</a:t>
            </a:r>
            <a:r>
              <a:rPr lang="en-US" sz="900" dirty="0"/>
              <a:t>/what-does-a-physical-chemist-do.htm#people-working-in-a-chemistry-lab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757" y="3698876"/>
            <a:ext cx="2486993" cy="1657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6457" y="5349013"/>
            <a:ext cx="2601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www.contractlaboratory.com</a:t>
            </a:r>
            <a:r>
              <a:rPr lang="en-US" sz="900" dirty="0"/>
              <a:t>/</a:t>
            </a:r>
            <a:r>
              <a:rPr lang="en-US" sz="900" dirty="0" err="1"/>
              <a:t>labclass</a:t>
            </a:r>
            <a:r>
              <a:rPr lang="en-US" sz="900" dirty="0"/>
              <a:t>/industries/</a:t>
            </a:r>
            <a:r>
              <a:rPr lang="en-US" sz="900" dirty="0" err="1"/>
              <a:t>food.cfm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90" y="914401"/>
            <a:ext cx="3169333" cy="2124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3350" y="3130590"/>
            <a:ext cx="340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www.aiche.org</a:t>
            </a:r>
            <a:r>
              <a:rPr lang="en-US" sz="900" dirty="0"/>
              <a:t>/academy/courses/ela909/</a:t>
            </a:r>
            <a:r>
              <a:rPr lang="en-US" sz="900" dirty="0" err="1"/>
              <a:t>sache</a:t>
            </a:r>
            <a:r>
              <a:rPr lang="en-US" sz="900" dirty="0"/>
              <a:t>-certificate-program-basics-laboratory-safety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50" y="914401"/>
            <a:ext cx="2768600" cy="20794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26150" y="2992091"/>
            <a:ext cx="287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www.germaninnovation.org</a:t>
            </a:r>
            <a:r>
              <a:rPr lang="en-US" sz="900" dirty="0"/>
              <a:t>/news-and-events/news/</a:t>
            </a:r>
            <a:r>
              <a:rPr lang="en-US" sz="900" dirty="0" err="1"/>
              <a:t>news-item?id</a:t>
            </a:r>
            <a:r>
              <a:rPr lang="en-US" sz="900" dirty="0"/>
              <a:t>=a707e8fa-bb2e-e411-91f5-000c29e5517f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539" y="1171575"/>
            <a:ext cx="2534210" cy="144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00645" y="2565004"/>
            <a:ext cx="2578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mydrinkbeverages.com</a:t>
            </a:r>
            <a:r>
              <a:rPr lang="en-US" sz="900" dirty="0"/>
              <a:t>/consulting/beverage-development/beverage-testing-laboratory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985" y="3754436"/>
            <a:ext cx="2599095" cy="24177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83350" y="6287616"/>
            <a:ext cx="2472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pixabay.com</a:t>
            </a:r>
            <a:r>
              <a:rPr lang="en-US" sz="900" dirty="0"/>
              <a:t>/en/juice-glass-lemonade-straw-iced-35236/</a:t>
            </a:r>
          </a:p>
        </p:txBody>
      </p:sp>
      <p:pic>
        <p:nvPicPr>
          <p:cNvPr id="15" name="Picture 1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77" y="215132"/>
            <a:ext cx="149798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8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20650" y="654305"/>
            <a:ext cx="8648700" cy="608513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fi-FI" sz="2800" dirty="0">
                <a:latin typeface="Palatino Linotype" panose="02040502050505030304" pitchFamily="18" charset="0"/>
              </a:rPr>
              <a:t>Ruokateknologian ja </a:t>
            </a:r>
            <a:r>
              <a:rPr lang="et-EE" sz="2800" dirty="0">
                <a:latin typeface="Palatino Linotype" panose="02040502050505030304" pitchFamily="18" charset="0"/>
              </a:rPr>
              <a:t>bio</a:t>
            </a:r>
            <a:r>
              <a:rPr lang="fi-FI" sz="2800" dirty="0">
                <a:latin typeface="Palatino Linotype" panose="02040502050505030304" pitchFamily="18" charset="0"/>
              </a:rPr>
              <a:t>kemian laboratoriot</a:t>
            </a:r>
            <a:endParaRPr lang="et-EE" sz="2800" dirty="0">
              <a:latin typeface="Palatino Linotype" panose="0204050205050503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et-EE" dirty="0"/>
          </a:p>
        </p:txBody>
      </p:sp>
      <p:sp>
        <p:nvSpPr>
          <p:cNvPr id="6" name="TextBox 5"/>
          <p:cNvSpPr txBox="1"/>
          <p:nvPr/>
        </p:nvSpPr>
        <p:spPr>
          <a:xfrm>
            <a:off x="711200" y="1679833"/>
            <a:ext cx="18161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Palatino Linotype" panose="02040502050505030304" pitchFamily="18" charset="0"/>
              </a:rPr>
              <a:t>Biokemia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00" y="2155230"/>
            <a:ext cx="419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Palatino Linotype" panose="02040502050505030304" pitchFamily="18" charset="0"/>
              </a:rPr>
              <a:t>Biokemistin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tarvitsemat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taidot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Analyyttine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ajattelu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Matematiikka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Kokeellisen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työskentelyn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taidot</a:t>
            </a:r>
            <a:r>
              <a:rPr lang="en-US" dirty="0">
                <a:latin typeface="Palatino Linotype" panose="02040502050505030304" pitchFamily="18" charset="0"/>
              </a:rPr>
              <a:t> ja </a:t>
            </a:r>
            <a:r>
              <a:rPr lang="en-US" dirty="0" err="1">
                <a:latin typeface="Palatino Linotype" panose="02040502050505030304" pitchFamily="18" charset="0"/>
              </a:rPr>
              <a:t>raportin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kirjoittamistaidot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Viestintätaidot</a:t>
            </a:r>
            <a:r>
              <a:rPr lang="en-US" dirty="0">
                <a:latin typeface="Palatino Linotype" panose="02040502050505030304" pitchFamily="18" charset="0"/>
              </a:rPr>
              <a:t> (</a:t>
            </a:r>
            <a:r>
              <a:rPr lang="en-US" dirty="0" err="1">
                <a:latin typeface="Palatino Linotype" panose="02040502050505030304" pitchFamily="18" charset="0"/>
              </a:rPr>
              <a:t>suullinen</a:t>
            </a:r>
            <a:r>
              <a:rPr lang="en-US" dirty="0">
                <a:latin typeface="Palatino Linotype" panose="02040502050505030304" pitchFamily="18" charset="0"/>
              </a:rPr>
              <a:t> ja </a:t>
            </a:r>
            <a:r>
              <a:rPr lang="en-US" dirty="0" err="1">
                <a:latin typeface="Palatino Linotype" panose="02040502050505030304" pitchFamily="18" charset="0"/>
              </a:rPr>
              <a:t>kirjallinen</a:t>
            </a:r>
            <a:r>
              <a:rPr lang="en-US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Esittämistaidot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Ajanhallintataidot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Luova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ajattelu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Ongelmanratkaisutaidot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>
                <a:latin typeface="Palatino Linotype" panose="02040502050505030304" pitchFamily="18" charset="0"/>
              </a:rPr>
              <a:t>IT </a:t>
            </a:r>
            <a:r>
              <a:rPr lang="en-US" dirty="0" err="1">
                <a:latin typeface="Palatino Linotype" panose="02040502050505030304" pitchFamily="18" charset="0"/>
              </a:rPr>
              <a:t>taidot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Suunnittelutaidot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Havainnointitaidot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Kriittinen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ajattelu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Luetun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ymmärtäminen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7700" y="1679833"/>
            <a:ext cx="2413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Palatino Linotype" panose="02040502050505030304" pitchFamily="18" charset="0"/>
              </a:rPr>
              <a:t>Ruokateknologia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5000" y="2205026"/>
            <a:ext cx="469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Palatino Linotype" panose="02040502050505030304" pitchFamily="18" charset="0"/>
              </a:rPr>
              <a:t>Ruokateknologin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tarvitsemat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taidot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Kiinnostus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luonnontieteisiin</a:t>
            </a:r>
            <a:r>
              <a:rPr lang="en-US" dirty="0">
                <a:latin typeface="Palatino Linotype" panose="02040502050505030304" pitchFamily="18" charset="0"/>
              </a:rPr>
              <a:t> ja </a:t>
            </a:r>
            <a:r>
              <a:rPr lang="en-US" dirty="0" err="1">
                <a:latin typeface="Palatino Linotype" panose="02040502050505030304" pitchFamily="18" charset="0"/>
              </a:rPr>
              <a:t>miten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sitä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sovelletaan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ruokaan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Puhtaus</a:t>
            </a:r>
            <a:r>
              <a:rPr lang="en-US" dirty="0">
                <a:latin typeface="Palatino Linotype" panose="02040502050505030304" pitchFamily="18" charset="0"/>
              </a:rPr>
              <a:t> ja </a:t>
            </a:r>
            <a:r>
              <a:rPr lang="en-US" dirty="0" err="1">
                <a:latin typeface="Palatino Linotype" panose="02040502050505030304" pitchFamily="18" charset="0"/>
              </a:rPr>
              <a:t>tiukat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hygieniasäännöt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Pikkutarkkuus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Viestintätaidot</a:t>
            </a:r>
            <a:r>
              <a:rPr lang="en-US" dirty="0">
                <a:latin typeface="Palatino Linotype" panose="02040502050505030304" pitchFamily="18" charset="0"/>
              </a:rPr>
              <a:t> (</a:t>
            </a:r>
            <a:r>
              <a:rPr lang="en-US" dirty="0" err="1">
                <a:latin typeface="Palatino Linotype" panose="02040502050505030304" pitchFamily="18" charset="0"/>
              </a:rPr>
              <a:t>suullinen</a:t>
            </a:r>
            <a:r>
              <a:rPr lang="en-US" dirty="0">
                <a:latin typeface="Palatino Linotype" panose="02040502050505030304" pitchFamily="18" charset="0"/>
              </a:rPr>
              <a:t> ja </a:t>
            </a:r>
            <a:r>
              <a:rPr lang="en-US" dirty="0" err="1">
                <a:latin typeface="Palatino Linotype" panose="02040502050505030304" pitchFamily="18" charset="0"/>
              </a:rPr>
              <a:t>kirjoitettu</a:t>
            </a:r>
            <a:r>
              <a:rPr lang="en-US" dirty="0"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Johtamistaidot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Tiimityötaidot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Numeropää</a:t>
            </a:r>
            <a:r>
              <a:rPr lang="en-US" dirty="0">
                <a:latin typeface="Palatino Linotype" panose="02040502050505030304" pitchFamily="18" charset="0"/>
              </a:rPr>
              <a:t> ja </a:t>
            </a:r>
            <a:r>
              <a:rPr lang="en-US" dirty="0" err="1">
                <a:latin typeface="Palatino Linotype" panose="02040502050505030304" pitchFamily="18" charset="0"/>
              </a:rPr>
              <a:t>ongelmanratkaisutaidot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Ajanhallintataidot</a:t>
            </a:r>
            <a:r>
              <a:rPr lang="en-US" dirty="0">
                <a:latin typeface="Palatino Linotype" panose="02040502050505030304" pitchFamily="18" charset="0"/>
              </a:rPr>
              <a:t> ja </a:t>
            </a:r>
            <a:r>
              <a:rPr lang="en-US" dirty="0" err="1">
                <a:latin typeface="Palatino Linotype" panose="02040502050505030304" pitchFamily="18" charset="0"/>
              </a:rPr>
              <a:t>organisointitaidot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err="1">
                <a:latin typeface="Palatino Linotype" panose="02040502050505030304" pitchFamily="18" charset="0"/>
              </a:rPr>
              <a:t>Markkinatietoisuus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77" y="215132"/>
            <a:ext cx="149798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52400" y="495561"/>
            <a:ext cx="8991601" cy="6108439"/>
            <a:chOff x="245474" y="165361"/>
            <a:chExt cx="8961698" cy="6639416"/>
          </a:xfrm>
        </p:grpSpPr>
        <p:sp>
          <p:nvSpPr>
            <p:cNvPr id="4" name="Oval 3"/>
            <p:cNvSpPr/>
            <p:nvPr/>
          </p:nvSpPr>
          <p:spPr>
            <a:xfrm>
              <a:off x="3553025" y="2453406"/>
              <a:ext cx="2764177" cy="172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Palatino Linotype" panose="02040502050505030304" pitchFamily="18" charset="0"/>
                </a:rPr>
                <a:t>Töitä</a:t>
              </a:r>
              <a:r>
                <a:rPr lang="en-US" sz="24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Palatino Linotype" panose="02040502050505030304" pitchFamily="18" charset="0"/>
                </a:rPr>
                <a:t>biokemistille</a:t>
              </a:r>
              <a:endParaRPr lang="en-US" sz="24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870070" y="3793554"/>
              <a:ext cx="2238375" cy="143368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Yliopistojen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laboratoriot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Tutkimus</a:t>
              </a:r>
              <a:r>
                <a:rPr lang="en-US" dirty="0">
                  <a:solidFill>
                    <a:schemeClr val="tx1"/>
                  </a:solidFill>
                </a:rPr>
                <a:t> (</a:t>
              </a:r>
              <a:r>
                <a:rPr lang="en-US" dirty="0" err="1">
                  <a:solidFill>
                    <a:schemeClr val="tx1"/>
                  </a:solidFill>
                </a:rPr>
                <a:t>geeni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terapia</a:t>
              </a:r>
              <a:r>
                <a:rPr lang="en-US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673367" y="1843331"/>
              <a:ext cx="2533805" cy="150883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Ruokateollisuus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Ruoan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turvallisuus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136318" y="328035"/>
              <a:ext cx="2326239" cy="144312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Lakitoimistot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Luonnontiede-tapausten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käsittely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28728" y="4824192"/>
              <a:ext cx="3219540" cy="195708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Kosmetiikkateollisuus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Turvallisten</a:t>
              </a:r>
              <a:r>
                <a:rPr lang="en-US" dirty="0">
                  <a:solidFill>
                    <a:schemeClr val="tx1"/>
                  </a:solidFill>
                </a:rPr>
                <a:t> ja </a:t>
              </a:r>
              <a:r>
                <a:rPr lang="en-US" dirty="0" err="1">
                  <a:solidFill>
                    <a:schemeClr val="tx1"/>
                  </a:solidFill>
                </a:rPr>
                <a:t>tehokkaiden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tuotteiden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suunnittelu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876658" y="5077577"/>
              <a:ext cx="2489200" cy="17272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Myynti</a:t>
              </a:r>
              <a:r>
                <a:rPr lang="en-US" b="1" dirty="0">
                  <a:solidFill>
                    <a:schemeClr val="tx1"/>
                  </a:solidFill>
                </a:rPr>
                <a:t> ja </a:t>
              </a:r>
              <a:r>
                <a:rPr lang="en-US" b="1" dirty="0" err="1">
                  <a:solidFill>
                    <a:schemeClr val="tx1"/>
                  </a:solidFill>
                </a:rPr>
                <a:t>markkinointi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Uusimman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teknologian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myynti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45474" y="3731221"/>
              <a:ext cx="2390775" cy="14859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Julkaisu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Tieteellisten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artikkeleiden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arviointi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5474" y="2078350"/>
              <a:ext cx="2486025" cy="150237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Farmasian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laboratoriot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Lääkkeiden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kehittäminen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553025" y="165361"/>
              <a:ext cx="2583293" cy="151630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Sairaalat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Potilasnäytteiden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analysointi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81167" y="448546"/>
              <a:ext cx="2871858" cy="150995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Hallinto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Luonnontieteelisen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toiminnan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ohjaus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03314" y="5837299"/>
              <a:ext cx="161845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http://</a:t>
              </a:r>
              <a:r>
                <a:rPr lang="en-US" sz="1200" dirty="0" err="1"/>
                <a:t>www.biochemistry.org</a:t>
              </a:r>
              <a:r>
                <a:rPr lang="en-US" sz="1200" dirty="0"/>
                <a:t>/Portals/0/Education/Docs/</a:t>
              </a:r>
              <a:r>
                <a:rPr lang="en-US" sz="1200" dirty="0" err="1"/>
                <a:t>Biochem_Booklet_web.pdf</a:t>
              </a:r>
              <a:endParaRPr lang="en-US" sz="1200" dirty="0"/>
            </a:p>
          </p:txBody>
        </p:sp>
        <p:cxnSp>
          <p:nvCxnSpPr>
            <p:cNvPr id="3" name="Straight Connector 2"/>
            <p:cNvCxnSpPr>
              <a:stCxn id="4" idx="0"/>
              <a:endCxn id="12" idx="4"/>
            </p:cNvCxnSpPr>
            <p:nvPr/>
          </p:nvCxnSpPr>
          <p:spPr>
            <a:xfrm flipH="1" flipV="1">
              <a:off x="4844672" y="1681667"/>
              <a:ext cx="90442" cy="7717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" idx="1"/>
              <a:endCxn id="13" idx="5"/>
            </p:cNvCxnSpPr>
            <p:nvPr/>
          </p:nvCxnSpPr>
          <p:spPr>
            <a:xfrm flipH="1" flipV="1">
              <a:off x="3132452" y="1737371"/>
              <a:ext cx="825377" cy="9689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" idx="2"/>
              <a:endCxn id="11" idx="6"/>
            </p:cNvCxnSpPr>
            <p:nvPr/>
          </p:nvCxnSpPr>
          <p:spPr>
            <a:xfrm flipH="1" flipV="1">
              <a:off x="2731499" y="2829536"/>
              <a:ext cx="821527" cy="4874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6"/>
              <a:endCxn id="4" idx="3"/>
            </p:cNvCxnSpPr>
            <p:nvPr/>
          </p:nvCxnSpPr>
          <p:spPr>
            <a:xfrm flipV="1">
              <a:off x="2636249" y="3927663"/>
              <a:ext cx="1321580" cy="5465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7"/>
              <a:endCxn id="4" idx="3"/>
            </p:cNvCxnSpPr>
            <p:nvPr/>
          </p:nvCxnSpPr>
          <p:spPr>
            <a:xfrm flipH="1" flipV="1">
              <a:off x="3957830" y="3927663"/>
              <a:ext cx="43494" cy="14028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0"/>
              <a:endCxn id="4" idx="5"/>
            </p:cNvCxnSpPr>
            <p:nvPr/>
          </p:nvCxnSpPr>
          <p:spPr>
            <a:xfrm flipH="1" flipV="1">
              <a:off x="5912397" y="3927663"/>
              <a:ext cx="126101" cy="8965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" idx="6"/>
              <a:endCxn id="6" idx="2"/>
            </p:cNvCxnSpPr>
            <p:nvPr/>
          </p:nvCxnSpPr>
          <p:spPr>
            <a:xfrm flipV="1">
              <a:off x="6317201" y="2597751"/>
              <a:ext cx="356166" cy="719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" idx="5"/>
              <a:endCxn id="5" idx="1"/>
            </p:cNvCxnSpPr>
            <p:nvPr/>
          </p:nvCxnSpPr>
          <p:spPr>
            <a:xfrm>
              <a:off x="5912399" y="3927663"/>
              <a:ext cx="1285474" cy="758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" idx="7"/>
              <a:endCxn id="7" idx="3"/>
            </p:cNvCxnSpPr>
            <p:nvPr/>
          </p:nvCxnSpPr>
          <p:spPr>
            <a:xfrm flipV="1">
              <a:off x="5912399" y="1559817"/>
              <a:ext cx="564590" cy="11465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-4468" y="62051"/>
            <a:ext cx="3925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latin typeface="Palatino Linotype" panose="02040502050505030304" pitchFamily="18" charset="0"/>
              </a:rPr>
              <a:t>Informa</a:t>
            </a:r>
            <a:r>
              <a:rPr lang="fi-FI" sz="3200" dirty="0">
                <a:latin typeface="Palatino Linotype" panose="02040502050505030304" pitchFamily="18" charset="0"/>
              </a:rPr>
              <a:t>a</a:t>
            </a:r>
            <a:r>
              <a:rPr lang="et-EE" sz="3200" dirty="0">
                <a:latin typeface="Palatino Linotype" panose="02040502050505030304" pitchFamily="18" charset="0"/>
              </a:rPr>
              <a:t>tio</a:t>
            </a:r>
            <a:r>
              <a:rPr lang="fi-FI" sz="3200" dirty="0">
                <a:latin typeface="Palatino Linotype" panose="02040502050505030304" pitchFamily="18" charset="0"/>
              </a:rPr>
              <a:t>isku</a:t>
            </a:r>
            <a:endParaRPr lang="en-US" sz="3200" dirty="0">
              <a:latin typeface="Palatino Linotype" panose="02040502050505030304" pitchFamily="18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95" y="141169"/>
            <a:ext cx="149798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5575" y="243661"/>
            <a:ext cx="8531225" cy="1143000"/>
          </a:xfrm>
        </p:spPr>
        <p:txBody>
          <a:bodyPr/>
          <a:lstStyle/>
          <a:p>
            <a:r>
              <a:rPr lang="fi-FI" dirty="0">
                <a:latin typeface="Palatino Linotype" panose="02040502050505030304" pitchFamily="18" charset="0"/>
              </a:rPr>
              <a:t>Virvoitusjuoman valmistaminen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242" y="1181056"/>
            <a:ext cx="2635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Palatino Linotype" panose="02040502050505030304" pitchFamily="18" charset="0"/>
              </a:rPr>
              <a:t>Tuotanto-osastolla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http://www.zjgjiashun.com/product/pics/20150309/14259122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525" y="4048125"/>
            <a:ext cx="2857499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84525" y="6268135"/>
            <a:ext cx="2857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http://www.zjgjiashun.com/product/html/?13.html</a:t>
            </a:r>
          </a:p>
        </p:txBody>
      </p:sp>
      <p:pic>
        <p:nvPicPr>
          <p:cNvPr id="1028" name="Picture 4" descr="3.3.9-filli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99" y="4357381"/>
            <a:ext cx="2857501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299" y="5583704"/>
            <a:ext cx="28575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http://www.sidel.fr/equipements/remplissage</a:t>
            </a:r>
          </a:p>
        </p:txBody>
      </p:sp>
      <p:pic>
        <p:nvPicPr>
          <p:cNvPr id="1030" name="Picture 6" descr="3.3.2-comb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1986" y="1401291"/>
            <a:ext cx="3462571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28806" y="2902422"/>
            <a:ext cx="35689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http://www.sidel.es/equipos/sistema-de-soplado-llenado-y-tapado</a:t>
            </a:r>
          </a:p>
        </p:txBody>
      </p:sp>
      <p:sp>
        <p:nvSpPr>
          <p:cNvPr id="5" name="AutoShape 8" descr="Oranges, Citrus Fruits, Citrus Fruit, Fru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0" descr="Oranges, Citrus Fruits, Citrus Fruit, Fru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2" descr="Oranges, Citrus Fruits, Citrus Fruit, Frui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2028685"/>
            <a:ext cx="2434166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7974" y="3863459"/>
            <a:ext cx="2422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https://pixabay.com/en/oranges-fruit-bowl-orange-194850/</a:t>
            </a:r>
          </a:p>
        </p:txBody>
      </p:sp>
      <p:pic>
        <p:nvPicPr>
          <p:cNvPr id="1040" name="Picture 16" descr="http://www.bottle-fillingmachines.com/photo/pc1401163-4_in_1_pet_bottle_hot_filling_line_juice_beverage_bottle_filling_machin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052" y="1586706"/>
            <a:ext cx="2555874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73053" y="3436545"/>
            <a:ext cx="25558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http://www.bottle-fillingmachines.com/sale-1287081-4-in-1-pet-bottle-hot-filling-line-juice-beverage-bottle-filling-machine.html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484" y="4048125"/>
            <a:ext cx="2239010" cy="2082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31484" y="6238875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https://pixabay.com/en/juice-glass-lemonade-straw-iced-35236/</a:t>
            </a:r>
          </a:p>
        </p:txBody>
      </p:sp>
      <p:pic>
        <p:nvPicPr>
          <p:cNvPr id="19" name="Picture 1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45" y="152185"/>
            <a:ext cx="149798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54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96D95A408D9408E6A80A3FFEA4EF8" ma:contentTypeVersion="0" ma:contentTypeDescription="Create a new document." ma:contentTypeScope="" ma:versionID="52c49f458eec32f1b99896034d9e0c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11C4D0-4E55-4443-AC05-5D0E8451A7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8F4AD35-6064-4E79-AE9C-3273D6155E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AFD261-17A7-4B6A-B0FD-6952A8A964C9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703</Words>
  <Application>Microsoft Macintosh PowerPoint</Application>
  <PresentationFormat>Näytössä katseltava diaesitys (4:3)</PresentationFormat>
  <Paragraphs>111</Paragraphs>
  <Slides>11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Palatino Linotype</vt:lpstr>
      <vt:lpstr>Times New Roman</vt:lpstr>
      <vt:lpstr>Wingdings</vt:lpstr>
      <vt:lpstr>Office Theme</vt:lpstr>
      <vt:lpstr>  Pitäisikö limonaadilla olla sokerivero? </vt:lpstr>
      <vt:lpstr>Sokeriverosta .....</vt:lpstr>
      <vt:lpstr>Sokerivero?</vt:lpstr>
      <vt:lpstr>Keskustelu – sokeriveron puolesta vai vastaan?</vt:lpstr>
      <vt:lpstr>Vierailu virvoitusjuomatehtaassa</vt:lpstr>
      <vt:lpstr>R&amp;D Laboratorio</vt:lpstr>
      <vt:lpstr>PowerPoint-esitys</vt:lpstr>
      <vt:lpstr>PowerPoint-esitys</vt:lpstr>
      <vt:lpstr>Virvoitusjuoman valmistaminen</vt:lpstr>
      <vt:lpstr>Laadun tarkkailu</vt:lpstr>
      <vt:lpstr>Haastattelu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“Dead wasp in lemonade lead to court case”</dc:title>
  <dc:creator>Tormi</dc:creator>
  <cp:lastModifiedBy>Microsoft Office User</cp:lastModifiedBy>
  <cp:revision>281</cp:revision>
  <cp:lastPrinted>2017-01-05T12:08:42Z</cp:lastPrinted>
  <dcterms:created xsi:type="dcterms:W3CDTF">2015-10-16T14:37:25Z</dcterms:created>
  <dcterms:modified xsi:type="dcterms:W3CDTF">2019-03-26T09:24:03Z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0x01010000296D95A408D9408E6A80A3FFEA4EF8</vt:lpwstr>
  </property>
</Properties>
</file>