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5" r:id="rId6"/>
    <p:sldId id="262" r:id="rId7"/>
    <p:sldId id="263" r:id="rId8"/>
    <p:sldId id="257" r:id="rId9"/>
    <p:sldId id="258" r:id="rId10"/>
    <p:sldId id="261" r:id="rId11"/>
    <p:sldId id="259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4" autoAdjust="0"/>
    <p:restoredTop sz="94660"/>
  </p:normalViewPr>
  <p:slideViewPr>
    <p:cSldViewPr>
      <p:cViewPr varScale="1">
        <p:scale>
          <a:sx n="112" d="100"/>
          <a:sy n="112" d="100"/>
        </p:scale>
        <p:origin x="20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7497-2836-4B0D-A25C-AE8B16CC60EA}" type="datetimeFigureOut">
              <a:rPr lang="en-US" smtClean="0"/>
              <a:pPr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18BE-249E-4528-91E8-066349D4D2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68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7497-2836-4B0D-A25C-AE8B16CC60EA}" type="datetimeFigureOut">
              <a:rPr lang="en-US" smtClean="0"/>
              <a:pPr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18BE-249E-4528-91E8-066349D4D2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86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7497-2836-4B0D-A25C-AE8B16CC60EA}" type="datetimeFigureOut">
              <a:rPr lang="en-US" smtClean="0"/>
              <a:pPr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18BE-249E-4528-91E8-066349D4D2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06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7497-2836-4B0D-A25C-AE8B16CC60EA}" type="datetimeFigureOut">
              <a:rPr lang="en-US" smtClean="0"/>
              <a:pPr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18BE-249E-4528-91E8-066349D4D2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089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7497-2836-4B0D-A25C-AE8B16CC60EA}" type="datetimeFigureOut">
              <a:rPr lang="en-US" smtClean="0"/>
              <a:pPr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18BE-249E-4528-91E8-066349D4D2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767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7497-2836-4B0D-A25C-AE8B16CC60EA}" type="datetimeFigureOut">
              <a:rPr lang="en-US" smtClean="0"/>
              <a:pPr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18BE-249E-4528-91E8-066349D4D2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919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7497-2836-4B0D-A25C-AE8B16CC60EA}" type="datetimeFigureOut">
              <a:rPr lang="en-US" smtClean="0"/>
              <a:pPr/>
              <a:t>3/26/19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18BE-249E-4528-91E8-066349D4D2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71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7497-2836-4B0D-A25C-AE8B16CC60EA}" type="datetimeFigureOut">
              <a:rPr lang="en-US" smtClean="0"/>
              <a:pPr/>
              <a:t>3/26/19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18BE-249E-4528-91E8-066349D4D2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37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7497-2836-4B0D-A25C-AE8B16CC60EA}" type="datetimeFigureOut">
              <a:rPr lang="en-US" smtClean="0"/>
              <a:pPr/>
              <a:t>3/26/19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18BE-249E-4528-91E8-066349D4D2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13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7497-2836-4B0D-A25C-AE8B16CC60EA}" type="datetimeFigureOut">
              <a:rPr lang="en-US" smtClean="0"/>
              <a:pPr/>
              <a:t>3/26/19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18BE-249E-4528-91E8-066349D4D2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7367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7497-2836-4B0D-A25C-AE8B16CC60EA}" type="datetimeFigureOut">
              <a:rPr lang="en-US" smtClean="0"/>
              <a:pPr/>
              <a:t>3/26/19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18BE-249E-4528-91E8-066349D4D2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15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7497-2836-4B0D-A25C-AE8B16CC60EA}" type="datetimeFigureOut">
              <a:rPr lang="en-US" smtClean="0"/>
              <a:pPr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18BE-249E-4528-91E8-066349D4D2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9696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7497-2836-4B0D-A25C-AE8B16CC60EA}" type="datetimeFigureOut">
              <a:rPr lang="en-US" smtClean="0"/>
              <a:pPr/>
              <a:t>3/26/19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18BE-249E-4528-91E8-066349D4D2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79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7497-2836-4B0D-A25C-AE8B16CC60EA}" type="datetimeFigureOut">
              <a:rPr lang="en-US" smtClean="0"/>
              <a:pPr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18BE-249E-4528-91E8-066349D4D2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42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7497-2836-4B0D-A25C-AE8B16CC60EA}" type="datetimeFigureOut">
              <a:rPr lang="en-US" smtClean="0"/>
              <a:pPr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18BE-249E-4528-91E8-066349D4D2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45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7497-2836-4B0D-A25C-AE8B16CC60EA}" type="datetimeFigureOut">
              <a:rPr lang="en-US" smtClean="0"/>
              <a:pPr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18BE-249E-4528-91E8-066349D4D2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2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7497-2836-4B0D-A25C-AE8B16CC60EA}" type="datetimeFigureOut">
              <a:rPr lang="en-US" smtClean="0"/>
              <a:pPr/>
              <a:t>3/26/19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18BE-249E-4528-91E8-066349D4D2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2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7497-2836-4B0D-A25C-AE8B16CC60EA}" type="datetimeFigureOut">
              <a:rPr lang="en-US" smtClean="0"/>
              <a:pPr/>
              <a:t>3/26/19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18BE-249E-4528-91E8-066349D4D2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10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7497-2836-4B0D-A25C-AE8B16CC60EA}" type="datetimeFigureOut">
              <a:rPr lang="en-US" smtClean="0"/>
              <a:pPr/>
              <a:t>3/26/19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18BE-249E-4528-91E8-066349D4D2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1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7497-2836-4B0D-A25C-AE8B16CC60EA}" type="datetimeFigureOut">
              <a:rPr lang="en-US" smtClean="0"/>
              <a:pPr/>
              <a:t>3/26/19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18BE-249E-4528-91E8-066349D4D2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9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7497-2836-4B0D-A25C-AE8B16CC60EA}" type="datetimeFigureOut">
              <a:rPr lang="en-US" smtClean="0"/>
              <a:pPr/>
              <a:t>3/26/19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18BE-249E-4528-91E8-066349D4D2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39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7497-2836-4B0D-A25C-AE8B16CC60EA}" type="datetimeFigureOut">
              <a:rPr lang="en-US" smtClean="0"/>
              <a:pPr/>
              <a:t>3/26/19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18BE-249E-4528-91E8-066349D4D2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32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0">
              <a:srgbClr val="FFFFFF">
                <a:lumMod val="0"/>
              </a:srgbClr>
            </a:gs>
            <a:gs pos="0">
              <a:srgbClr val="E6E6E6"/>
            </a:gs>
            <a:gs pos="0">
              <a:srgbClr val="7D8496"/>
            </a:gs>
            <a:gs pos="3000">
              <a:srgbClr val="E6E6E6"/>
            </a:gs>
            <a:gs pos="0">
              <a:srgbClr val="7D8496"/>
            </a:gs>
            <a:gs pos="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F7497-2836-4B0D-A25C-AE8B16CC60EA}" type="datetimeFigureOut">
              <a:rPr lang="en-US" smtClean="0"/>
              <a:pPr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C18BE-249E-4528-91E8-066349D4D2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2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F7497-2836-4B0D-A25C-AE8B16CC60EA}" type="datetimeFigureOut">
              <a:rPr lang="en-US" smtClean="0"/>
              <a:pPr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C18BE-249E-4528-91E8-066349D4D2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7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raafia.ut.ee/et/osakonnast/inimgeograafia-regionaalplaneerimise-oppetoo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2348880"/>
            <a:ext cx="6858000" cy="1790700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sz="4900" b="1" dirty="0" err="1">
                <a:latin typeface="Palatino Linotype" panose="02040502050505030304" pitchFamily="18" charset="0"/>
              </a:rPr>
              <a:t>Talot</a:t>
            </a:r>
            <a:r>
              <a:rPr lang="en-US" sz="4900" b="1" dirty="0">
                <a:latin typeface="Palatino Linotype" panose="02040502050505030304" pitchFamily="18" charset="0"/>
              </a:rPr>
              <a:t>, </a:t>
            </a:r>
            <a:r>
              <a:rPr lang="en-US" sz="4900" b="1" dirty="0" err="1">
                <a:latin typeface="Palatino Linotype" panose="02040502050505030304" pitchFamily="18" charset="0"/>
              </a:rPr>
              <a:t>joissa</a:t>
            </a:r>
            <a:r>
              <a:rPr lang="en-US" sz="4900" b="1" dirty="0">
                <a:latin typeface="Palatino Linotype" panose="02040502050505030304" pitchFamily="18" charset="0"/>
              </a:rPr>
              <a:t> </a:t>
            </a:r>
            <a:r>
              <a:rPr lang="en-US" sz="4900" b="1" dirty="0" err="1">
                <a:latin typeface="Palatino Linotype" panose="02040502050505030304" pitchFamily="18" charset="0"/>
              </a:rPr>
              <a:t>elämme</a:t>
            </a:r>
            <a:br>
              <a:rPr lang="en-US" sz="4900" b="1" dirty="0">
                <a:latin typeface="Palatino Linotype" panose="02040502050505030304" pitchFamily="18" charset="0"/>
              </a:rPr>
            </a:br>
            <a:endParaRPr lang="fi-FI" sz="4900" dirty="0">
              <a:latin typeface="Palatino Linotype" panose="0204050205050503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85871" y="4725144"/>
            <a:ext cx="6372257" cy="828455"/>
            <a:chOff x="47268" y="3712933"/>
            <a:chExt cx="8496342" cy="1104606"/>
          </a:xfrm>
        </p:grpSpPr>
        <p:pic>
          <p:nvPicPr>
            <p:cNvPr id="4" name="Picture 3" descr="http://europa.eu/about-eu/basic-information/symbols/images/flag_yellow_high.jp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68" y="3712933"/>
              <a:ext cx="1644412" cy="104388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1691680" y="3712933"/>
              <a:ext cx="4657725" cy="421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68580" tIns="34290" rIns="68580" bIns="34290" anchor="t" anchorCtr="0">
              <a:noAutofit/>
            </a:bodyPr>
            <a:lstStyle/>
            <a:p>
              <a:pPr marL="342900" algn="ctr">
                <a:lnSpc>
                  <a:spcPct val="115000"/>
                </a:lnSpc>
                <a:spcAft>
                  <a:spcPts val="750"/>
                </a:spcAft>
              </a:pPr>
              <a:r>
                <a:rPr lang="en-US" sz="1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This project has received funding from the </a:t>
              </a:r>
              <a:r>
                <a:rPr lang="en-US" sz="1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European Union’s Horizon 2020 research and innovation </a:t>
              </a:r>
              <a:r>
                <a:rPr lang="en-US" sz="1200" i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programme</a:t>
              </a:r>
              <a:r>
                <a:rPr lang="en-US" sz="1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under grant agreement No 665100</a:t>
              </a:r>
              <a:r>
                <a:rPr lang="en-US" sz="75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lang="fi-FI" sz="8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750"/>
                </a:spcAft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fi-FI" sz="8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39698" y="3712933"/>
              <a:ext cx="1703912" cy="1104606"/>
            </a:xfrm>
            <a:prstGeom prst="rect">
              <a:avLst/>
            </a:prstGeom>
          </p:spPr>
        </p:pic>
      </p:grpSp>
      <p:sp>
        <p:nvSpPr>
          <p:cNvPr id="16" name="Frame 15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857250 w 12192000"/>
              <a:gd name="connsiteY5" fmla="*/ 85725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857250 w 12192000"/>
              <a:gd name="connsiteY9" fmla="*/ 85725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480060 w 12192000"/>
              <a:gd name="connsiteY5" fmla="*/ 45720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480060 w 12192000"/>
              <a:gd name="connsiteY9" fmla="*/ 45720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480060 w 12192000"/>
              <a:gd name="connsiteY5" fmla="*/ 457200 h 6858000"/>
              <a:gd name="connsiteX6" fmla="*/ 857250 w 12192000"/>
              <a:gd name="connsiteY6" fmla="*/ 6000750 h 6858000"/>
              <a:gd name="connsiteX7" fmla="*/ 11631930 w 12192000"/>
              <a:gd name="connsiteY7" fmla="*/ 6457950 h 6858000"/>
              <a:gd name="connsiteX8" fmla="*/ 11334750 w 12192000"/>
              <a:gd name="connsiteY8" fmla="*/ 857250 h 6858000"/>
              <a:gd name="connsiteX9" fmla="*/ 480060 w 12192000"/>
              <a:gd name="connsiteY9" fmla="*/ 45720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480060 w 12192000"/>
              <a:gd name="connsiteY5" fmla="*/ 457200 h 6858000"/>
              <a:gd name="connsiteX6" fmla="*/ 857250 w 12192000"/>
              <a:gd name="connsiteY6" fmla="*/ 6000750 h 6858000"/>
              <a:gd name="connsiteX7" fmla="*/ 11620500 w 12192000"/>
              <a:gd name="connsiteY7" fmla="*/ 6343650 h 6858000"/>
              <a:gd name="connsiteX8" fmla="*/ 11334750 w 12192000"/>
              <a:gd name="connsiteY8" fmla="*/ 857250 h 6858000"/>
              <a:gd name="connsiteX9" fmla="*/ 480060 w 12192000"/>
              <a:gd name="connsiteY9" fmla="*/ 4572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480060" y="457200"/>
                </a:moveTo>
                <a:lnTo>
                  <a:pt x="857250" y="6000750"/>
                </a:lnTo>
                <a:lnTo>
                  <a:pt x="11620500" y="6343650"/>
                </a:lnTo>
                <a:lnTo>
                  <a:pt x="11334750" y="857250"/>
                </a:lnTo>
                <a:lnTo>
                  <a:pt x="480060" y="457200"/>
                </a:lnTo>
                <a:close/>
              </a:path>
            </a:pathLst>
          </a:cu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>
              <a:solidFill>
                <a:schemeClr val="tx1"/>
              </a:solidFill>
            </a:endParaRPr>
          </a:p>
        </p:txBody>
      </p:sp>
      <p:pic>
        <p:nvPicPr>
          <p:cNvPr id="8" name="Picture 7" descr="C:\Users\gina\Desktop\TÜ_logod_17122015_horisontaal_eng_sinin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988" y="1340768"/>
            <a:ext cx="3456384" cy="47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08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may contain: house and outdo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5692"/>
            <a:ext cx="6919735" cy="5189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gina\Desktop\TÜ_logod_17122015_horisontaal_eng_sini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77" y="550289"/>
            <a:ext cx="41973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kvaanane\Desktop\Multico_sininen-teksti-RGB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40727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1344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ajakiri.ut.ee/sites/default/files/styles/article-top-image-custom_user_full_1x/public/field/image/graafika.jpg?itok=BwDCFuYO&amp;timestamp=145189935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106" y="2636912"/>
            <a:ext cx="7013525" cy="2553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83283" y="5085184"/>
            <a:ext cx="779317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0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Tarton</a:t>
            </a:r>
            <a:r>
              <a:rPr lang="sv-SE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sv-SE" sz="20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yliopisto</a:t>
            </a:r>
            <a:r>
              <a:rPr lang="sv-SE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, </a:t>
            </a:r>
            <a:r>
              <a:rPr lang="sv-SE" sz="20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Maantieteen</a:t>
            </a:r>
            <a:r>
              <a:rPr lang="sv-SE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sv-SE" sz="20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laitos</a:t>
            </a:r>
            <a:endParaRPr lang="sv-SE" sz="20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v-SE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The Mobility </a:t>
            </a:r>
            <a:r>
              <a:rPr lang="sv-SE" sz="20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Laboratory</a:t>
            </a:r>
            <a:r>
              <a:rPr lang="sv-SE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sv-SE" sz="20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osallistuu</a:t>
            </a:r>
            <a:r>
              <a:rPr lang="sv-SE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sv-SE" sz="20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Euroopan</a:t>
            </a:r>
            <a:r>
              <a:rPr lang="sv-SE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sv-SE" sz="20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Unionin</a:t>
            </a:r>
            <a:endParaRPr lang="sv-SE" sz="20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v-SE" sz="20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Projektiin</a:t>
            </a:r>
            <a:r>
              <a:rPr lang="sv-SE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sv-SE" sz="20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SmartEnCity</a:t>
            </a:r>
            <a:r>
              <a:rPr lang="sv-SE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, </a:t>
            </a:r>
            <a:r>
              <a:rPr lang="sv-SE" sz="20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kehittäen</a:t>
            </a:r>
            <a:r>
              <a:rPr lang="sv-SE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sv-SE" sz="20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Tarton</a:t>
            </a:r>
            <a:r>
              <a:rPr lang="sv-SE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sv-SE" sz="20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keskustaa</a:t>
            </a:r>
            <a:r>
              <a:rPr lang="sv-SE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sv-SE" sz="20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energiatehokkaammaksi</a:t>
            </a:r>
            <a:r>
              <a:rPr lang="sv-SE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ja </a:t>
            </a:r>
            <a:r>
              <a:rPr lang="sv-SE" sz="20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älykkäämmäksi</a:t>
            </a:r>
            <a:endParaRPr lang="sv-SE" sz="20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3283" y="1340768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Ihmismaantieteilijät</a:t>
            </a:r>
            <a:r>
              <a:rPr lang="en-US" sz="36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auttavat</a:t>
            </a:r>
            <a:r>
              <a:rPr lang="en-US" sz="36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tekemään</a:t>
            </a:r>
            <a:r>
              <a:rPr lang="en-US" sz="36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Tartoa</a:t>
            </a:r>
            <a:r>
              <a:rPr lang="en-US" sz="36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älykkäämmäksi</a:t>
            </a:r>
            <a:endParaRPr lang="en-US" sz="36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0045" y="6319391"/>
            <a:ext cx="6678488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1100" dirty="0">
                <a:hlinkClick r:id="rId3"/>
              </a:rPr>
              <a:t>http://www.geograafia.ut.ee/et/osakonnast/inimgeograafia-regionaalplaneerimise-oppetool</a:t>
            </a:r>
            <a:endParaRPr lang="et-EE" sz="1100" dirty="0"/>
          </a:p>
          <a:p>
            <a:endParaRPr lang="et-EE" dirty="0"/>
          </a:p>
        </p:txBody>
      </p:sp>
      <p:pic>
        <p:nvPicPr>
          <p:cNvPr id="7" name="Picture 6" descr="C:\Users\gina\Desktop\TÜ_logod_17122015_horisontaal_eng_sinin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77" y="550289"/>
            <a:ext cx="41973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kvaanane\Desktop\Multico_sininen-teksti-RGB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40727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14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63" y="1193982"/>
            <a:ext cx="9324528" cy="634082"/>
          </a:xfrm>
        </p:spPr>
        <p:txBody>
          <a:bodyPr>
            <a:normAutofit fontScale="90000"/>
          </a:bodyPr>
          <a:lstStyle/>
          <a:p>
            <a:pPr lvl="0" algn="l"/>
            <a:br>
              <a:rPr lang="et-EE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altLang="en-US" b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b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hrushchyovka</a:t>
            </a:r>
            <a:r>
              <a:rPr lang="et-EE" altLang="en-US" b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           </a:t>
            </a:r>
            <a:r>
              <a:rPr lang="et-EE" b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Smart homes</a:t>
            </a:r>
            <a:endParaRPr lang="en-US" b="1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60777" y="2208950"/>
            <a:ext cx="8627308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Solar panels and smart devices make</a:t>
            </a:r>
            <a:r>
              <a:rPr kumimoji="0" lang="en-US" altLang="en-US" sz="2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 khrushchyovkas</a:t>
            </a:r>
            <a:endParaRPr kumimoji="0" lang="et-EE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modern smart</a:t>
            </a:r>
            <a:r>
              <a:rPr kumimoji="0" lang="en-US" altLang="en-US" sz="2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 homes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Ragne Jõerand, </a:t>
            </a:r>
            <a:endParaRPr kumimoji="0" lang="et-EE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25. </a:t>
            </a:r>
            <a:r>
              <a:rPr lang="en-US" altLang="en-US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January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2016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Kaikki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rakennukset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jotka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korjataan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varustetaan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älykäs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koti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 -</a:t>
            </a:r>
            <a:r>
              <a:rPr kumimoji="0" lang="en-US" alt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ratkaisuilla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jotka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tekevät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arjesta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kätevämmän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 ja </a:t>
            </a:r>
            <a:r>
              <a:rPr kumimoji="0" lang="en-US" alt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auttavat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seuraamaan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enrgian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kulutusta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. Smart city- </a:t>
            </a:r>
            <a:r>
              <a:rPr kumimoji="0" lang="en-US" alt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alueelle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asennetaan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sähköautojen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latauspisteet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 ja </a:t>
            </a:r>
            <a:r>
              <a:rPr kumimoji="0" lang="en-US" alt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perustetaan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sähköisten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polkupyörien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cs typeface="Times New Roman" panose="02020603050405020304" pitchFamily="18" charset="0"/>
              </a:rPr>
              <a:t> ja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kulkuneuvojen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vuokrausasemat</a:t>
            </a:r>
            <a:r>
              <a:rPr lang="en-US" alt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.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558127" y="1689329"/>
            <a:ext cx="906400" cy="314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   </a:t>
            </a:r>
            <a:endParaRPr lang="en-US" dirty="0"/>
          </a:p>
        </p:txBody>
      </p:sp>
      <p:pic>
        <p:nvPicPr>
          <p:cNvPr id="6" name="Picture 5" descr="C:\Users\gina\Desktop\TÜ_logod_17122015_horisontaal_eng_sini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77" y="442326"/>
            <a:ext cx="41973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kvaanane\Desktop\Multico_sininen-teksti-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270" y="220460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769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988" y="1112421"/>
            <a:ext cx="8229600" cy="1143000"/>
          </a:xfrm>
        </p:spPr>
        <p:txBody>
          <a:bodyPr>
            <a:normAutofit/>
          </a:bodyPr>
          <a:lstStyle/>
          <a:p>
            <a:r>
              <a:rPr lang="fi-FI" b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Syyt ja </a:t>
            </a:r>
            <a:r>
              <a:rPr lang="fi-FI" b="1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tavoitteeet</a:t>
            </a:r>
            <a:endParaRPr lang="en-US" b="1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0777" y="2276872"/>
            <a:ext cx="832602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Kunnostettavat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talot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ovat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todella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huonossa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kunnossa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, ne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kuluttavat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energiaa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270 kw/h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neliömetriä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kohden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vuodessa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ja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niiden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sähköjärjestelmät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ovat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heikentyneet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. </a:t>
            </a:r>
            <a:endParaRPr lang="et-EE" sz="28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Joissain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näissä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vanhoissa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taloissa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ikkunat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on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vaihdettu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energian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säästösyistä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mutta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se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ei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riitä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.</a:t>
            </a:r>
            <a:endParaRPr lang="et-EE" sz="28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Nyt tehdään </a:t>
            </a:r>
            <a:r>
              <a:rPr lang="fi-FI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täydelline</a:t>
            </a:r>
            <a:r>
              <a:rPr lang="fi-FI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remontti</a:t>
            </a:r>
            <a:r>
              <a:rPr lang="et-EE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endParaRPr lang="et-EE" sz="28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Projektin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tavoitteena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on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vähentää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energiankulutusta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2/3 ja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saada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aikaan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nolla-energiataloja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4" descr="C:\Users\gina\Desktop\TÜ_logod_17122015_horisontaal_eng_sini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77" y="550289"/>
            <a:ext cx="41973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kvaanane\Desktop\Multico_sininen-teksti-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47343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1279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029" y="1414614"/>
            <a:ext cx="8229600" cy="1143000"/>
          </a:xfrm>
        </p:spPr>
        <p:txBody>
          <a:bodyPr>
            <a:normAutofit/>
          </a:bodyPr>
          <a:lstStyle/>
          <a:p>
            <a:r>
              <a:rPr lang="fi-FI" b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Älykkäät ratkaisut</a:t>
            </a:r>
            <a:endParaRPr lang="en-US" b="1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6773" y="2708920"/>
            <a:ext cx="829721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Älykkäät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talot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varustetaan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aurinkopaneeleilla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Älykkäät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IT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ratkaisut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koteihin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Sähköautojen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ja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polkupyörien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vuokrauspiste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on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lähellä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.</a:t>
            </a:r>
            <a:endParaRPr lang="et-EE" sz="28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Ihmisten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ei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tarvitse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omistaa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diesel- tai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bensiiniautoja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jos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he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tietävät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että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sähköauton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saa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50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metrin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päästä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kotoa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" name="Picture 4" descr="C:\Users\gina\Desktop\TÜ_logod_17122015_horisontaal_eng_sini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77" y="550289"/>
            <a:ext cx="41973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kvaanane\Desktop\Multico_sininen-teksti-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2955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899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938" y="1591347"/>
            <a:ext cx="8590377" cy="1143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Taideteoksia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rakennusten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julkisivuilla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0777" y="2764577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Uskomme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että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smartcity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on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myös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artcity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ja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smartcity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rakastaa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taidetta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Projekti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järjestää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kansainvälisen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katutaiteilija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kilpailun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johon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kutsutaan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myös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eräs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maailman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kuuluisimmista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katutaiteilijoista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Banskyn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Englannista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Useampia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kansalaisia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kutsutaan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suunnittelemaan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ja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toteuttamaan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projektia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6" name="Picture 5" descr="C:\Users\gina\Desktop\TÜ_logod_17122015_horisontaal_eng_sini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77" y="550289"/>
            <a:ext cx="41973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kvaanane\Desktop\Multico_sininen-teksti-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10497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1639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332105"/>
            <a:ext cx="8229600" cy="1143000"/>
          </a:xfrm>
        </p:spPr>
        <p:txBody>
          <a:bodyPr/>
          <a:lstStyle/>
          <a:p>
            <a:r>
              <a:rPr lang="et-EE" b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Park</a:t>
            </a:r>
            <a:r>
              <a:rPr lang="fi-FI" b="1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kipaikat</a:t>
            </a:r>
            <a:endParaRPr lang="en-US" b="1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7680" y="2708920"/>
            <a:ext cx="827317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Älykkäät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talot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projekti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vaikuttaa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suoraan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ihmisiin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jotka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nyt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asuvat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kunnostettavissa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taloissa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joten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on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tärkeää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kuunnella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heidän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mielipiteitään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projektista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Projekti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on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järjestänyt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jo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kaksi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tapaamista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asukasyhdistyksen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kanssa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Haasteita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on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saada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kaikki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eri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ikäiset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asukkaat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ymmärtämään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mistä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projektissa</a:t>
            </a:r>
            <a:r>
              <a:rPr lang="en-US" sz="2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on </a:t>
            </a:r>
            <a:r>
              <a:rPr lang="en-US" sz="28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kyse</a:t>
            </a:r>
            <a:r>
              <a:rPr lang="en-US" sz="2800">
                <a:latin typeface="Palatino Linotype" panose="0204050205050503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/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Users\gina\Desktop\TÜ_logod_17122015_horisontaal_eng_sini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77" y="550289"/>
            <a:ext cx="41973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kvaanane\Desktop\Multico_sininen-teksti-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2718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9363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296D95A408D9408E6A80A3FFEA4EF8" ma:contentTypeVersion="0" ma:contentTypeDescription="Create a new document." ma:contentTypeScope="" ma:versionID="52c49f458eec32f1b99896034d9e0ca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878957-ED14-4355-BCC8-2C539A58E1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58E6448-638E-4917-AE19-800F882C90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351B06-8369-4C63-8DA6-113ED6C6BCBC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295</Words>
  <Application>Microsoft Macintosh PowerPoint</Application>
  <PresentationFormat>Näytössä katseltava diaesitys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Palatino Linotype</vt:lpstr>
      <vt:lpstr>Times New Roman</vt:lpstr>
      <vt:lpstr>Wingdings</vt:lpstr>
      <vt:lpstr>Office Theme</vt:lpstr>
      <vt:lpstr>1_Office Theme</vt:lpstr>
      <vt:lpstr>  Talot, joissa elämme </vt:lpstr>
      <vt:lpstr>PowerPoint-esitys</vt:lpstr>
      <vt:lpstr>PowerPoint-esitys</vt:lpstr>
      <vt:lpstr> Khrushchyovka             Smart homes</vt:lpstr>
      <vt:lpstr>Syyt ja tavoitteeet</vt:lpstr>
      <vt:lpstr>Älykkäät ratkaisut</vt:lpstr>
      <vt:lpstr>Taideteoksia rakennusten julkisivuilla</vt:lpstr>
      <vt:lpstr>Parkkipaikat</vt:lpstr>
    </vt:vector>
  </TitlesOfParts>
  <Company>Tartu Ülikool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Majad, milles elame</dc:title>
  <dc:creator>Anne Laius</dc:creator>
  <cp:lastModifiedBy>Microsoft Office User</cp:lastModifiedBy>
  <cp:revision>37</cp:revision>
  <dcterms:created xsi:type="dcterms:W3CDTF">2017-05-15T09:25:10Z</dcterms:created>
  <dcterms:modified xsi:type="dcterms:W3CDTF">2019-03-26T09:22:47Z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0x01010000296D95A408D9408E6A80A3FFEA4EF8</vt:lpwstr>
  </property>
</Properties>
</file>