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notesMasterIdLst>
    <p:notesMasterId r:id="rId22"/>
  </p:notesMasterIdLst>
  <p:sldIdLst>
    <p:sldId id="273" r:id="rId6"/>
    <p:sldId id="257" r:id="rId7"/>
    <p:sldId id="258" r:id="rId8"/>
    <p:sldId id="259" r:id="rId9"/>
    <p:sldId id="260" r:id="rId10"/>
    <p:sldId id="270" r:id="rId11"/>
    <p:sldId id="261" r:id="rId12"/>
    <p:sldId id="262" r:id="rId13"/>
    <p:sldId id="263" r:id="rId14"/>
    <p:sldId id="268" r:id="rId15"/>
    <p:sldId id="269" r:id="rId16"/>
    <p:sldId id="264" r:id="rId17"/>
    <p:sldId id="265" r:id="rId18"/>
    <p:sldId id="266" r:id="rId19"/>
    <p:sldId id="267" r:id="rId20"/>
    <p:sldId id="271" r:id="rId21"/>
  </p:sldIdLst>
  <p:sldSz cx="13004800" cy="9753600"/>
  <p:notesSz cx="6858000" cy="9144000"/>
  <p:defaultTextStyle>
    <a:lvl1pPr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1pPr>
    <a:lvl2pPr indent="2286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2pPr>
    <a:lvl3pPr indent="4572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3pPr>
    <a:lvl4pPr indent="6858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4pPr>
    <a:lvl5pPr indent="9144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5pPr>
    <a:lvl6pPr indent="11430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6pPr>
    <a:lvl7pPr indent="13716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7pPr>
    <a:lvl8pPr indent="16002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8pPr>
    <a:lvl9pPr indent="1828800" algn="ctr" defTabSz="457200">
      <a:defRPr sz="4200">
        <a:solidFill>
          <a:srgbClr val="FFFFFF"/>
        </a:solidFill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1301" y="53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48736062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6B0-9ECC-41A6-B097-D611C0115B45}" type="datetimeFigureOut">
              <a:rPr lang="fi-FI" smtClean="0"/>
              <a:t>28.12.2018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969-BC3E-4602-A53A-0C05AC217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7449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6B0-9ECC-41A6-B097-D611C0115B45}" type="datetimeFigureOut">
              <a:rPr lang="fi-FI" smtClean="0"/>
              <a:t>28.12.2018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969-BC3E-4602-A53A-0C05AC217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82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6B0-9ECC-41A6-B097-D611C0115B45}" type="datetimeFigureOut">
              <a:rPr lang="fi-FI" smtClean="0"/>
              <a:t>28.12.2018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969-BC3E-4602-A53A-0C05AC217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0785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6B0-9ECC-41A6-B097-D611C0115B45}" type="datetimeFigureOut">
              <a:rPr lang="fi-FI" smtClean="0"/>
              <a:t>28.12.2018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969-BC3E-4602-A53A-0C05AC217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2247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6B0-9ECC-41A6-B097-D611C0115B45}" type="datetimeFigureOut">
              <a:rPr lang="fi-FI" smtClean="0"/>
              <a:t>28.12.2018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969-BC3E-4602-A53A-0C05AC217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2224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6B0-9ECC-41A6-B097-D611C0115B45}" type="datetimeFigureOut">
              <a:rPr lang="fi-FI" smtClean="0"/>
              <a:t>28.12.2018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969-BC3E-4602-A53A-0C05AC217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5524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6B0-9ECC-41A6-B097-D611C0115B45}" type="datetimeFigureOut">
              <a:rPr lang="fi-FI" smtClean="0"/>
              <a:t>28.12.2018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969-BC3E-4602-A53A-0C05AC217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7999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6B0-9ECC-41A6-B097-D611C0115B45}" type="datetimeFigureOut">
              <a:rPr lang="fi-FI" smtClean="0"/>
              <a:t>28.12.2018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969-BC3E-4602-A53A-0C05AC217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156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6B0-9ECC-41A6-B097-D611C0115B45}" type="datetimeFigureOut">
              <a:rPr lang="fi-FI" smtClean="0"/>
              <a:t>28.12.2018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969-BC3E-4602-A53A-0C05AC217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5561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6B0-9ECC-41A6-B097-D611C0115B45}" type="datetimeFigureOut">
              <a:rPr lang="fi-FI" smtClean="0"/>
              <a:t>28.12.2018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969-BC3E-4602-A53A-0C05AC217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4357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A6B0-9ECC-41A6-B097-D611C0115B45}" type="datetimeFigureOut">
              <a:rPr lang="fi-FI" smtClean="0"/>
              <a:t>28.12.2018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F969-BC3E-4602-A53A-0C05AC217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305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4"/>
              </a:buBlip>
            </a:lvl1pPr>
            <a:lvl2pPr>
              <a:buBlip>
                <a:blip r:embed="rId14"/>
              </a:buBlip>
            </a:lvl2pPr>
            <a:lvl3pPr>
              <a:buBlip>
                <a:blip r:embed="rId14"/>
              </a:buBlip>
            </a:lvl3pPr>
            <a:lvl4pPr>
              <a:buBlip>
                <a:blip r:embed="rId14"/>
              </a:buBlip>
            </a:lvl4pPr>
            <a:lvl5pPr>
              <a:buBlip>
                <a:blip r:embed="rId14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1pPr>
      <a:lvl2pPr indent="2286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2pPr>
      <a:lvl3pPr indent="4572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3pPr>
      <a:lvl4pPr indent="6858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4pPr>
      <a:lvl5pPr indent="9144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5pPr>
      <a:lvl6pPr indent="11430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6pPr>
      <a:lvl7pPr indent="13716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7pPr>
      <a:lvl8pPr indent="16002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8pPr>
      <a:lvl9pPr indent="1828800" algn="ctr" defTabSz="457200">
        <a:defRPr sz="7200">
          <a:solidFill>
            <a:srgbClr val="FFFFFF"/>
          </a:solidFill>
          <a:latin typeface="+mn-lt"/>
          <a:ea typeface="+mn-ea"/>
          <a:cs typeface="+mn-cs"/>
          <a:sym typeface="Chalkduster"/>
        </a:defRPr>
      </a:lvl9pPr>
    </p:titleStyle>
    <p:bodyStyle>
      <a:lvl1pPr marL="5715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1pPr>
      <a:lvl2pPr marL="11430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2pPr>
      <a:lvl3pPr marL="17145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3pPr>
      <a:lvl4pPr marL="22860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4pPr>
      <a:lvl5pPr marL="28575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5pPr>
      <a:lvl6pPr marL="34290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6pPr>
      <a:lvl7pPr marL="40005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7pPr>
      <a:lvl8pPr marL="45720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8pPr>
      <a:lvl9pPr marL="5143500" indent="-571500" defTabSz="457200">
        <a:spcBef>
          <a:spcPts val="3600"/>
        </a:spcBef>
        <a:buSzPct val="43000"/>
        <a:buBlip>
          <a:blip r:embed="rId14"/>
        </a:buBlip>
        <a:defRPr sz="3600">
          <a:solidFill>
            <a:srgbClr val="FFFFFF"/>
          </a:solidFill>
          <a:latin typeface="+mn-lt"/>
          <a:ea typeface="+mn-ea"/>
          <a:cs typeface="+mn-cs"/>
          <a:sym typeface="Chalkduster"/>
        </a:defRPr>
      </a:lvl9pPr>
    </p:bodyStyle>
    <p:otherStyle>
      <a:lvl1pPr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1pPr>
      <a:lvl2pPr indent="228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2pPr>
      <a:lvl3pPr indent="457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3pPr>
      <a:lvl4pPr indent="685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4pPr>
      <a:lvl5pPr indent="9144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5pPr>
      <a:lvl6pPr indent="11430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6pPr>
      <a:lvl7pPr indent="13716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7pPr>
      <a:lvl8pPr indent="16002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8pPr>
      <a:lvl9pPr indent="1828800" algn="ctr" defTabSz="457200">
        <a:defRPr>
          <a:solidFill>
            <a:schemeClr val="tx1"/>
          </a:solidFill>
          <a:latin typeface="+mn-lt"/>
          <a:ea typeface="+mn-ea"/>
          <a:cs typeface="+mn-cs"/>
          <a:sym typeface="Chalkduster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BA6B0-9ECC-41A6-B097-D611C0115B45}" type="datetimeFigureOut">
              <a:rPr lang="fi-FI" smtClean="0"/>
              <a:t>28.12.2018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5F969-BC3E-4602-A53A-0C05AC2178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434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ayusa/981372736" TargetMode="External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kerrr-ni.blogspot.com.ee/2014/04/saving-best-for-last_6.htm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anjosegreenhome.com/wp-content/uploads/2014/07/used-solar-panel-salesman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blush.com.pk/things-pakistani-women-crave-to-hear/woman-listening-by-michal-marcol1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9772" y="1266367"/>
            <a:ext cx="11305256" cy="2343198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>
                <a:latin typeface="Palatino Linotype" panose="02040502050505030304" pitchFamily="18" charset="0"/>
              </a:rPr>
              <a:t>“ELECTRICITY IN THE AIR”</a:t>
            </a:r>
            <a:endParaRPr lang="fi-FI" dirty="0">
              <a:latin typeface="Palatino Linotype" panose="02040502050505030304" pitchFamily="18" charset="0"/>
            </a:endParaRPr>
          </a:p>
        </p:txBody>
      </p:sp>
      <p:sp>
        <p:nvSpPr>
          <p:cNvPr id="16" name="Frame 15"/>
          <p:cNvSpPr/>
          <p:nvPr/>
        </p:nvSpPr>
        <p:spPr>
          <a:xfrm>
            <a:off x="0" y="0"/>
            <a:ext cx="13004800" cy="97536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857250 w 12192000"/>
              <a:gd name="connsiteY5" fmla="*/ 857250 h 6858000"/>
              <a:gd name="connsiteX6" fmla="*/ 857250 w 12192000"/>
              <a:gd name="connsiteY6" fmla="*/ 6000750 h 6858000"/>
              <a:gd name="connsiteX7" fmla="*/ 11334750 w 12192000"/>
              <a:gd name="connsiteY7" fmla="*/ 6000750 h 6858000"/>
              <a:gd name="connsiteX8" fmla="*/ 11334750 w 12192000"/>
              <a:gd name="connsiteY8" fmla="*/ 857250 h 6858000"/>
              <a:gd name="connsiteX9" fmla="*/ 857250 w 12192000"/>
              <a:gd name="connsiteY9" fmla="*/ 85725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480060 w 12192000"/>
              <a:gd name="connsiteY5" fmla="*/ 457200 h 6858000"/>
              <a:gd name="connsiteX6" fmla="*/ 857250 w 12192000"/>
              <a:gd name="connsiteY6" fmla="*/ 6000750 h 6858000"/>
              <a:gd name="connsiteX7" fmla="*/ 11334750 w 12192000"/>
              <a:gd name="connsiteY7" fmla="*/ 6000750 h 6858000"/>
              <a:gd name="connsiteX8" fmla="*/ 11334750 w 12192000"/>
              <a:gd name="connsiteY8" fmla="*/ 857250 h 6858000"/>
              <a:gd name="connsiteX9" fmla="*/ 480060 w 12192000"/>
              <a:gd name="connsiteY9" fmla="*/ 45720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480060 w 12192000"/>
              <a:gd name="connsiteY5" fmla="*/ 457200 h 6858000"/>
              <a:gd name="connsiteX6" fmla="*/ 857250 w 12192000"/>
              <a:gd name="connsiteY6" fmla="*/ 6000750 h 6858000"/>
              <a:gd name="connsiteX7" fmla="*/ 11631930 w 12192000"/>
              <a:gd name="connsiteY7" fmla="*/ 6457950 h 6858000"/>
              <a:gd name="connsiteX8" fmla="*/ 11334750 w 12192000"/>
              <a:gd name="connsiteY8" fmla="*/ 857250 h 6858000"/>
              <a:gd name="connsiteX9" fmla="*/ 480060 w 12192000"/>
              <a:gd name="connsiteY9" fmla="*/ 45720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480060 w 12192000"/>
              <a:gd name="connsiteY5" fmla="*/ 457200 h 6858000"/>
              <a:gd name="connsiteX6" fmla="*/ 857250 w 12192000"/>
              <a:gd name="connsiteY6" fmla="*/ 6000750 h 6858000"/>
              <a:gd name="connsiteX7" fmla="*/ 11620500 w 12192000"/>
              <a:gd name="connsiteY7" fmla="*/ 6343650 h 6858000"/>
              <a:gd name="connsiteX8" fmla="*/ 11334750 w 12192000"/>
              <a:gd name="connsiteY8" fmla="*/ 857250 h 6858000"/>
              <a:gd name="connsiteX9" fmla="*/ 480060 w 12192000"/>
              <a:gd name="connsiteY9" fmla="*/ 457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480060" y="457200"/>
                </a:moveTo>
                <a:lnTo>
                  <a:pt x="857250" y="6000750"/>
                </a:lnTo>
                <a:lnTo>
                  <a:pt x="11620500" y="6343650"/>
                </a:lnTo>
                <a:lnTo>
                  <a:pt x="11334750" y="857250"/>
                </a:lnTo>
                <a:lnTo>
                  <a:pt x="480060" y="457200"/>
                </a:lnTo>
                <a:close/>
              </a:path>
            </a:pathLst>
          </a:cu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448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648" y="3728567"/>
            <a:ext cx="4021051" cy="27129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54229" y="7063211"/>
            <a:ext cx="8496342" cy="1104606"/>
            <a:chOff x="47268" y="3712933"/>
            <a:chExt cx="8496342" cy="1104606"/>
          </a:xfrm>
        </p:grpSpPr>
        <p:pic>
          <p:nvPicPr>
            <p:cNvPr id="10" name="Picture 9" descr="http://europa.eu/about-eu/basic-information/symbols/images/flag_yellow_high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8" y="3712933"/>
              <a:ext cx="1644412" cy="1043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1691680" y="3712933"/>
              <a:ext cx="4657725" cy="421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45720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This project has received funding from the </a:t>
              </a:r>
              <a:r>
                <a:rPr lang="en-US" sz="16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European Union’s Horizon 2020 research and innovation </a:t>
              </a:r>
              <a:r>
                <a:rPr lang="en-US" sz="16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programme</a:t>
              </a:r>
              <a:r>
                <a:rPr lang="en-US" sz="16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under grant agreement No 665100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fi-FI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i-FI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9698" y="3712933"/>
              <a:ext cx="1703912" cy="1104606"/>
            </a:xfrm>
            <a:prstGeom prst="rect">
              <a:avLst/>
            </a:prstGeom>
          </p:spPr>
        </p:pic>
      </p:grp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900274" y="7006847"/>
            <a:ext cx="4657725" cy="42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project has received funding from the </a:t>
            </a:r>
            <a:r>
              <a:rPr lang="en-US" sz="16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European Union’s Horizon 2020 research and innovation </a:t>
            </a:r>
            <a:r>
              <a:rPr lang="en-US" sz="16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16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 grant agreement No 665100</a:t>
            </a:r>
            <a:r>
              <a:rPr lang="en-US" sz="1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i-FI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i-F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C:\Users\gina\Desktop\TÜ_logod_17122015_horisontaal_eng_sin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5319"/>
            <a:ext cx="4197350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2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720" y="2773671"/>
            <a:ext cx="5994400" cy="6495617"/>
          </a:xfrm>
        </p:spPr>
        <p:txBody>
          <a:bodyPr>
            <a:normAutofit lnSpcReduction="10000"/>
          </a:bodyPr>
          <a:lstStyle/>
          <a:p>
            <a:r>
              <a:rPr lang="et-EE" u="sng" dirty="0" err="1" smtClean="0">
                <a:latin typeface="Palatino Linotype" panose="02040502050505030304" pitchFamily="18" charset="0"/>
              </a:rPr>
              <a:t>Materials</a:t>
            </a:r>
            <a:r>
              <a:rPr lang="et-EE" u="sng" dirty="0" smtClean="0">
                <a:latin typeface="Palatino Linotype" panose="02040502050505030304" pitchFamily="18" charset="0"/>
              </a:rPr>
              <a:t> </a:t>
            </a:r>
            <a:r>
              <a:rPr lang="et-EE" u="sng" dirty="0" err="1" smtClean="0">
                <a:latin typeface="Palatino Linotype" panose="02040502050505030304" pitchFamily="18" charset="0"/>
              </a:rPr>
              <a:t>Scientist</a:t>
            </a:r>
            <a:endParaRPr lang="et-EE" u="sng" dirty="0" smtClean="0">
              <a:latin typeface="Palatino Linotype" panose="02040502050505030304" pitchFamily="18" charset="0"/>
            </a:endParaRPr>
          </a:p>
          <a:p>
            <a:pPr algn="l"/>
            <a:r>
              <a:rPr lang="et-EE" dirty="0" err="1" smtClean="0">
                <a:latin typeface="Palatino Linotype" panose="02040502050505030304" pitchFamily="18" charset="0"/>
              </a:rPr>
              <a:t>Material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Science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is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quickly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developing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field</a:t>
            </a:r>
            <a:r>
              <a:rPr lang="et-EE" dirty="0" smtClean="0">
                <a:latin typeface="Palatino Linotype" panose="02040502050505030304" pitchFamily="18" charset="0"/>
              </a:rPr>
              <a:t>, and </a:t>
            </a:r>
            <a:r>
              <a:rPr lang="et-EE" dirty="0" err="1" smtClean="0">
                <a:latin typeface="Palatino Linotype" panose="02040502050505030304" pitchFamily="18" charset="0"/>
              </a:rPr>
              <a:t>its´</a:t>
            </a:r>
            <a:r>
              <a:rPr lang="et-EE" dirty="0" smtClean="0">
                <a:latin typeface="Palatino Linotype" panose="02040502050505030304" pitchFamily="18" charset="0"/>
              </a:rPr>
              <a:t> aim </a:t>
            </a:r>
            <a:r>
              <a:rPr lang="et-EE" dirty="0" err="1" smtClean="0">
                <a:latin typeface="Palatino Linotype" panose="02040502050505030304" pitchFamily="18" charset="0"/>
              </a:rPr>
              <a:t>is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to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discover</a:t>
            </a:r>
            <a:r>
              <a:rPr lang="et-EE" dirty="0" smtClean="0">
                <a:latin typeface="Palatino Linotype" panose="02040502050505030304" pitchFamily="18" charset="0"/>
              </a:rPr>
              <a:t> and </a:t>
            </a:r>
            <a:r>
              <a:rPr lang="et-EE" dirty="0" err="1" smtClean="0">
                <a:latin typeface="Palatino Linotype" panose="02040502050505030304" pitchFamily="18" charset="0"/>
              </a:rPr>
              <a:t>develop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new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materials</a:t>
            </a:r>
            <a:r>
              <a:rPr lang="et-EE" dirty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like</a:t>
            </a:r>
            <a:r>
              <a:rPr lang="et-EE" dirty="0" smtClean="0">
                <a:latin typeface="Palatino Linotype" panose="02040502050505030304" pitchFamily="18" charset="0"/>
              </a:rPr>
              <a:t>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the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ones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that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prevent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airplanes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from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rusting</a:t>
            </a:r>
            <a:r>
              <a:rPr lang="et-EE" dirty="0" smtClean="0">
                <a:latin typeface="Palatino Linotype" panose="02040502050505030304" pitchFamily="18" charset="0"/>
              </a:rPr>
              <a:t>;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materials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for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absorbing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suns´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rays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in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solar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panels</a:t>
            </a:r>
            <a:endParaRPr lang="et-EE" dirty="0" smtClean="0">
              <a:latin typeface="Palatino Linotype" panose="0204050205050503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Materials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>
                <a:latin typeface="Palatino Linotype" panose="02040502050505030304" pitchFamily="18" charset="0"/>
              </a:rPr>
              <a:t>S</a:t>
            </a:r>
            <a:r>
              <a:rPr lang="et-EE" dirty="0" err="1" smtClean="0">
                <a:latin typeface="Palatino Linotype" panose="02040502050505030304" pitchFamily="18" charset="0"/>
              </a:rPr>
              <a:t>cience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is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used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in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electronics</a:t>
            </a:r>
            <a:r>
              <a:rPr lang="et-EE" dirty="0" smtClean="0">
                <a:latin typeface="Palatino Linotype" panose="02040502050505030304" pitchFamily="18" charset="0"/>
              </a:rPr>
              <a:t>, </a:t>
            </a:r>
            <a:r>
              <a:rPr lang="et-EE" dirty="0" err="1" smtClean="0">
                <a:latin typeface="Palatino Linotype" panose="02040502050505030304" pitchFamily="18" charset="0"/>
              </a:rPr>
              <a:t>energetics</a:t>
            </a:r>
            <a:r>
              <a:rPr lang="et-EE" dirty="0" smtClean="0">
                <a:latin typeface="Palatino Linotype" panose="02040502050505030304" pitchFamily="18" charset="0"/>
              </a:rPr>
              <a:t>, </a:t>
            </a:r>
            <a:r>
              <a:rPr lang="et-EE" dirty="0" err="1" smtClean="0">
                <a:latin typeface="Palatino Linotype" panose="02040502050505030304" pitchFamily="18" charset="0"/>
              </a:rPr>
              <a:t>medicine</a:t>
            </a:r>
            <a:r>
              <a:rPr lang="et-EE" dirty="0" smtClean="0">
                <a:latin typeface="Palatino Linotype" panose="02040502050505030304" pitchFamily="18" charset="0"/>
              </a:rPr>
              <a:t>, IT, </a:t>
            </a:r>
            <a:r>
              <a:rPr lang="et-EE" dirty="0" err="1" smtClean="0">
                <a:latin typeface="Palatino Linotype" panose="02040502050505030304" pitchFamily="18" charset="0"/>
              </a:rPr>
              <a:t>construction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etc</a:t>
            </a:r>
            <a:r>
              <a:rPr lang="et-EE" dirty="0" smtClean="0">
                <a:latin typeface="Palatino Linotype" panose="020405020505050303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t-EE" dirty="0" smtClean="0">
              <a:latin typeface="Maiandra GD" panose="020E0502030308020204" pitchFamily="34" charset="0"/>
            </a:endParaRPr>
          </a:p>
          <a:p>
            <a:endParaRPr lang="en-US" dirty="0">
              <a:latin typeface="Maiandra GD" panose="020E0502030308020204" pitchFamily="34" charset="0"/>
            </a:endParaRPr>
          </a:p>
        </p:txBody>
      </p:sp>
      <p:sp>
        <p:nvSpPr>
          <p:cNvPr id="4" name="Shape 82"/>
          <p:cNvSpPr txBox="1">
            <a:spLocks/>
          </p:cNvSpPr>
          <p:nvPr/>
        </p:nvSpPr>
        <p:spPr>
          <a:xfrm>
            <a:off x="609600" y="594072"/>
            <a:ext cx="11785600" cy="217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rmAutofit fontScale="92500" lnSpcReduction="10000"/>
          </a:bodyPr>
          <a:lstStyle>
            <a:lvl1pPr algn="ctr" defTabSz="457200">
              <a:defRPr sz="58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2286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4572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6858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9144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1430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13716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16002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18288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What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other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careers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are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involved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in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developing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solar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panels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and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in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energy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industry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?</a:t>
            </a:r>
            <a:endParaRPr lang="en-US" sz="5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879177" y="2773671"/>
            <a:ext cx="5994400" cy="6495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rmAutofit/>
          </a:bodyPr>
          <a:lstStyle>
            <a:lvl1pPr marL="0" indent="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marL="0" indent="22860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marL="0" indent="45720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marL="0" indent="68580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marL="0" indent="91440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marL="3429000" indent="-571500" defTabSz="457200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marL="4000500" indent="-571500" defTabSz="457200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marL="4572000" indent="-571500" defTabSz="457200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marL="5143500" indent="-571500" defTabSz="457200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r>
              <a:rPr lang="et-EE" dirty="0" err="1" smtClean="0">
                <a:latin typeface="Palatino Linotype" panose="02040502050505030304" pitchFamily="18" charset="0"/>
              </a:rPr>
              <a:t>What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is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needed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to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become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u="sng" dirty="0" err="1" smtClean="0">
                <a:latin typeface="Palatino Linotype" panose="02040502050505030304" pitchFamily="18" charset="0"/>
              </a:rPr>
              <a:t>Materials</a:t>
            </a:r>
            <a:r>
              <a:rPr lang="et-EE" u="sng" dirty="0" smtClean="0">
                <a:latin typeface="Palatino Linotype" panose="02040502050505030304" pitchFamily="18" charset="0"/>
              </a:rPr>
              <a:t> </a:t>
            </a:r>
            <a:r>
              <a:rPr lang="et-EE" u="sng" dirty="0" err="1" smtClean="0">
                <a:latin typeface="Palatino Linotype" panose="02040502050505030304" pitchFamily="18" charset="0"/>
              </a:rPr>
              <a:t>Scientist</a:t>
            </a:r>
            <a:r>
              <a:rPr lang="et-EE" dirty="0" smtClean="0">
                <a:latin typeface="Palatino Linotype" panose="02040502050505030304" pitchFamily="18" charset="0"/>
              </a:rPr>
              <a:t>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Good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analytical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skills</a:t>
            </a:r>
            <a:endParaRPr lang="et-EE" dirty="0" smtClean="0">
              <a:latin typeface="Palatino Linotype" panose="0204050205050503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Good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communication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skills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to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work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in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teams</a:t>
            </a:r>
            <a:r>
              <a:rPr lang="et-EE" dirty="0" smtClean="0">
                <a:latin typeface="Palatino Linotype" panose="02040502050505030304" pitchFamily="18" charset="0"/>
              </a:rPr>
              <a:t>, present </a:t>
            </a:r>
            <a:r>
              <a:rPr lang="et-EE" dirty="0" err="1" smtClean="0">
                <a:latin typeface="Palatino Linotype" panose="02040502050505030304" pitchFamily="18" charset="0"/>
              </a:rPr>
              <a:t>research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results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in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written</a:t>
            </a:r>
            <a:r>
              <a:rPr lang="et-EE" dirty="0" smtClean="0">
                <a:latin typeface="Palatino Linotype" panose="02040502050505030304" pitchFamily="18" charset="0"/>
              </a:rPr>
              <a:t> and </a:t>
            </a:r>
            <a:r>
              <a:rPr lang="et-EE" dirty="0" err="1" smtClean="0">
                <a:latin typeface="Palatino Linotype" panose="02040502050505030304" pitchFamily="18" charset="0"/>
              </a:rPr>
              <a:t>in</a:t>
            </a:r>
            <a:r>
              <a:rPr lang="et-EE" dirty="0" smtClean="0">
                <a:latin typeface="Palatino Linotype" panose="02040502050505030304" pitchFamily="18" charset="0"/>
              </a:rPr>
              <a:t> oral </a:t>
            </a:r>
            <a:r>
              <a:rPr lang="et-EE" dirty="0" err="1" smtClean="0">
                <a:latin typeface="Palatino Linotype" panose="02040502050505030304" pitchFamily="18" charset="0"/>
              </a:rPr>
              <a:t>form</a:t>
            </a:r>
            <a:endParaRPr lang="et-EE" dirty="0" smtClean="0">
              <a:latin typeface="Palatino Linotype" panose="0204050205050503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Critical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thinking</a:t>
            </a:r>
            <a:r>
              <a:rPr lang="et-EE" dirty="0" smtClean="0">
                <a:latin typeface="Palatino Linotype" panose="02040502050505030304" pitchFamily="18" charset="0"/>
              </a:rPr>
              <a:t> and </a:t>
            </a:r>
            <a:r>
              <a:rPr lang="et-EE" dirty="0" err="1" smtClean="0">
                <a:latin typeface="Palatino Linotype" panose="02040502050505030304" pitchFamily="18" charset="0"/>
              </a:rPr>
              <a:t>problem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solving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skills</a:t>
            </a:r>
            <a:endParaRPr lang="et-EE" dirty="0" smtClean="0">
              <a:latin typeface="Palatino Linotype" panose="0204050205050503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Good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Math</a:t>
            </a:r>
            <a:r>
              <a:rPr lang="et-EE" dirty="0" smtClean="0">
                <a:latin typeface="Palatino Linotype" panose="02040502050505030304" pitchFamily="18" charset="0"/>
              </a:rPr>
              <a:t> and </a:t>
            </a:r>
            <a:r>
              <a:rPr lang="et-EE" dirty="0" err="1" smtClean="0">
                <a:latin typeface="Palatino Linotype" panose="02040502050505030304" pitchFamily="18" charset="0"/>
              </a:rPr>
              <a:t>computer</a:t>
            </a:r>
            <a:r>
              <a:rPr lang="et-EE" dirty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skills</a:t>
            </a:r>
            <a:endParaRPr lang="et-EE" dirty="0">
              <a:latin typeface="Palatino Linotype" panose="02040502050505030304" pitchFamily="18" charset="0"/>
            </a:endParaRPr>
          </a:p>
          <a:p>
            <a:pPr algn="l"/>
            <a:r>
              <a:rPr lang="et-EE" sz="1400" dirty="0" smtClean="0">
                <a:latin typeface="Palatino Linotype" panose="02040502050505030304" pitchFamily="18" charset="0"/>
              </a:rPr>
              <a:t>http</a:t>
            </a:r>
            <a:r>
              <a:rPr lang="et-EE" sz="1400" dirty="0">
                <a:latin typeface="Palatino Linotype" panose="02040502050505030304" pitchFamily="18" charset="0"/>
              </a:rPr>
              <a:t>://ametid.rajaleidja.ee/Materjaliteadlane-1</a:t>
            </a:r>
            <a:endParaRPr lang="et-EE" sz="1400" dirty="0" smtClean="0">
              <a:latin typeface="Palatino Linotype" panose="0204050205050503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t-EE" dirty="0" smtClean="0">
              <a:latin typeface="Maiandra GD" panose="020E0502030308020204" pitchFamily="34" charset="0"/>
            </a:endParaRPr>
          </a:p>
          <a:p>
            <a:endParaRPr lang="en-US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9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720" y="2773671"/>
            <a:ext cx="5994400" cy="6855657"/>
          </a:xfrm>
        </p:spPr>
        <p:txBody>
          <a:bodyPr>
            <a:normAutofit fontScale="85000" lnSpcReduction="20000"/>
          </a:bodyPr>
          <a:lstStyle/>
          <a:p>
            <a:r>
              <a:rPr lang="et-EE" u="sng" dirty="0" err="1" smtClean="0">
                <a:latin typeface="Palatino Linotype" panose="02040502050505030304" pitchFamily="18" charset="0"/>
              </a:rPr>
              <a:t>Environmental</a:t>
            </a:r>
            <a:r>
              <a:rPr lang="et-EE" u="sng" dirty="0" smtClean="0">
                <a:latin typeface="Palatino Linotype" panose="02040502050505030304" pitchFamily="18" charset="0"/>
              </a:rPr>
              <a:t> </a:t>
            </a:r>
            <a:r>
              <a:rPr lang="et-EE" u="sng" dirty="0" err="1" smtClean="0">
                <a:latin typeface="Palatino Linotype" panose="02040502050505030304" pitchFamily="18" charset="0"/>
              </a:rPr>
              <a:t>Protection</a:t>
            </a:r>
            <a:r>
              <a:rPr lang="et-EE" u="sng" dirty="0" smtClean="0">
                <a:latin typeface="Palatino Linotype" panose="02040502050505030304" pitchFamily="18" charset="0"/>
              </a:rPr>
              <a:t> </a:t>
            </a:r>
            <a:r>
              <a:rPr lang="et-EE" u="sng" dirty="0" err="1" smtClean="0">
                <a:latin typeface="Palatino Linotype" panose="02040502050505030304" pitchFamily="18" charset="0"/>
              </a:rPr>
              <a:t>Specialist</a:t>
            </a:r>
            <a:r>
              <a:rPr lang="et-EE" u="sng" dirty="0" smtClean="0">
                <a:latin typeface="Palatino Linotype" panose="02040502050505030304" pitchFamily="18" charset="0"/>
              </a:rPr>
              <a:t> (EPS)</a:t>
            </a:r>
          </a:p>
          <a:p>
            <a:pPr algn="l"/>
            <a:r>
              <a:rPr lang="et-EE" dirty="0" smtClean="0">
                <a:latin typeface="Palatino Linotype" panose="02040502050505030304" pitchFamily="18" charset="0"/>
              </a:rPr>
              <a:t>EPS-s are </a:t>
            </a:r>
            <a:r>
              <a:rPr lang="et-EE" dirty="0" err="1" smtClean="0">
                <a:latin typeface="Palatino Linotype" panose="02040502050505030304" pitchFamily="18" charset="0"/>
              </a:rPr>
              <a:t>like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environmental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police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officers</a:t>
            </a:r>
            <a:r>
              <a:rPr lang="et-EE" dirty="0" smtClean="0">
                <a:latin typeface="Palatino Linotype" panose="02040502050505030304" pitchFamily="18" charset="0"/>
              </a:rPr>
              <a:t>. </a:t>
            </a:r>
            <a:r>
              <a:rPr lang="et-EE" dirty="0" err="1" smtClean="0">
                <a:latin typeface="Palatino Linotype" panose="02040502050505030304" pitchFamily="18" charset="0"/>
              </a:rPr>
              <a:t>Their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job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is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to</a:t>
            </a:r>
            <a:r>
              <a:rPr lang="et-EE" dirty="0" smtClean="0">
                <a:latin typeface="Palatino Linotype" panose="02040502050505030304" pitchFamily="18" charset="0"/>
              </a:rPr>
              <a:t>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make</a:t>
            </a:r>
            <a:r>
              <a:rPr lang="et-EE" dirty="0" smtClean="0">
                <a:latin typeface="Palatino Linotype" panose="02040502050505030304" pitchFamily="18" charset="0"/>
              </a:rPr>
              <a:t> sure </a:t>
            </a:r>
            <a:r>
              <a:rPr lang="et-EE" dirty="0" err="1" smtClean="0">
                <a:latin typeface="Palatino Linotype" panose="02040502050505030304" pitchFamily="18" charset="0"/>
              </a:rPr>
              <a:t>that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different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industrial</a:t>
            </a:r>
            <a:r>
              <a:rPr lang="et-EE" dirty="0" smtClean="0">
                <a:latin typeface="Palatino Linotype" panose="02040502050505030304" pitchFamily="18" charset="0"/>
              </a:rPr>
              <a:t> and </a:t>
            </a:r>
            <a:r>
              <a:rPr lang="et-EE" dirty="0" err="1" smtClean="0">
                <a:latin typeface="Palatino Linotype" panose="02040502050505030304" pitchFamily="18" charset="0"/>
              </a:rPr>
              <a:t>human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activities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wouldn´t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harm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the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environment</a:t>
            </a:r>
            <a:r>
              <a:rPr lang="et-EE" dirty="0" smtClean="0">
                <a:latin typeface="Palatino Linotype" panose="02040502050505030304" pitchFamily="18" charset="0"/>
              </a:rPr>
              <a:t> and </a:t>
            </a:r>
            <a:r>
              <a:rPr lang="et-EE" dirty="0" err="1" smtClean="0">
                <a:latin typeface="Palatino Linotype" panose="02040502050505030304" pitchFamily="18" charset="0"/>
              </a:rPr>
              <a:t>therefore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human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health</a:t>
            </a:r>
            <a:r>
              <a:rPr lang="et-EE" dirty="0" smtClean="0">
                <a:latin typeface="Palatino Linotype" panose="02040502050505030304" pitchFamily="18" charset="0"/>
              </a:rPr>
              <a:t> and </a:t>
            </a:r>
            <a:r>
              <a:rPr lang="et-EE" dirty="0" err="1" smtClean="0">
                <a:latin typeface="Palatino Linotype" panose="02040502050505030304" pitchFamily="18" charset="0"/>
              </a:rPr>
              <a:t>properties</a:t>
            </a:r>
            <a:endParaRPr lang="et-EE" dirty="0" smtClean="0">
              <a:latin typeface="Palatino Linotype" panose="02040502050505030304" pitchFamily="18" charset="0"/>
            </a:endParaRPr>
          </a:p>
          <a:p>
            <a:pPr algn="l"/>
            <a:endParaRPr lang="et-EE" dirty="0" smtClean="0">
              <a:latin typeface="Palatino Linotype" panose="02040502050505030304" pitchFamily="18" charset="0"/>
            </a:endParaRPr>
          </a:p>
          <a:p>
            <a:pPr algn="l"/>
            <a:r>
              <a:rPr lang="et-EE" dirty="0" err="1" smtClean="0">
                <a:latin typeface="Palatino Linotype" panose="02040502050505030304" pitchFamily="18" charset="0"/>
              </a:rPr>
              <a:t>Their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work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is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very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versatile</a:t>
            </a:r>
            <a:r>
              <a:rPr lang="et-EE" dirty="0" smtClean="0">
                <a:latin typeface="Palatino Linotype" panose="02040502050505030304" pitchFamily="18" charset="0"/>
              </a:rPr>
              <a:t>: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Work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with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computers</a:t>
            </a:r>
            <a:r>
              <a:rPr lang="et-EE" dirty="0" smtClean="0">
                <a:latin typeface="Palatino Linotype" panose="02040502050505030304" pitchFamily="18" charset="0"/>
              </a:rPr>
              <a:t> and </a:t>
            </a:r>
            <a:r>
              <a:rPr lang="et-EE" dirty="0" err="1" smtClean="0">
                <a:latin typeface="Palatino Linotype" panose="02040502050505030304" pitchFamily="18" charset="0"/>
              </a:rPr>
              <a:t>work</a:t>
            </a:r>
            <a:r>
              <a:rPr lang="et-EE" dirty="0" smtClean="0">
                <a:latin typeface="Palatino Linotype" panose="02040502050505030304" pitchFamily="18" charset="0"/>
              </a:rPr>
              <a:t> on </a:t>
            </a:r>
            <a:r>
              <a:rPr lang="et-EE" dirty="0" err="1" smtClean="0">
                <a:latin typeface="Palatino Linotype" panose="02040502050505030304" pitchFamily="18" charset="0"/>
              </a:rPr>
              <a:t>the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field-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doing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environmental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surveys</a:t>
            </a:r>
            <a:r>
              <a:rPr lang="et-EE" dirty="0" smtClean="0">
                <a:latin typeface="Palatino Linotype" panose="02040502050505030304" pitchFamily="18" charset="0"/>
              </a:rPr>
              <a:t>; </a:t>
            </a:r>
            <a:r>
              <a:rPr lang="et-EE" dirty="0" err="1" smtClean="0">
                <a:latin typeface="Palatino Linotype" panose="02040502050505030304" pitchFamily="18" charset="0"/>
              </a:rPr>
              <a:t>visiting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companies</a:t>
            </a:r>
            <a:r>
              <a:rPr lang="et-EE" dirty="0" smtClean="0">
                <a:latin typeface="Palatino Linotype" panose="02040502050505030304" pitchFamily="18" charset="0"/>
              </a:rPr>
              <a:t>; </a:t>
            </a:r>
            <a:r>
              <a:rPr lang="et-EE" dirty="0" err="1" smtClean="0">
                <a:latin typeface="Palatino Linotype" panose="02040502050505030304" pitchFamily="18" charset="0"/>
              </a:rPr>
              <a:t>deal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with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problems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connected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with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fishing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regulations</a:t>
            </a:r>
            <a:r>
              <a:rPr lang="et-EE" dirty="0" smtClean="0">
                <a:latin typeface="Palatino Linotype" panose="02040502050505030304" pitchFamily="18" charset="0"/>
              </a:rPr>
              <a:t>; </a:t>
            </a:r>
            <a:r>
              <a:rPr lang="et-EE" dirty="0" err="1" smtClean="0">
                <a:latin typeface="Palatino Linotype" panose="02040502050505030304" pitchFamily="18" charset="0"/>
              </a:rPr>
              <a:t>waste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management</a:t>
            </a:r>
            <a:r>
              <a:rPr lang="et-EE" dirty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etc</a:t>
            </a:r>
            <a:r>
              <a:rPr lang="et-EE" dirty="0" smtClean="0">
                <a:latin typeface="Palatino Linotype" panose="020405020505050303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t-EE" dirty="0" smtClean="0">
              <a:latin typeface="Maiandra GD" panose="020E0502030308020204" pitchFamily="34" charset="0"/>
            </a:endParaRPr>
          </a:p>
          <a:p>
            <a:endParaRPr lang="en-US" dirty="0">
              <a:latin typeface="Maiandra GD" panose="020E0502030308020204" pitchFamily="34" charset="0"/>
            </a:endParaRPr>
          </a:p>
        </p:txBody>
      </p:sp>
      <p:sp>
        <p:nvSpPr>
          <p:cNvPr id="4" name="Shape 82"/>
          <p:cNvSpPr txBox="1">
            <a:spLocks/>
          </p:cNvSpPr>
          <p:nvPr/>
        </p:nvSpPr>
        <p:spPr>
          <a:xfrm>
            <a:off x="609600" y="594072"/>
            <a:ext cx="11785600" cy="217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rmAutofit fontScale="92500" lnSpcReduction="10000"/>
          </a:bodyPr>
          <a:lstStyle>
            <a:lvl1pPr algn="ctr" defTabSz="457200">
              <a:defRPr sz="58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indent="2286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indent="4572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indent="6858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indent="9144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indent="11430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indent="13716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indent="16002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indent="1828800" algn="ctr" defTabSz="457200">
              <a:defRPr sz="72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What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other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careers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are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involved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in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developing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solar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panels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and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in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energy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t-EE" sz="5400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industry</a:t>
            </a:r>
            <a:r>
              <a:rPr lang="et-EE" sz="54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?</a:t>
            </a:r>
            <a:endParaRPr lang="en-US" sz="5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879177" y="2773671"/>
            <a:ext cx="5994400" cy="6495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rmAutofit fontScale="92500"/>
          </a:bodyPr>
          <a:lstStyle>
            <a:lvl1pPr marL="0" indent="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1pPr>
            <a:lvl2pPr marL="0" indent="22860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2pPr>
            <a:lvl3pPr marL="0" indent="45720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3pPr>
            <a:lvl4pPr marL="0" indent="68580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4pPr>
            <a:lvl5pPr marL="0" indent="914400" algn="ctr" defTabSz="457200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5pPr>
            <a:lvl6pPr marL="3429000" indent="-571500" defTabSz="457200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6pPr>
            <a:lvl7pPr marL="4000500" indent="-571500" defTabSz="457200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7pPr>
            <a:lvl8pPr marL="4572000" indent="-571500" defTabSz="457200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8pPr>
            <a:lvl9pPr marL="5143500" indent="-571500" defTabSz="457200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r>
              <a:rPr lang="et-EE" dirty="0" err="1" smtClean="0">
                <a:latin typeface="Palatino Linotype" panose="02040502050505030304" pitchFamily="18" charset="0"/>
              </a:rPr>
              <a:t>What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is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needed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to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become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Environmental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>
                <a:latin typeface="Palatino Linotype" panose="02040502050505030304" pitchFamily="18" charset="0"/>
              </a:rPr>
              <a:t>P</a:t>
            </a:r>
            <a:r>
              <a:rPr lang="et-EE" dirty="0" err="1" smtClean="0">
                <a:latin typeface="Palatino Linotype" panose="02040502050505030304" pitchFamily="18" charset="0"/>
              </a:rPr>
              <a:t>rotection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Specialist</a:t>
            </a:r>
            <a:r>
              <a:rPr lang="et-EE" dirty="0" smtClean="0">
                <a:latin typeface="Palatino Linotype" panose="02040502050505030304" pitchFamily="18" charset="0"/>
              </a:rPr>
              <a:t>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Good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communication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skills</a:t>
            </a:r>
            <a:endParaRPr lang="et-EE" dirty="0" smtClean="0">
              <a:latin typeface="Palatino Linotype" panose="0204050205050503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Ability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to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make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decisions</a:t>
            </a:r>
            <a:r>
              <a:rPr lang="et-EE" dirty="0" smtClean="0">
                <a:latin typeface="Palatino Linotype" panose="02040502050505030304" pitchFamily="18" charset="0"/>
              </a:rPr>
              <a:t> and </a:t>
            </a:r>
            <a:r>
              <a:rPr lang="et-EE" dirty="0" err="1" smtClean="0">
                <a:latin typeface="Palatino Linotype" panose="02040502050505030304" pitchFamily="18" charset="0"/>
              </a:rPr>
              <a:t>take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responsibility</a:t>
            </a:r>
            <a:endParaRPr lang="et-EE" dirty="0" smtClean="0">
              <a:latin typeface="Palatino Linotype" panose="0204050205050503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Good</a:t>
            </a:r>
            <a:r>
              <a:rPr lang="et-EE" dirty="0" smtClean="0">
                <a:latin typeface="Palatino Linotype" panose="02040502050505030304" pitchFamily="18" charset="0"/>
              </a:rPr>
              <a:t> stress </a:t>
            </a:r>
            <a:r>
              <a:rPr lang="et-EE" dirty="0" err="1" smtClean="0">
                <a:latin typeface="Palatino Linotype" panose="02040502050505030304" pitchFamily="18" charset="0"/>
              </a:rPr>
              <a:t>tolerance</a:t>
            </a:r>
            <a:endParaRPr lang="et-EE" dirty="0" smtClean="0">
              <a:latin typeface="Palatino Linotype" panose="0204050205050503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Good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analytical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skills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Initiative</a:t>
            </a:r>
            <a:endParaRPr lang="et-EE" dirty="0" smtClean="0">
              <a:latin typeface="Palatino Linotype" panose="0204050205050503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t-EE" dirty="0" err="1" smtClean="0">
                <a:latin typeface="Palatino Linotype" panose="02040502050505030304" pitchFamily="18" charset="0"/>
              </a:rPr>
              <a:t>Good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physical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shape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for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field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work</a:t>
            </a:r>
            <a:r>
              <a:rPr lang="et-EE" dirty="0" smtClean="0">
                <a:latin typeface="Palatino Linotype" panose="02040502050505030304" pitchFamily="18" charset="0"/>
              </a:rPr>
              <a:t> and love </a:t>
            </a:r>
            <a:r>
              <a:rPr lang="et-EE" dirty="0" err="1" smtClean="0">
                <a:latin typeface="Palatino Linotype" panose="02040502050505030304" pitchFamily="18" charset="0"/>
              </a:rPr>
              <a:t>for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  <a:r>
              <a:rPr lang="et-EE" dirty="0" err="1" smtClean="0">
                <a:latin typeface="Palatino Linotype" panose="02040502050505030304" pitchFamily="18" charset="0"/>
              </a:rPr>
              <a:t>nature</a:t>
            </a:r>
            <a:r>
              <a:rPr lang="et-EE" dirty="0" smtClean="0">
                <a:latin typeface="Palatino Linotype" panose="02040502050505030304" pitchFamily="18" charset="0"/>
              </a:rPr>
              <a:t> </a:t>
            </a:r>
          </a:p>
          <a:p>
            <a:pPr algn="l"/>
            <a:r>
              <a:rPr lang="et-EE" sz="1400" dirty="0" smtClean="0">
                <a:latin typeface="Palatino Linotype" panose="02040502050505030304" pitchFamily="18" charset="0"/>
              </a:rPr>
              <a:t>http</a:t>
            </a:r>
            <a:r>
              <a:rPr lang="et-EE" sz="1400" dirty="0">
                <a:latin typeface="Palatino Linotype" panose="02040502050505030304" pitchFamily="18" charset="0"/>
              </a:rPr>
              <a:t>://ametid.rajaleidja.ee/Materjaliteadlane-1</a:t>
            </a:r>
            <a:endParaRPr lang="et-EE" sz="1400" dirty="0" smtClean="0">
              <a:latin typeface="Palatino Linotype" panose="02040502050505030304" pitchFamily="18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t-EE" dirty="0" smtClean="0">
              <a:latin typeface="Palatino Linotype" panose="02040502050505030304" pitchFamily="18" charset="0"/>
            </a:endParaRPr>
          </a:p>
          <a:p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518" y="275432"/>
            <a:ext cx="1690443" cy="5040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" y="196280"/>
            <a:ext cx="881862" cy="8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573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1181100" y="6083105"/>
            <a:ext cx="10642600" cy="1929328"/>
          </a:xfrm>
          <a:prstGeom prst="rect">
            <a:avLst/>
          </a:prstGeom>
        </p:spPr>
        <p:txBody>
          <a:bodyPr/>
          <a:lstStyle>
            <a:lvl1pPr defTabSz="201168">
              <a:defRPr sz="316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68" dirty="0" err="1">
                <a:solidFill>
                  <a:srgbClr val="FFFFFF"/>
                </a:solidFill>
                <a:latin typeface="Palatino Linotype" panose="02040502050505030304" pitchFamily="18" charset="0"/>
              </a:rPr>
              <a:t>Davids</a:t>
            </a:r>
            <a:r>
              <a:rPr sz="3168" dirty="0">
                <a:solidFill>
                  <a:srgbClr val="FFFFFF"/>
                </a:solidFill>
                <a:latin typeface="Palatino Linotype" panose="02040502050505030304" pitchFamily="18" charset="0"/>
              </a:rPr>
              <a:t> thoughts “lighted up” as  installing solar panels onto his roof of the house, was the main cause of </a:t>
            </a:r>
            <a:r>
              <a:rPr sz="3168" dirty="0" err="1">
                <a:solidFill>
                  <a:srgbClr val="FFFFFF"/>
                </a:solidFill>
                <a:latin typeface="Palatino Linotype" panose="02040502050505030304" pitchFamily="18" charset="0"/>
              </a:rPr>
              <a:t>Marcuses</a:t>
            </a:r>
            <a:r>
              <a:rPr sz="3168" dirty="0">
                <a:solidFill>
                  <a:srgbClr val="FFFFFF"/>
                </a:solidFill>
                <a:latin typeface="Palatino Linotype" panose="02040502050505030304" pitchFamily="18" charset="0"/>
              </a:rPr>
              <a:t> visit.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xfrm>
            <a:off x="1181100" y="8029883"/>
            <a:ext cx="10642600" cy="1291917"/>
          </a:xfrm>
          <a:prstGeom prst="rect">
            <a:avLst/>
          </a:prstGeom>
        </p:spPr>
        <p:txBody>
          <a:bodyPr/>
          <a:lstStyle>
            <a:lvl1pPr defTabSz="370331">
              <a:defRPr sz="291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16" dirty="0">
                <a:solidFill>
                  <a:srgbClr val="FFFFFF"/>
                </a:solidFill>
                <a:latin typeface="Palatino Linotype" panose="02040502050505030304" pitchFamily="18" charset="0"/>
              </a:rPr>
              <a:t>“It is possible and beneficial to install them, but you need to consider the following aspects:”…</a:t>
            </a:r>
          </a:p>
        </p:txBody>
      </p:sp>
      <p:pic>
        <p:nvPicPr>
          <p:cNvPr id="9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9820" y="160494"/>
            <a:ext cx="5905160" cy="5905160"/>
          </a:xfrm>
          <a:prstGeom prst="rect">
            <a:avLst/>
          </a:prstGeom>
          <a:ln w="889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4981269" y="5811190"/>
            <a:ext cx="3241953" cy="27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 u="sng">
                <a:hlinkClick r:id="rId3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900" u="sng">
                <a:solidFill>
                  <a:srgbClr val="FFFFFF"/>
                </a:solidFill>
                <a:hlinkClick r:id="rId3"/>
              </a:rPr>
              <a:t>https://www.flickr.com/photos/cayusa/981372736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12" y="290640"/>
            <a:ext cx="1690443" cy="5040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" y="196280"/>
            <a:ext cx="881862" cy="8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3" animBg="1" advAuto="0"/>
      <p:bldP spid="91" grpId="4" animBg="1" advAuto="0"/>
      <p:bldP spid="92" grpId="1" animBg="1" advAuto="0"/>
      <p:bldP spid="93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7"/>
          <p:cNvGrpSpPr/>
          <p:nvPr/>
        </p:nvGrpSpPr>
        <p:grpSpPr>
          <a:xfrm>
            <a:off x="7842250" y="1193800"/>
            <a:ext cx="5003800" cy="7086600"/>
            <a:chOff x="-44450" y="-44450"/>
            <a:chExt cx="5003800" cy="7086600"/>
          </a:xfrm>
        </p:grpSpPr>
        <p:pic>
          <p:nvPicPr>
            <p:cNvPr id="96" name="compass.png"/>
            <p:cNvPicPr/>
            <p:nvPr/>
          </p:nvPicPr>
          <p:blipFill>
            <a:blip r:embed="rId2">
              <a:extLst/>
            </a:blip>
            <a:srcRect l="14882" r="14882"/>
            <a:stretch>
              <a:fillRect/>
            </a:stretch>
          </p:blipFill>
          <p:spPr>
            <a:xfrm>
              <a:off x="0" y="0"/>
              <a:ext cx="4914900" cy="6997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5" name="Picture 9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44450" y="-44450"/>
              <a:ext cx="5003800" cy="7086600"/>
            </a:xfrm>
            <a:prstGeom prst="rect">
              <a:avLst/>
            </a:prstGeom>
            <a:effectLst/>
          </p:spPr>
        </p:pic>
      </p:grp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09600" y="556630"/>
            <a:ext cx="5994400" cy="1985126"/>
          </a:xfrm>
          <a:prstGeom prst="rect">
            <a:avLst/>
          </a:prstGeom>
        </p:spPr>
        <p:txBody>
          <a:bodyPr/>
          <a:lstStyle>
            <a:lvl1pPr defTabSz="365760">
              <a:defRPr sz="46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40" dirty="0">
                <a:solidFill>
                  <a:srgbClr val="FFFFFF"/>
                </a:solidFill>
                <a:latin typeface="Palatino Linotype" panose="02040502050505030304" pitchFamily="18" charset="0"/>
              </a:rPr>
              <a:t>Technical aspects to consider: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609600" y="3111841"/>
            <a:ext cx="7000727" cy="5219359"/>
          </a:xfrm>
          <a:prstGeom prst="rect">
            <a:avLst/>
          </a:prstGeom>
        </p:spPr>
        <p:txBody>
          <a:bodyPr/>
          <a:lstStyle/>
          <a:p>
            <a:pPr marL="474344" lvl="0" indent="-474344" algn="l" defTabSz="379475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988" dirty="0">
                <a:solidFill>
                  <a:srgbClr val="FFFFFF"/>
                </a:solidFill>
                <a:latin typeface="Palatino Linotype" panose="02040502050505030304" pitchFamily="18" charset="0"/>
              </a:rPr>
              <a:t>Location (in Estonia facing South)</a:t>
            </a:r>
          </a:p>
          <a:p>
            <a:pPr marL="474344" lvl="0" indent="-474344" algn="l" defTabSz="379475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988" dirty="0">
                <a:solidFill>
                  <a:srgbClr val="FFFFFF"/>
                </a:solidFill>
                <a:latin typeface="Palatino Linotype" panose="02040502050505030304" pitchFamily="18" charset="0"/>
              </a:rPr>
              <a:t>Roof construction</a:t>
            </a:r>
          </a:p>
          <a:p>
            <a:pPr marL="474344" lvl="0" indent="-474344" algn="l" defTabSz="379475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988" dirty="0">
                <a:solidFill>
                  <a:srgbClr val="FFFFFF"/>
                </a:solidFill>
                <a:latin typeface="Palatino Linotype" panose="02040502050505030304" pitchFamily="18" charset="0"/>
              </a:rPr>
              <a:t>Installation framework </a:t>
            </a:r>
          </a:p>
          <a:p>
            <a:pPr marL="474344" lvl="0" indent="-474344" algn="l" defTabSz="379475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988" dirty="0">
                <a:solidFill>
                  <a:srgbClr val="FFFFFF"/>
                </a:solidFill>
                <a:latin typeface="Palatino Linotype" panose="02040502050505030304" pitchFamily="18" charset="0"/>
              </a:rPr>
              <a:t>Whether you would like to use it just for your own household or sell it to electrical company and become a micro-producer</a:t>
            </a:r>
          </a:p>
        </p:txBody>
      </p:sp>
      <p:sp>
        <p:nvSpPr>
          <p:cNvPr id="100" name="Shape 100"/>
          <p:cNvSpPr/>
          <p:nvPr/>
        </p:nvSpPr>
        <p:spPr>
          <a:xfrm>
            <a:off x="8140377" y="8237692"/>
            <a:ext cx="4407546" cy="25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 dirty="0">
                <a:solidFill>
                  <a:srgbClr val="FFFFFF"/>
                </a:solidFill>
              </a:rPr>
              <a:t>https://unmgrc.unm.edu/conference/2013-conference/images/compass.png</a:t>
            </a: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12" y="290640"/>
            <a:ext cx="1690443" cy="50405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" y="196280"/>
            <a:ext cx="881862" cy="8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3" uiExpand="1" animBg="1" advAuto="0"/>
      <p:bldP spid="98" grpId="1" animBg="1" advAuto="0"/>
      <p:bldP spid="99" grpId="2" uiExpand="1" build="p" bldLvl="5" animBg="1" advAuto="0"/>
      <p:bldP spid="1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4"/>
          <p:cNvGrpSpPr/>
          <p:nvPr/>
        </p:nvGrpSpPr>
        <p:grpSpPr>
          <a:xfrm>
            <a:off x="7181850" y="1187450"/>
            <a:ext cx="5003800" cy="7086600"/>
            <a:chOff x="-44450" y="-44450"/>
            <a:chExt cx="5003800" cy="7086600"/>
          </a:xfrm>
        </p:grpSpPr>
        <p:pic>
          <p:nvPicPr>
            <p:cNvPr id="103" name="tumblr_lcttnsi9AX1qb5bn1.gif"/>
            <p:cNvPicPr/>
            <p:nvPr/>
          </p:nvPicPr>
          <p:blipFill>
            <a:blip r:embed="rId2">
              <a:extLst/>
            </a:blip>
            <a:srcRect l="14882" r="14882"/>
            <a:stretch>
              <a:fillRect/>
            </a:stretch>
          </p:blipFill>
          <p:spPr>
            <a:xfrm>
              <a:off x="0" y="0"/>
              <a:ext cx="4914900" cy="6997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2" name="Picture 10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44450" y="-44450"/>
              <a:ext cx="5003800" cy="7086600"/>
            </a:xfrm>
            <a:prstGeom prst="rect">
              <a:avLst/>
            </a:prstGeom>
            <a:effectLst/>
          </p:spPr>
        </p:pic>
      </p:grpSp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365467" y="1187450"/>
            <a:ext cx="5994401" cy="3568701"/>
          </a:xfrm>
          <a:prstGeom prst="rect">
            <a:avLst/>
          </a:prstGeom>
        </p:spPr>
        <p:txBody>
          <a:bodyPr anchor="t"/>
          <a:lstStyle>
            <a:lvl1pPr defTabSz="438911">
              <a:defRPr sz="556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68" dirty="0">
                <a:solidFill>
                  <a:srgbClr val="FFFFFF"/>
                </a:solidFill>
                <a:latin typeface="Palatino Linotype" panose="02040502050505030304" pitchFamily="18" charset="0"/>
              </a:rPr>
              <a:t>This technical  talk got David confused</a:t>
            </a:r>
          </a:p>
        </p:txBody>
      </p:sp>
      <p:pic>
        <p:nvPicPr>
          <p:cNvPr id="111" name="Picture 110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59868" y="2066261"/>
            <a:ext cx="866500" cy="404291"/>
          </a:xfrm>
          <a:prstGeom prst="rect">
            <a:avLst/>
          </a:prstGeom>
        </p:spPr>
      </p:pic>
      <p:grpSp>
        <p:nvGrpSpPr>
          <p:cNvPr id="109" name="Group 109"/>
          <p:cNvGrpSpPr/>
          <p:nvPr/>
        </p:nvGrpSpPr>
        <p:grpSpPr>
          <a:xfrm>
            <a:off x="1842816" y="3788558"/>
            <a:ext cx="7600278" cy="3829051"/>
            <a:chOff x="-25400" y="-25400"/>
            <a:chExt cx="7600277" cy="3829050"/>
          </a:xfrm>
        </p:grpSpPr>
        <p:sp>
          <p:nvSpPr>
            <p:cNvPr id="108" name="Shape 108"/>
            <p:cNvSpPr/>
            <p:nvPr/>
          </p:nvSpPr>
          <p:spPr>
            <a:xfrm>
              <a:off x="0" y="0"/>
              <a:ext cx="4985421" cy="3778059"/>
            </a:xfrm>
            <a:prstGeom prst="wedgeEllipseCallout">
              <a:avLst>
                <a:gd name="adj1" fmla="val 101857"/>
                <a:gd name="adj2" fmla="val -16648"/>
              </a:avLst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20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0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Maiandra GD" panose="020E0502030308020204" pitchFamily="34" charset="0"/>
                </a:rPr>
                <a:t>“Isn’t there a way to make solar panel for my kids by ourselves, so they could charge their smart devices in a “green way?” </a:t>
              </a:r>
            </a:p>
          </p:txBody>
        </p:sp>
        <p:pic>
          <p:nvPicPr>
            <p:cNvPr id="107" name="Picture 106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5400" y="-25400"/>
              <a:ext cx="7600277" cy="3829050"/>
            </a:xfrm>
            <a:prstGeom prst="rect">
              <a:avLst/>
            </a:prstGeom>
            <a:effectLst/>
          </p:spPr>
        </p:pic>
      </p:grpSp>
      <p:sp>
        <p:nvSpPr>
          <p:cNvPr id="110" name="Shape 110"/>
          <p:cNvSpPr/>
          <p:nvPr/>
        </p:nvSpPr>
        <p:spPr>
          <a:xfrm>
            <a:off x="7645399" y="8245045"/>
            <a:ext cx="4076701" cy="25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 u="sng">
                <a:hlinkClick r:id="rId6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800" u="sng">
                <a:solidFill>
                  <a:srgbClr val="FFFFFF"/>
                </a:solidFill>
                <a:hlinkClick r:id="rId6"/>
              </a:rPr>
              <a:t>http://kerrr-ni.blogspot.com.ee/2014/04/saving-best-for-last_6.html</a:t>
            </a:r>
          </a:p>
        </p:txBody>
      </p:sp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12" y="290640"/>
            <a:ext cx="1432091" cy="366152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196279"/>
            <a:ext cx="747086" cy="75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3" animBg="1" advAuto="0"/>
      <p:bldP spid="105" grpId="1" animBg="1" advAuto="0"/>
      <p:bldP spid="111" grpId="2" animBg="1" advAuto="0"/>
      <p:bldP spid="109" grpId="5" animBg="1" advAuto="0"/>
      <p:bldP spid="110" grpId="4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9502" y="4815309"/>
            <a:ext cx="6205634" cy="4221757"/>
          </a:xfrm>
          <a:prstGeom prst="rect">
            <a:avLst/>
          </a:prstGeom>
        </p:spPr>
      </p:pic>
      <p:sp>
        <p:nvSpPr>
          <p:cNvPr id="115" name="Shape 115"/>
          <p:cNvSpPr/>
          <p:nvPr/>
        </p:nvSpPr>
        <p:spPr>
          <a:xfrm>
            <a:off x="879203" y="2208566"/>
            <a:ext cx="11543344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FFFFFF"/>
                </a:solidFill>
                <a:latin typeface="Palatino Linotype" panose="02040502050505030304" pitchFamily="18" charset="0"/>
              </a:rPr>
              <a:t>“Of course! It isn’t difficult at all! I’ll help you, and invite your kids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4200" dirty="0">
                <a:solidFill>
                  <a:srgbClr val="FFFFFF"/>
                </a:solidFill>
                <a:latin typeface="Palatino Linotype" panose="02040502050505030304" pitchFamily="18" charset="0"/>
              </a:rPr>
              <a:t>to join us! It will be fun”, said Marcus</a:t>
            </a:r>
          </a:p>
        </p:txBody>
      </p:sp>
      <p:sp>
        <p:nvSpPr>
          <p:cNvPr id="116" name="Shape 116"/>
          <p:cNvSpPr/>
          <p:nvPr/>
        </p:nvSpPr>
        <p:spPr>
          <a:xfrm>
            <a:off x="5454800" y="8569406"/>
            <a:ext cx="1496131" cy="27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00">
                <a:solidFill>
                  <a:srgbClr val="FFFFFF"/>
                </a:solidFill>
              </a:rPr>
              <a:t>Photo: Karl Tammiste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12" y="290640"/>
            <a:ext cx="1690443" cy="50405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" y="196280"/>
            <a:ext cx="881862" cy="8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2" animBg="1" advAuto="0"/>
      <p:bldP spid="115" grpId="1" animBg="1" advAuto="0"/>
      <p:bldP spid="116" grpId="3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5896" y="5508172"/>
            <a:ext cx="1000911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kumimoji="0" lang="et-EE" sz="24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Palatino Linotype" panose="02040502050505030304" pitchFamily="18" charset="0"/>
                <a:sym typeface="Chalkduster"/>
              </a:rPr>
              <a:t>This </a:t>
            </a:r>
            <a:r>
              <a:rPr kumimoji="0" lang="et-EE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Palatino Linotype" panose="02040502050505030304" pitchFamily="18" charset="0"/>
                <a:sym typeface="Chalkduster"/>
              </a:rPr>
              <a:t>teaching material is developed by Science Education Center, in </a:t>
            </a:r>
          </a:p>
          <a:p>
            <a:pPr rtl="0" latinLnBrk="1" hangingPunct="0"/>
            <a:r>
              <a:rPr kumimoji="0" lang="et-EE" sz="24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Palatino Linotype" panose="02040502050505030304" pitchFamily="18" charset="0"/>
                <a:sym typeface="Chalkduster"/>
              </a:rPr>
              <a:t>University of Tartu, Estonia and </a:t>
            </a:r>
            <a:r>
              <a:rPr lang="en-US" sz="2400" dirty="0" smtClean="0">
                <a:latin typeface="Palatino Linotype" panose="02040502050505030304" pitchFamily="18" charset="0"/>
              </a:rPr>
              <a:t>has </a:t>
            </a:r>
            <a:r>
              <a:rPr lang="en-US" sz="2400" dirty="0">
                <a:latin typeface="Palatino Linotype" panose="02040502050505030304" pitchFamily="18" charset="0"/>
              </a:rPr>
              <a:t>received funding from the European Union's Horizon 2020 research</a:t>
            </a:r>
            <a:r>
              <a:rPr lang="et-EE" sz="2400" dirty="0">
                <a:latin typeface="Palatino Linotype" panose="02040502050505030304" pitchFamily="18" charset="0"/>
              </a:rPr>
              <a:t>  </a:t>
            </a:r>
            <a:r>
              <a:rPr lang="en-US" sz="2400" dirty="0" smtClean="0">
                <a:latin typeface="Palatino Linotype" panose="02040502050505030304" pitchFamily="18" charset="0"/>
              </a:rPr>
              <a:t>and </a:t>
            </a:r>
            <a:r>
              <a:rPr lang="en-US" sz="2400" dirty="0">
                <a:latin typeface="Palatino Linotype" panose="02040502050505030304" pitchFamily="18" charset="0"/>
              </a:rPr>
              <a:t>innovation </a:t>
            </a:r>
            <a:r>
              <a:rPr lang="en-US" sz="2400" dirty="0" err="1">
                <a:latin typeface="Palatino Linotype" panose="02040502050505030304" pitchFamily="18" charset="0"/>
              </a:rPr>
              <a:t>programme</a:t>
            </a:r>
            <a:r>
              <a:rPr lang="en-US" sz="2400" dirty="0">
                <a:latin typeface="Palatino Linotype" panose="02040502050505030304" pitchFamily="18" charset="0"/>
              </a:rPr>
              <a:t> under grant </a:t>
            </a:r>
            <a:r>
              <a:rPr lang="et-EE" sz="2400" dirty="0" smtClean="0">
                <a:latin typeface="Palatino Linotype" panose="02040502050505030304" pitchFamily="18" charset="0"/>
              </a:rPr>
              <a:t> </a:t>
            </a:r>
            <a:r>
              <a:rPr lang="en-US" sz="2400" dirty="0" smtClean="0">
                <a:latin typeface="Palatino Linotype" panose="02040502050505030304" pitchFamily="18" charset="0"/>
              </a:rPr>
              <a:t>agreement </a:t>
            </a:r>
            <a:r>
              <a:rPr lang="en-US" sz="2400" dirty="0">
                <a:latin typeface="Palatino Linotype" panose="02040502050505030304" pitchFamily="18" charset="0"/>
              </a:rPr>
              <a:t>No 665100.</a:t>
            </a:r>
          </a:p>
        </p:txBody>
      </p:sp>
      <p:pic>
        <p:nvPicPr>
          <p:cNvPr id="3" name="Picture 2" descr="int-multic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08" y="2940596"/>
            <a:ext cx="2964932" cy="19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536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8"/>
          <p:cNvGrpSpPr/>
          <p:nvPr/>
        </p:nvGrpSpPr>
        <p:grpSpPr>
          <a:xfrm>
            <a:off x="6927850" y="3342996"/>
            <a:ext cx="4518422" cy="5705872"/>
            <a:chOff x="-44450" y="-44450"/>
            <a:chExt cx="4518421" cy="5705871"/>
          </a:xfrm>
        </p:grpSpPr>
        <p:pic>
          <p:nvPicPr>
            <p:cNvPr id="37" name="energybill.jpg"/>
            <p:cNvPicPr/>
            <p:nvPr/>
          </p:nvPicPr>
          <p:blipFill>
            <a:blip r:embed="rId2">
              <a:extLst/>
            </a:blip>
            <a:srcRect t="10016" b="10016"/>
            <a:stretch>
              <a:fillRect/>
            </a:stretch>
          </p:blipFill>
          <p:spPr>
            <a:xfrm>
              <a:off x="0" y="0"/>
              <a:ext cx="4429359" cy="561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" name="Picture 3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44450" y="-44450"/>
              <a:ext cx="4518422" cy="5705872"/>
            </a:xfrm>
            <a:prstGeom prst="rect">
              <a:avLst/>
            </a:prstGeom>
            <a:effectLst/>
          </p:spPr>
        </p:pic>
      </p:grp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00" y="393700"/>
            <a:ext cx="10464800" cy="2540000"/>
          </a:xfrm>
          <a:prstGeom prst="rect">
            <a:avLst/>
          </a:prstGeom>
        </p:spPr>
        <p:txBody>
          <a:bodyPr/>
          <a:lstStyle>
            <a:lvl1pPr defTabSz="388620">
              <a:defRPr sz="612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20" dirty="0">
                <a:solidFill>
                  <a:srgbClr val="FFFFFF"/>
                </a:solidFill>
                <a:latin typeface="Palatino Linotype" panose="02040502050505030304" pitchFamily="18" charset="0"/>
              </a:rPr>
              <a:t>Argument about monthly electricity bill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795736" y="2946400"/>
            <a:ext cx="5270501" cy="6096000"/>
          </a:xfrm>
          <a:prstGeom prst="rect">
            <a:avLst/>
          </a:prstGeom>
        </p:spPr>
        <p:txBody>
          <a:bodyPr anchor="t"/>
          <a:lstStyle/>
          <a:p>
            <a:pPr marL="400557" lvl="0" indent="-400557" defTabSz="379475">
              <a:spcBef>
                <a:spcPts val="2600"/>
              </a:spcBef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656" dirty="0">
                <a:solidFill>
                  <a:srgbClr val="FFFFFF"/>
                </a:solidFill>
                <a:latin typeface="Palatino Linotype" panose="02040502050505030304" pitchFamily="18" charset="0"/>
              </a:rPr>
              <a:t>Meet David. He is </a:t>
            </a:r>
            <a:r>
              <a:rPr lang="et-EE" sz="2656" dirty="0" smtClean="0">
                <a:solidFill>
                  <a:srgbClr val="FFFFFF"/>
                </a:solidFill>
                <a:latin typeface="Palatino Linotype" panose="02040502050505030304" pitchFamily="18" charset="0"/>
              </a:rPr>
              <a:t>a </a:t>
            </a:r>
            <a:r>
              <a:rPr sz="2656" dirty="0" smtClean="0">
                <a:solidFill>
                  <a:srgbClr val="FFFFFF"/>
                </a:solidFill>
                <a:latin typeface="Palatino Linotype" panose="02040502050505030304" pitchFamily="18" charset="0"/>
              </a:rPr>
              <a:t>dad </a:t>
            </a:r>
            <a:r>
              <a:rPr sz="2656" dirty="0">
                <a:solidFill>
                  <a:srgbClr val="FFFFFF"/>
                </a:solidFill>
                <a:latin typeface="Palatino Linotype" panose="02040502050505030304" pitchFamily="18" charset="0"/>
              </a:rPr>
              <a:t>of two teenage kids: Mary and Jack.</a:t>
            </a:r>
          </a:p>
          <a:p>
            <a:pPr marL="400557" lvl="0" indent="-400557" defTabSz="379475">
              <a:spcBef>
                <a:spcPts val="2600"/>
              </a:spcBef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656" dirty="0">
                <a:solidFill>
                  <a:srgbClr val="FFFFFF"/>
                </a:solidFill>
                <a:latin typeface="Palatino Linotype" panose="02040502050505030304" pitchFamily="18" charset="0"/>
              </a:rPr>
              <a:t>Year by year their </a:t>
            </a:r>
            <a:r>
              <a:rPr sz="2656" dirty="0" err="1">
                <a:solidFill>
                  <a:srgbClr val="FFFFFF"/>
                </a:solidFill>
                <a:latin typeface="Palatino Linotype" panose="02040502050505030304" pitchFamily="18" charset="0"/>
              </a:rPr>
              <a:t>familys</a:t>
            </a:r>
            <a:r>
              <a:rPr sz="2656" dirty="0">
                <a:solidFill>
                  <a:srgbClr val="FFFFFF"/>
                </a:solidFill>
                <a:latin typeface="Palatino Linotype" panose="02040502050505030304" pitchFamily="18" charset="0"/>
              </a:rPr>
              <a:t>’ electricity bill has increased</a:t>
            </a:r>
          </a:p>
          <a:p>
            <a:pPr marL="400557" lvl="0" indent="-400557" defTabSz="379475">
              <a:spcBef>
                <a:spcPts val="2600"/>
              </a:spcBef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2656" dirty="0">
                <a:solidFill>
                  <a:srgbClr val="FFFFFF"/>
                </a:solidFill>
                <a:latin typeface="Palatino Linotype" panose="02040502050505030304" pitchFamily="18" charset="0"/>
              </a:rPr>
              <a:t>David blames the kids, who use their phones and tablets constantly for playing and chatting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6139519" y="4073285"/>
            <a:ext cx="6650466" cy="4477077"/>
            <a:chOff x="-44450" y="-44450"/>
            <a:chExt cx="6650464" cy="4477075"/>
          </a:xfrm>
        </p:grpSpPr>
        <p:pic>
          <p:nvPicPr>
            <p:cNvPr id="42" name="article-0-1A10E99B000005DC-828_634x424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561565" cy="43881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Picture 40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44450" y="-44450"/>
              <a:ext cx="6650465" cy="4477076"/>
            </a:xfrm>
            <a:prstGeom prst="rect">
              <a:avLst/>
            </a:prstGeom>
            <a:effectLst/>
          </p:spPr>
        </p:pic>
      </p:grpSp>
      <p:sp>
        <p:nvSpPr>
          <p:cNvPr id="44" name="Shape 44"/>
          <p:cNvSpPr/>
          <p:nvPr/>
        </p:nvSpPr>
        <p:spPr>
          <a:xfrm>
            <a:off x="6811167" y="8202021"/>
            <a:ext cx="5797502" cy="25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>
                <a:solidFill>
                  <a:srgbClr val="FFFFFF"/>
                </a:solidFill>
              </a:rPr>
              <a:t>http://www.dailymail.co.uk/sciencetech/article-2333261/We-spend-MORE-time-phones-partner.html</a:t>
            </a:r>
          </a:p>
        </p:txBody>
      </p:sp>
      <p:sp>
        <p:nvSpPr>
          <p:cNvPr id="45" name="Shape 45"/>
          <p:cNvSpPr/>
          <p:nvPr/>
        </p:nvSpPr>
        <p:spPr>
          <a:xfrm>
            <a:off x="7419999" y="8981402"/>
            <a:ext cx="3534124" cy="252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>
                <a:solidFill>
                  <a:srgbClr val="FFFFFF"/>
                </a:solidFill>
              </a:rPr>
              <a:t>http://obrag.org/wp-content/uploads/2009/12/energybill.jpg</a:t>
            </a:r>
          </a:p>
        </p:txBody>
      </p:sp>
      <p:pic>
        <p:nvPicPr>
          <p:cNvPr id="12" name="Picture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12" y="290640"/>
            <a:ext cx="1690443" cy="504056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" y="196280"/>
            <a:ext cx="881862" cy="8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3" animBg="1" advAuto="0"/>
      <p:bldP spid="38" grpId="5" animBg="1" advAuto="0"/>
      <p:bldP spid="39" grpId="1" animBg="1" advAuto="0"/>
      <p:bldP spid="40" grpId="2" build="p" bldLvl="5" animBg="1" advAuto="0"/>
      <p:bldP spid="43" grpId="7" animBg="1" advAuto="0"/>
      <p:bldP spid="44" grpId="8" animBg="1" advAuto="0"/>
      <p:bldP spid="45" grpId="4" animBg="1" advAuto="0"/>
      <p:bldP spid="45" grpId="6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4500" y="6479291"/>
            <a:ext cx="7645400" cy="3530601"/>
          </a:xfrm>
          <a:prstGeom prst="rect">
            <a:avLst/>
          </a:prstGeom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309712" y="19459"/>
            <a:ext cx="11415277" cy="1788532"/>
          </a:xfrm>
          <a:prstGeom prst="rect">
            <a:avLst/>
          </a:prstGeom>
        </p:spPr>
        <p:txBody>
          <a:bodyPr anchor="t"/>
          <a:lstStyle>
            <a:lvl1pPr defTabSz="397763">
              <a:defRPr sz="5133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33" dirty="0">
                <a:solidFill>
                  <a:srgbClr val="FFFFFF"/>
                </a:solidFill>
                <a:latin typeface="Palatino Linotype" panose="02040502050505030304" pitchFamily="18" charset="0"/>
              </a:rPr>
              <a:t>David has decided to try out solar power, because…</a:t>
            </a:r>
          </a:p>
        </p:txBody>
      </p:sp>
      <p:sp>
        <p:nvSpPr>
          <p:cNvPr id="49" name="Shape 49"/>
          <p:cNvSpPr/>
          <p:nvPr/>
        </p:nvSpPr>
        <p:spPr>
          <a:xfrm>
            <a:off x="86121" y="1644873"/>
            <a:ext cx="12832449" cy="4730382"/>
          </a:xfrm>
          <a:prstGeom prst="wedgeEllipseCallout">
            <a:avLst>
              <a:gd name="adj1" fmla="val 27310"/>
              <a:gd name="adj2" fmla="val 59332"/>
            </a:avLst>
          </a:prstGeom>
          <a:solidFill>
            <a:srgbClr val="FADD7F">
              <a:alpha val="67373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3200" dirty="0">
                <a:latin typeface="Palatino Linotype" panose="02040502050505030304" pitchFamily="18" charset="0"/>
              </a:rPr>
              <a:t>“It reduces electricity bill 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3200" dirty="0">
                <a:latin typeface="Palatino Linotype" panose="02040502050505030304" pitchFamily="18" charset="0"/>
              </a:rPr>
              <a:t>Efficient even in northern countries like Estonia and Finland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sz="3200" dirty="0">
                <a:latin typeface="Palatino Linotype" panose="02040502050505030304" pitchFamily="18" charset="0"/>
              </a:rPr>
              <a:t>Quote calculation for free” according to the solar panel installation company.</a:t>
            </a:r>
          </a:p>
        </p:txBody>
      </p:sp>
      <p:sp>
        <p:nvSpPr>
          <p:cNvPr id="50" name="Shape 50"/>
          <p:cNvSpPr/>
          <p:nvPr/>
        </p:nvSpPr>
        <p:spPr>
          <a:xfrm>
            <a:off x="5623338" y="9543080"/>
            <a:ext cx="4054557" cy="227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 u="sng">
                <a:solidFill>
                  <a:srgbClr val="060606"/>
                </a:solidFill>
                <a:hlinkClick r:id="rId3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600" u="sng">
                <a:solidFill>
                  <a:srgbClr val="060606"/>
                </a:solidFill>
                <a:hlinkClick r:id="rId3"/>
              </a:rPr>
              <a:t>http://sanjosegreenhome.com/wp-content/uploads/2014/07/used-solar-panel-salesman.jpg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896" y="211104"/>
            <a:ext cx="1690443" cy="5040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" y="96590"/>
            <a:ext cx="881862" cy="8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4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2" animBg="1" advAuto="0"/>
      <p:bldP spid="48" grpId="1" animBg="1" advAuto="0"/>
      <p:bldP spid="49" grpId="4" build="p" bldLvl="5" animBg="1" advAuto="0"/>
      <p:bldP spid="50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8442" y="5458693"/>
            <a:ext cx="8153401" cy="4165601"/>
          </a:xfrm>
          <a:prstGeom prst="rect">
            <a:avLst/>
          </a:prstGeom>
        </p:spPr>
      </p:pic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 dirty="0">
                <a:solidFill>
                  <a:srgbClr val="FFFFFF"/>
                </a:solidFill>
                <a:latin typeface="Palatino Linotype" panose="02040502050505030304" pitchFamily="18" charset="0"/>
              </a:rPr>
              <a:t>David decides to ask friends’ advice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1107752" y="2813808"/>
            <a:ext cx="11539474" cy="2157051"/>
          </a:xfrm>
          <a:prstGeom prst="rect">
            <a:avLst/>
          </a:prstGeom>
        </p:spPr>
        <p:txBody>
          <a:bodyPr anchor="t"/>
          <a:lstStyle/>
          <a:p>
            <a:pPr marL="386079" lvl="0" indent="-386079" defTabSz="365760">
              <a:spcBef>
                <a:spcPts val="25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560" dirty="0">
                <a:solidFill>
                  <a:srgbClr val="FFFFFF"/>
                </a:solidFill>
                <a:latin typeface="Palatino Linotype" panose="02040502050505030304" pitchFamily="18" charset="0"/>
              </a:rPr>
              <a:t>Meet Marcus, an electric engineer, and a friend of </a:t>
            </a:r>
            <a:r>
              <a:rPr sz="2560" dirty="0" err="1">
                <a:solidFill>
                  <a:srgbClr val="FFFFFF"/>
                </a:solidFill>
                <a:latin typeface="Palatino Linotype" panose="02040502050505030304" pitchFamily="18" charset="0"/>
              </a:rPr>
              <a:t>Davids</a:t>
            </a:r>
            <a:r>
              <a:rPr sz="2560" dirty="0">
                <a:solidFill>
                  <a:srgbClr val="FFFFFF"/>
                </a:solidFill>
                <a:latin typeface="Palatino Linotype" panose="02040502050505030304" pitchFamily="18" charset="0"/>
              </a:rPr>
              <a:t>’ </a:t>
            </a:r>
          </a:p>
          <a:p>
            <a:pPr marL="386079" lvl="0" indent="-386079" defTabSz="365760">
              <a:spcBef>
                <a:spcPts val="2500"/>
              </a:spcBef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2560" dirty="0">
                <a:solidFill>
                  <a:srgbClr val="FFFFFF"/>
                </a:solidFill>
                <a:latin typeface="Palatino Linotype" panose="02040502050505030304" pitchFamily="18" charset="0"/>
              </a:rPr>
              <a:t>David invited Marcus to visit him at home so he could consult about solar panels installation</a:t>
            </a:r>
          </a:p>
        </p:txBody>
      </p:sp>
      <p:pic>
        <p:nvPicPr>
          <p:cNvPr id="57" name="Picture 56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7451" y="4926370"/>
            <a:ext cx="864124" cy="1784887"/>
          </a:xfrm>
          <a:prstGeom prst="rect">
            <a:avLst/>
          </a:prstGeom>
        </p:spPr>
      </p:pic>
      <p:sp>
        <p:nvSpPr>
          <p:cNvPr id="56" name="Shape 56"/>
          <p:cNvSpPr/>
          <p:nvPr/>
        </p:nvSpPr>
        <p:spPr>
          <a:xfrm>
            <a:off x="6945426" y="9380781"/>
            <a:ext cx="3981388" cy="25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>
                <a:solidFill>
                  <a:srgbClr val="FFFFFF"/>
                </a:solidFill>
              </a:rPr>
              <a:t>http://www.bu.edu/ece/files/2009/04/paschalidis_with_students.jpg</a:t>
            </a:r>
          </a:p>
        </p:txBody>
      </p:sp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12" y="290640"/>
            <a:ext cx="1690443" cy="504056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" y="196280"/>
            <a:ext cx="881862" cy="8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4" animBg="1" advAuto="0"/>
      <p:bldP spid="53" grpId="1" animBg="1" advAuto="0"/>
      <p:bldP spid="54" grpId="2" build="p" bldLvl="5" animBg="1" advAuto="0"/>
      <p:bldP spid="57" grpId="3" animBg="1" advAuto="0"/>
      <p:bldP spid="56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5123" y="2817157"/>
            <a:ext cx="4940301" cy="7099301"/>
          </a:xfrm>
          <a:prstGeom prst="rect">
            <a:avLst/>
          </a:prstGeom>
        </p:spPr>
      </p:pic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258591" y="344461"/>
            <a:ext cx="10859549" cy="1940052"/>
          </a:xfrm>
          <a:prstGeom prst="rect">
            <a:avLst/>
          </a:prstGeom>
        </p:spPr>
        <p:txBody>
          <a:bodyPr anchor="t">
            <a:normAutofit/>
          </a:bodyPr>
          <a:lstStyle>
            <a:lvl1pPr defTabSz="251460">
              <a:defRPr sz="319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FFFFFF"/>
                </a:solidFill>
                <a:latin typeface="Palatino Linotype" panose="02040502050505030304" pitchFamily="18" charset="0"/>
              </a:rPr>
              <a:t>David catches up with </a:t>
            </a:r>
            <a:r>
              <a:rPr sz="4000" dirty="0" err="1">
                <a:solidFill>
                  <a:srgbClr val="FFFFFF"/>
                </a:solidFill>
                <a:latin typeface="Palatino Linotype" panose="02040502050505030304" pitchFamily="18" charset="0"/>
              </a:rPr>
              <a:t>Marcuses</a:t>
            </a:r>
            <a:r>
              <a:rPr sz="4000" dirty="0">
                <a:solidFill>
                  <a:srgbClr val="FFFFFF"/>
                </a:solidFill>
                <a:latin typeface="Palatino Linotype" panose="02040502050505030304" pitchFamily="18" charset="0"/>
              </a:rPr>
              <a:t> life and work by a cup of coffee and asks, what are his job responsibilities as an electrical engineer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672003" y="3299781"/>
            <a:ext cx="7113219" cy="5779647"/>
          </a:xfrm>
          <a:prstGeom prst="rect">
            <a:avLst/>
          </a:prstGeom>
        </p:spPr>
        <p:txBody>
          <a:bodyPr/>
          <a:lstStyle/>
          <a:p>
            <a:pPr lvl="0" algn="just" defTabSz="379475">
              <a:defRPr sz="1800">
                <a:solidFill>
                  <a:srgbClr val="000000"/>
                </a:solidFill>
              </a:defRPr>
            </a:pPr>
            <a:r>
              <a:rPr sz="2988" dirty="0">
                <a:solidFill>
                  <a:srgbClr val="FFFFFF"/>
                </a:solidFill>
                <a:latin typeface="Palatino Linotype" panose="02040502050505030304" pitchFamily="18" charset="0"/>
              </a:rPr>
              <a:t>“Well, </a:t>
            </a:r>
            <a:r>
              <a:rPr sz="2988" dirty="0" err="1">
                <a:solidFill>
                  <a:srgbClr val="FFFFFF"/>
                </a:solidFill>
                <a:latin typeface="Palatino Linotype" panose="02040502050505030304" pitchFamily="18" charset="0"/>
              </a:rPr>
              <a:t>electroenergetics</a:t>
            </a:r>
            <a:r>
              <a:rPr sz="2988" dirty="0">
                <a:solidFill>
                  <a:srgbClr val="FFFFFF"/>
                </a:solidFill>
                <a:latin typeface="Palatino Linotype" panose="02040502050505030304" pitchFamily="18" charset="0"/>
              </a:rPr>
              <a:t> is dealing with the questions like:</a:t>
            </a:r>
          </a:p>
          <a:p>
            <a:pPr marL="474344" lvl="0" indent="-474344" algn="just" defTabSz="379475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988" dirty="0">
                <a:solidFill>
                  <a:srgbClr val="FFFFFF"/>
                </a:solidFill>
                <a:latin typeface="Palatino Linotype" panose="02040502050505030304" pitchFamily="18" charset="0"/>
              </a:rPr>
              <a:t> why sometimes we have electricity and sometimes we don’t; </a:t>
            </a:r>
          </a:p>
          <a:p>
            <a:pPr marL="474344" lvl="0" indent="-474344" algn="just" defTabSz="379475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988" dirty="0">
                <a:solidFill>
                  <a:srgbClr val="FFFFFF"/>
                </a:solidFill>
                <a:latin typeface="Palatino Linotype" panose="02040502050505030304" pitchFamily="18" charset="0"/>
              </a:rPr>
              <a:t>why the electrical current is unsteady; </a:t>
            </a:r>
          </a:p>
          <a:p>
            <a:pPr marL="474344" lvl="0" indent="-474344" algn="just" defTabSz="379475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988" dirty="0">
                <a:solidFill>
                  <a:srgbClr val="FFFFFF"/>
                </a:solidFill>
                <a:latin typeface="Palatino Linotype" panose="02040502050505030304" pitchFamily="18" charset="0"/>
              </a:rPr>
              <a:t>how does electricity reach to your sockets; and how to produce electricity”</a:t>
            </a:r>
          </a:p>
        </p:txBody>
      </p:sp>
      <p:sp>
        <p:nvSpPr>
          <p:cNvPr id="63" name="Shape 63"/>
          <p:cNvSpPr/>
          <p:nvPr/>
        </p:nvSpPr>
        <p:spPr>
          <a:xfrm>
            <a:off x="8438824" y="9405742"/>
            <a:ext cx="4489164" cy="25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>
                <a:solidFill>
                  <a:srgbClr val="FFFFFF"/>
                </a:solidFill>
              </a:rPr>
              <a:t>http://www.davidlebovitz.com/2008/07/where-to-find-a-good-cup-of-coff/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1" y="8466353"/>
            <a:ext cx="1690443" cy="5040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89" y="65343"/>
            <a:ext cx="881862" cy="8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4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1" animBg="1" advAuto="0"/>
      <p:bldP spid="61" grpId="3" animBg="1" advAuto="0"/>
      <p:bldP spid="62" grpId="4" build="p" bldLvl="5" animBg="1" advAuto="0"/>
      <p:bldP spid="63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ormik\Desktop\MultiCO materjalid\Energetics scenari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30" t="4979" r="12759" b="7716"/>
          <a:stretch/>
        </p:blipFill>
        <p:spPr bwMode="auto">
          <a:xfrm>
            <a:off x="2858972" y="916359"/>
            <a:ext cx="8972550" cy="851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7310743" y="5020816"/>
            <a:ext cx="936104" cy="0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H="1">
            <a:off x="7464462" y="4660776"/>
            <a:ext cx="936104" cy="0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/>
          <p:cNvCxnSpPr/>
          <p:nvPr/>
        </p:nvCxnSpPr>
        <p:spPr>
          <a:xfrm>
            <a:off x="2670103" y="7962114"/>
            <a:ext cx="504056" cy="0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/>
          <p:nvPr/>
        </p:nvCxnSpPr>
        <p:spPr>
          <a:xfrm>
            <a:off x="2683913" y="7674024"/>
            <a:ext cx="490246" cy="0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/>
          <p:cNvCxnSpPr/>
          <p:nvPr/>
        </p:nvCxnSpPr>
        <p:spPr>
          <a:xfrm>
            <a:off x="2683913" y="7268236"/>
            <a:ext cx="504056" cy="0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2757984" y="5497413"/>
            <a:ext cx="504056" cy="0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/>
          <p:cNvCxnSpPr/>
          <p:nvPr/>
        </p:nvCxnSpPr>
        <p:spPr>
          <a:xfrm flipH="1">
            <a:off x="8246847" y="8837240"/>
            <a:ext cx="936104" cy="0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28" y="196280"/>
            <a:ext cx="12157496" cy="194421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t-EE" sz="4800" dirty="0" smtClean="0">
                <a:solidFill>
                  <a:schemeClr val="bg2"/>
                </a:solidFill>
                <a:latin typeface="Palatino Linotype" panose="02040502050505030304" pitchFamily="18" charset="0"/>
              </a:rPr>
              <a:t>As David hasn´t seen Marcus for years, they discuss, what Marcus has been doing so far. </a:t>
            </a:r>
            <a:endParaRPr lang="en-US" sz="4800" dirty="0">
              <a:solidFill>
                <a:schemeClr val="bg2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6" y="8953898"/>
            <a:ext cx="1690443" cy="50405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9" y="7945084"/>
            <a:ext cx="881862" cy="8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775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7"/>
          <p:cNvGrpSpPr/>
          <p:nvPr/>
        </p:nvGrpSpPr>
        <p:grpSpPr>
          <a:xfrm>
            <a:off x="7918450" y="2940050"/>
            <a:ext cx="4835922" cy="6108700"/>
            <a:chOff x="-44450" y="-44450"/>
            <a:chExt cx="4835921" cy="6108700"/>
          </a:xfrm>
        </p:grpSpPr>
        <p:pic>
          <p:nvPicPr>
            <p:cNvPr id="66" name="Woman-Listening-by-Michal-Marcol1.jpg"/>
            <p:cNvPicPr/>
            <p:nvPr/>
          </p:nvPicPr>
          <p:blipFill>
            <a:blip r:embed="rId2">
              <a:extLst/>
            </a:blip>
            <a:srcRect l="10570" r="10570"/>
            <a:stretch>
              <a:fillRect/>
            </a:stretch>
          </p:blipFill>
          <p:spPr>
            <a:xfrm>
              <a:off x="0" y="0"/>
              <a:ext cx="4747115" cy="6019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" name="Picture 6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44450" y="-44450"/>
              <a:ext cx="4835922" cy="6108700"/>
            </a:xfrm>
            <a:prstGeom prst="rect">
              <a:avLst/>
            </a:prstGeom>
            <a:effectLst/>
          </p:spPr>
        </p:pic>
      </p:grp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92607">
              <a:defRPr sz="460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8" dirty="0">
                <a:solidFill>
                  <a:srgbClr val="FFFFFF"/>
                </a:solidFill>
                <a:latin typeface="Palatino Linotype" panose="02040502050505030304" pitchFamily="18" charset="0"/>
              </a:rPr>
              <a:t>Mary, </a:t>
            </a:r>
            <a:r>
              <a:rPr sz="4608" dirty="0" err="1">
                <a:solidFill>
                  <a:srgbClr val="FFFFFF"/>
                </a:solidFill>
                <a:latin typeface="Palatino Linotype" panose="02040502050505030304" pitchFamily="18" charset="0"/>
              </a:rPr>
              <a:t>Davids</a:t>
            </a:r>
            <a:r>
              <a:rPr sz="4608" dirty="0">
                <a:solidFill>
                  <a:srgbClr val="FFFFFF"/>
                </a:solidFill>
                <a:latin typeface="Palatino Linotype" panose="02040502050505030304" pitchFamily="18" charset="0"/>
              </a:rPr>
              <a:t>' daughter, wants to know more about becoming an electrical engineering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1225643" y="2646166"/>
            <a:ext cx="8827782" cy="3989786"/>
            <a:chOff x="0" y="-25400"/>
            <a:chExt cx="8827780" cy="3989785"/>
          </a:xfrm>
        </p:grpSpPr>
        <p:sp>
          <p:nvSpPr>
            <p:cNvPr id="70" name="Shape 70"/>
            <p:cNvSpPr/>
            <p:nvPr/>
          </p:nvSpPr>
          <p:spPr>
            <a:xfrm>
              <a:off x="0" y="0"/>
              <a:ext cx="6364281" cy="3939084"/>
            </a:xfrm>
            <a:prstGeom prst="wedgeEllipseCallout">
              <a:avLst>
                <a:gd name="adj1" fmla="val 88127"/>
                <a:gd name="adj2" fmla="val -3064"/>
              </a:avLst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0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Maiandra GD" panose="020E0502030308020204" pitchFamily="34" charset="0"/>
                </a:rPr>
                <a:t>Mary got inspired. “We use electricity every day and without it, we feel like back in stone-age. It is difficult to cope without it. How would I charge my smartphone,” she thought.</a:t>
              </a:r>
            </a:p>
          </p:txBody>
        </p:sp>
        <p:pic>
          <p:nvPicPr>
            <p:cNvPr id="69" name="Picture 68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05" y="-25400"/>
              <a:ext cx="8818575" cy="3989785"/>
            </a:xfrm>
            <a:prstGeom prst="rect">
              <a:avLst/>
            </a:prstGeom>
            <a:effectLst/>
          </p:spPr>
        </p:pic>
      </p:grpSp>
      <p:grpSp>
        <p:nvGrpSpPr>
          <p:cNvPr id="74" name="Group 74"/>
          <p:cNvGrpSpPr/>
          <p:nvPr/>
        </p:nvGrpSpPr>
        <p:grpSpPr>
          <a:xfrm>
            <a:off x="1094351" y="6341168"/>
            <a:ext cx="8773690" cy="3194017"/>
            <a:chOff x="-25400" y="-542493"/>
            <a:chExt cx="8773688" cy="3194015"/>
          </a:xfrm>
        </p:grpSpPr>
        <p:sp>
          <p:nvSpPr>
            <p:cNvPr id="73" name="Shape 73"/>
            <p:cNvSpPr/>
            <p:nvPr/>
          </p:nvSpPr>
          <p:spPr>
            <a:xfrm>
              <a:off x="0" y="0"/>
              <a:ext cx="5411367" cy="2625938"/>
            </a:xfrm>
            <a:prstGeom prst="wedgeEllipseCallout">
              <a:avLst>
                <a:gd name="adj1" fmla="val 111513"/>
                <a:gd name="adj2" fmla="val -69722"/>
              </a:avLst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000">
                  <a:solidFill>
                    <a:srgbClr val="FFFFFF"/>
                  </a:solidFill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Maiandra GD" panose="020E0502030308020204" pitchFamily="34" charset="0"/>
                </a:rPr>
                <a:t>“What skills are necessary to become an electrical engineer?” she took the courage to ask Marcus.</a:t>
              </a:r>
            </a:p>
          </p:txBody>
        </p:sp>
        <p:pic>
          <p:nvPicPr>
            <p:cNvPr id="72" name="Picture 71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5400" y="-542494"/>
              <a:ext cx="8773689" cy="3194016"/>
            </a:xfrm>
            <a:prstGeom prst="rect">
              <a:avLst/>
            </a:prstGeom>
            <a:effectLst/>
          </p:spPr>
        </p:pic>
      </p:grpSp>
      <p:sp>
        <p:nvSpPr>
          <p:cNvPr id="75" name="Shape 75"/>
          <p:cNvSpPr/>
          <p:nvPr/>
        </p:nvSpPr>
        <p:spPr>
          <a:xfrm>
            <a:off x="7588667" y="9039784"/>
            <a:ext cx="5045648" cy="240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" u="sng">
                <a:hlinkClick r:id="rId6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700" u="sng">
                <a:solidFill>
                  <a:srgbClr val="FFFFFF"/>
                </a:solidFill>
                <a:hlinkClick r:id="rId6"/>
              </a:rPr>
              <a:t>http://blush.com.pk/things-pakistani-women-crave-to-hear/woman-listening-by-michal-marcol1/</a:t>
            </a:r>
          </a:p>
        </p:txBody>
      </p:sp>
      <p:pic>
        <p:nvPicPr>
          <p:cNvPr id="13" name="Pictur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8" y="1348408"/>
            <a:ext cx="1690443" cy="50405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" y="196280"/>
            <a:ext cx="881862" cy="8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2" animBg="1" advAuto="0"/>
      <p:bldP spid="68" grpId="1" animBg="1" advAuto="0"/>
      <p:bldP spid="71" grpId="4" animBg="1" advAuto="0"/>
      <p:bldP spid="74" grpId="5" animBg="1" advAuto="0"/>
      <p:bldP spid="75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3756">
              <a:defRPr sz="525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56" dirty="0">
                <a:solidFill>
                  <a:srgbClr val="FFFFFF"/>
                </a:solidFill>
                <a:latin typeface="Palatino Linotype" panose="02040502050505030304" pitchFamily="18" charset="0"/>
              </a:rPr>
              <a:t>Skills necessary to become an electrical engineer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xfrm>
            <a:off x="731188" y="2946400"/>
            <a:ext cx="5984041" cy="6096000"/>
          </a:xfrm>
          <a:prstGeom prst="rect">
            <a:avLst/>
          </a:prstGeom>
        </p:spPr>
        <p:txBody>
          <a:bodyPr anchor="t"/>
          <a:lstStyle/>
          <a:p>
            <a:pPr marL="405383" lvl="0" indent="-405383" defTabSz="38404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688" dirty="0">
                <a:solidFill>
                  <a:srgbClr val="FFFFFF"/>
                </a:solidFill>
                <a:latin typeface="Palatino Linotype" panose="02040502050505030304" pitchFamily="18" charset="0"/>
              </a:rPr>
              <a:t>One needs to be able to work independently, be precise,  work in teams and be good in </a:t>
            </a:r>
            <a:r>
              <a:rPr sz="2688" dirty="0" err="1">
                <a:solidFill>
                  <a:srgbClr val="FFFFFF"/>
                </a:solidFill>
                <a:latin typeface="Palatino Linotype" panose="02040502050505030304" pitchFamily="18" charset="0"/>
              </a:rPr>
              <a:t>organising</a:t>
            </a:r>
            <a:r>
              <a:rPr sz="2688" dirty="0">
                <a:solidFill>
                  <a:srgbClr val="FFFFFF"/>
                </a:solidFill>
                <a:latin typeface="Palatino Linotype" panose="02040502050505030304" pitchFamily="18" charset="0"/>
              </a:rPr>
              <a:t>;</a:t>
            </a:r>
          </a:p>
          <a:p>
            <a:pPr marL="405383" lvl="0" indent="-405383" defTabSz="38404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688" dirty="0">
                <a:solidFill>
                  <a:srgbClr val="FFFFFF"/>
                </a:solidFill>
                <a:latin typeface="Palatino Linotype" panose="02040502050505030304" pitchFamily="18" charset="0"/>
              </a:rPr>
              <a:t>One needs to be good at using computers;</a:t>
            </a:r>
          </a:p>
          <a:p>
            <a:pPr marL="405383" lvl="0" indent="-405383" defTabSz="384047">
              <a:spcBef>
                <a:spcPts val="26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688" dirty="0">
                <a:solidFill>
                  <a:srgbClr val="FFFFFF"/>
                </a:solidFill>
                <a:latin typeface="Palatino Linotype" panose="02040502050505030304" pitchFamily="18" charset="0"/>
              </a:rPr>
              <a:t>needs to be able to </a:t>
            </a:r>
            <a:r>
              <a:rPr sz="2688" dirty="0" err="1">
                <a:solidFill>
                  <a:srgbClr val="FFFFFF"/>
                </a:solidFill>
                <a:latin typeface="Palatino Linotype" panose="02040502050505030304" pitchFamily="18" charset="0"/>
              </a:rPr>
              <a:t>analyse</a:t>
            </a:r>
            <a:r>
              <a:rPr sz="2688" dirty="0">
                <a:solidFill>
                  <a:srgbClr val="FFFFFF"/>
                </a:solidFill>
                <a:latin typeface="Palatino Linotype" panose="02040502050505030304" pitchFamily="18" charset="0"/>
              </a:rPr>
              <a:t> data and make decisions accordingly.</a:t>
            </a:r>
          </a:p>
        </p:txBody>
      </p:sp>
      <p:pic>
        <p:nvPicPr>
          <p:cNvPr id="79" name="Picture 78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7829" y="4020695"/>
            <a:ext cx="5771406" cy="3314421"/>
          </a:xfrm>
          <a:prstGeom prst="rect">
            <a:avLst/>
          </a:prstGeom>
        </p:spPr>
      </p:pic>
      <p:sp>
        <p:nvSpPr>
          <p:cNvPr id="80" name="Shape 80"/>
          <p:cNvSpPr/>
          <p:nvPr/>
        </p:nvSpPr>
        <p:spPr>
          <a:xfrm>
            <a:off x="8650552" y="7121790"/>
            <a:ext cx="2685960" cy="252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>
                <a:solidFill>
                  <a:srgbClr val="FFFFFF"/>
                </a:solidFill>
              </a:rPr>
              <a:t>http://www.mtu.edu/ece/graduate/electrical/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12" y="290640"/>
            <a:ext cx="1690443" cy="5040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" y="196280"/>
            <a:ext cx="881862" cy="8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4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1" animBg="1" advAuto="0"/>
      <p:bldP spid="78" grpId="4" build="p" bldLvl="5" animBg="1" advAuto="0"/>
      <p:bldP spid="79" grpId="2" animBg="1" advAuto="0"/>
      <p:bldP spid="80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09600" y="594072"/>
            <a:ext cx="11785600" cy="2179599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 dirty="0">
                <a:solidFill>
                  <a:srgbClr val="FFFFFF"/>
                </a:solidFill>
                <a:latin typeface="Palatino Linotype" panose="02040502050505030304" pitchFamily="18" charset="0"/>
              </a:rPr>
              <a:t>HOT Topics in energetics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760134" y="2093843"/>
            <a:ext cx="11484531" cy="2566933"/>
          </a:xfrm>
          <a:prstGeom prst="rect">
            <a:avLst/>
          </a:prstGeom>
        </p:spPr>
        <p:txBody>
          <a:bodyPr/>
          <a:lstStyle/>
          <a:p>
            <a:pPr marL="571500" lvl="0" indent="-571500" algn="l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/>
                </a:solidFill>
                <a:latin typeface="Palatino Linotype" panose="02040502050505030304" pitchFamily="18" charset="0"/>
              </a:rPr>
              <a:t>Constant need to improve technologies of using fossil fuels to make energy production more efficient </a:t>
            </a:r>
          </a:p>
          <a:p>
            <a:pPr marL="571500" lvl="0" indent="-571500" algn="l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/>
                </a:solidFill>
                <a:latin typeface="Palatino Linotype" panose="02040502050505030304" pitchFamily="18" charset="0"/>
              </a:rPr>
              <a:t>Develop and improve technologies for renewable energy sources </a:t>
            </a:r>
          </a:p>
        </p:txBody>
      </p:sp>
      <p:pic>
        <p:nvPicPr>
          <p:cNvPr id="84" name="Picture 8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0164" y="5789335"/>
            <a:ext cx="6883401" cy="4102101"/>
          </a:xfrm>
          <a:prstGeom prst="rect">
            <a:avLst/>
          </a:prstGeom>
        </p:spPr>
      </p:pic>
      <p:pic>
        <p:nvPicPr>
          <p:cNvPr id="87" name="Picture 86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4403" y="4660777"/>
            <a:ext cx="1001822" cy="2237406"/>
          </a:xfrm>
          <a:prstGeom prst="rect">
            <a:avLst/>
          </a:prstGeom>
        </p:spPr>
      </p:pic>
      <p:sp>
        <p:nvSpPr>
          <p:cNvPr id="86" name="Shape 86"/>
          <p:cNvSpPr/>
          <p:nvPr/>
        </p:nvSpPr>
        <p:spPr>
          <a:xfrm>
            <a:off x="4216573" y="9455665"/>
            <a:ext cx="4270583" cy="25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>
                <a:solidFill>
                  <a:srgbClr val="FFFFFF"/>
                </a:solidFill>
              </a:rPr>
              <a:t>http://www.eecs.umich.edu/eecs/about/articles/2011/Hiskens-Energy.html</a:t>
            </a:r>
          </a:p>
        </p:txBody>
      </p:sp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12" y="290640"/>
            <a:ext cx="1690443" cy="504056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" y="196280"/>
            <a:ext cx="881862" cy="8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1" animBg="1" advAuto="0"/>
      <p:bldP spid="83" grpId="2" build="p" bldLvl="5" animBg="1" advAuto="0"/>
      <p:bldP spid="84" grpId="4" animBg="1" advAuto="0"/>
      <p:bldP spid="87" grpId="3" animBg="1" advAuto="0"/>
      <p:bldP spid="86" grpId="5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96D95A408D9408E6A80A3FFEA4EF8" ma:contentTypeVersion="0" ma:contentTypeDescription="Create a new document." ma:contentTypeScope="" ma:versionID="52c49f458eec32f1b99896034d9e0ca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167ACB-4CFE-4B7F-9E14-505F812E456A}">
  <ds:schemaRefs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170E98A-4A23-4795-9C3A-38D3DEABDC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45EF607-7121-4697-AC6E-F74021A717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855</Words>
  <Application>Microsoft Office PowerPoint</Application>
  <PresentationFormat>Custom</PresentationFormat>
  <Paragraphs>84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Avenir Roman</vt:lpstr>
      <vt:lpstr>Calibri</vt:lpstr>
      <vt:lpstr>Calibri Light</vt:lpstr>
      <vt:lpstr>Chalkduster</vt:lpstr>
      <vt:lpstr>Gill Sans</vt:lpstr>
      <vt:lpstr>Maiandra GD</vt:lpstr>
      <vt:lpstr>Palatino Linotype</vt:lpstr>
      <vt:lpstr>Times New Roman</vt:lpstr>
      <vt:lpstr>Chalkboard</vt:lpstr>
      <vt:lpstr>Office Theme</vt:lpstr>
      <vt:lpstr>  “ELECTRICITY IN THE AIR”</vt:lpstr>
      <vt:lpstr>Argument about monthly electricity bill</vt:lpstr>
      <vt:lpstr>David has decided to try out solar power, because…</vt:lpstr>
      <vt:lpstr>David decides to ask friends’ advice</vt:lpstr>
      <vt:lpstr>David catches up with Marcuses life and work by a cup of coffee and asks, what are his job responsibilities as an electrical engineer</vt:lpstr>
      <vt:lpstr>As David hasn´t seen Marcus for years, they discuss, what Marcus has been doing so far. </vt:lpstr>
      <vt:lpstr>Mary, Davids' daughter, wants to know more about becoming an electrical engineering</vt:lpstr>
      <vt:lpstr>Skills necessary to become an electrical engineer</vt:lpstr>
      <vt:lpstr>HOT Topics in energetics</vt:lpstr>
      <vt:lpstr>PowerPoint Presentation</vt:lpstr>
      <vt:lpstr>PowerPoint Presentation</vt:lpstr>
      <vt:lpstr>Davids thoughts “lighted up” as  installing solar panels onto his roof of the house, was the main cause of Marcuses visit.</vt:lpstr>
      <vt:lpstr>Technical aspects to consider:</vt:lpstr>
      <vt:lpstr>This technical  talk got David confused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“ELECTRICITY IN THE AIR”</dc:title>
  <dc:creator>Tormi Kotkas</dc:creator>
  <cp:lastModifiedBy>Tuula Keinonen</cp:lastModifiedBy>
  <cp:revision>28</cp:revision>
  <dcterms:modified xsi:type="dcterms:W3CDTF">2018-12-28T14:11:57Z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0x01010000296D95A408D9408E6A80A3FFEA4EF8</vt:lpwstr>
  </property>
</Properties>
</file>