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65" r:id="rId6"/>
    <p:sldId id="262" r:id="rId7"/>
    <p:sldId id="263" r:id="rId8"/>
    <p:sldId id="257" r:id="rId9"/>
    <p:sldId id="258" r:id="rId10"/>
    <p:sldId id="261" r:id="rId11"/>
    <p:sldId id="259"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37" autoAdjust="0"/>
    <p:restoredTop sz="94660"/>
  </p:normalViewPr>
  <p:slideViewPr>
    <p:cSldViewPr>
      <p:cViewPr varScale="1">
        <p:scale>
          <a:sx n="70" d="100"/>
          <a:sy n="70" d="100"/>
        </p:scale>
        <p:origin x="1454" y="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1013685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313386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356206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fi-FI"/>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2119089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434767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fi-FI"/>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1063919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1370371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fi-FI"/>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1373337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1520713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27437367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fi-FI"/>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358815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30239696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fi-FI"/>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i-FI"/>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7722795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4042742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340945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2506825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3311821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1283100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384921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3840597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501390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F7497-2836-4B0D-A25C-AE8B16CC60EA}" type="datetimeFigureOut">
              <a:rPr lang="en-US" smtClean="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201732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0">
              <a:schemeClr val="bg1"/>
            </a:gs>
            <a:gs pos="0">
              <a:srgbClr val="FFFFFF">
                <a:lumMod val="0"/>
              </a:srgbClr>
            </a:gs>
            <a:gs pos="0">
              <a:srgbClr val="E6E6E6"/>
            </a:gs>
            <a:gs pos="0">
              <a:srgbClr val="7D8496"/>
            </a:gs>
            <a:gs pos="3000">
              <a:srgbClr val="E6E6E6"/>
            </a:gs>
            <a:gs pos="0">
              <a:srgbClr val="7D8496"/>
            </a:gs>
            <a:gs pos="0">
              <a:srgbClr val="E6E6E6"/>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F7497-2836-4B0D-A25C-AE8B16CC60EA}" type="datetimeFigureOut">
              <a:rPr lang="en-US" smtClean="0"/>
              <a:pPr/>
              <a:t>12/28/2018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64029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CCF7497-2836-4B0D-A25C-AE8B16CC60EA}" type="datetimeFigureOut">
              <a:rPr lang="en-US" smtClean="0"/>
              <a:pPr/>
              <a:t>12/28/2018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6C18BE-249E-4528-91E8-066349D4D295}" type="slidenum">
              <a:rPr lang="en-US" smtClean="0"/>
              <a:pPr/>
              <a:t>‹#›</a:t>
            </a:fld>
            <a:endParaRPr lang="en-US" dirty="0"/>
          </a:p>
        </p:txBody>
      </p:sp>
    </p:spTree>
    <p:extLst>
      <p:ext uri="{BB962C8B-B14F-4D97-AF65-F5344CB8AC3E}">
        <p14:creationId xmlns:p14="http://schemas.microsoft.com/office/powerpoint/2010/main" val="216876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hyperlink" Target="http://www.geograafia.ut.ee/et/osakonnast/inimgeograafia-regionaalplaneerimise-oppetool" TargetMode="External"/><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479852"/>
            <a:ext cx="6858000" cy="1790700"/>
          </a:xfrm>
          <a:noFill/>
          <a:ln>
            <a:noFill/>
          </a:ln>
        </p:spPr>
        <p:txBody>
          <a:bodyPr>
            <a:normAutofit fontScale="90000"/>
          </a:bodyPr>
          <a:lstStyle/>
          <a:p>
            <a:r>
              <a:rPr lang="en-US" b="1" dirty="0" smtClean="0"/>
              <a:t/>
            </a:r>
            <a:br>
              <a:rPr lang="en-US" b="1" dirty="0" smtClean="0"/>
            </a:br>
            <a:r>
              <a:rPr lang="en-US" b="1" dirty="0"/>
              <a:t/>
            </a:r>
            <a:br>
              <a:rPr lang="en-US" b="1" dirty="0"/>
            </a:br>
            <a:r>
              <a:rPr lang="en-US" sz="4900" b="1" dirty="0" smtClean="0">
                <a:latin typeface="Palatino Linotype" panose="02040502050505030304" pitchFamily="18" charset="0"/>
              </a:rPr>
              <a:t>Houses, where we live</a:t>
            </a:r>
            <a:br>
              <a:rPr lang="en-US" sz="4900" b="1" dirty="0" smtClean="0">
                <a:latin typeface="Palatino Linotype" panose="02040502050505030304" pitchFamily="18" charset="0"/>
              </a:rPr>
            </a:br>
            <a:endParaRPr lang="fi-FI" sz="4900" dirty="0">
              <a:latin typeface="Palatino Linotype" panose="02040502050505030304" pitchFamily="18" charset="0"/>
            </a:endParaRPr>
          </a:p>
        </p:txBody>
      </p:sp>
      <p:grpSp>
        <p:nvGrpSpPr>
          <p:cNvPr id="3" name="Group 2"/>
          <p:cNvGrpSpPr/>
          <p:nvPr/>
        </p:nvGrpSpPr>
        <p:grpSpPr>
          <a:xfrm>
            <a:off x="1385871" y="4725144"/>
            <a:ext cx="6372257" cy="828455"/>
            <a:chOff x="47268" y="3712933"/>
            <a:chExt cx="8496342" cy="1104606"/>
          </a:xfrm>
        </p:grpSpPr>
        <p:pic>
          <p:nvPicPr>
            <p:cNvPr id="4" name="Picture 3" descr="http://europa.eu/about-eu/basic-information/symbols/images/flag_yellow_high.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68" y="3712933"/>
              <a:ext cx="1644412" cy="1043885"/>
            </a:xfrm>
            <a:prstGeom prst="rect">
              <a:avLst/>
            </a:prstGeom>
            <a:noFill/>
            <a:ln>
              <a:noFill/>
            </a:ln>
          </p:spPr>
        </p:pic>
        <p:sp>
          <p:nvSpPr>
            <p:cNvPr id="5" name="Text Box 2"/>
            <p:cNvSpPr txBox="1">
              <a:spLocks noChangeArrowheads="1"/>
            </p:cNvSpPr>
            <p:nvPr/>
          </p:nvSpPr>
          <p:spPr bwMode="auto">
            <a:xfrm>
              <a:off x="1691680" y="3712933"/>
              <a:ext cx="4657725" cy="421005"/>
            </a:xfrm>
            <a:prstGeom prst="rect">
              <a:avLst/>
            </a:prstGeom>
            <a:noFill/>
            <a:ln w="9525">
              <a:noFill/>
              <a:miter lim="800000"/>
              <a:headEnd/>
              <a:tailEnd/>
            </a:ln>
          </p:spPr>
          <p:txBody>
            <a:bodyPr rot="0" vert="horz" wrap="square" lIns="68580" tIns="34290" rIns="68580" bIns="34290" anchor="t" anchorCtr="0">
              <a:noAutofit/>
            </a:bodyPr>
            <a:lstStyle/>
            <a:p>
              <a:pPr marL="342900" algn="ctr">
                <a:lnSpc>
                  <a:spcPct val="115000"/>
                </a:lnSpc>
                <a:spcAft>
                  <a:spcPts val="75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This project has received funding from the </a:t>
              </a:r>
              <a:r>
                <a:rPr lang="en-US" sz="1200" i="1" dirty="0">
                  <a:latin typeface="Times New Roman" panose="02020603050405020304" pitchFamily="18" charset="0"/>
                  <a:ea typeface="Calibri" panose="020F0502020204030204" pitchFamily="34" charset="0"/>
                  <a:cs typeface="Times New Roman" panose="02020603050405020304" pitchFamily="18" charset="0"/>
                </a:rPr>
                <a:t>European Union’s Horizon 2020 research and innovation </a:t>
              </a:r>
              <a:r>
                <a:rPr lang="en-US" sz="1200" i="1" dirty="0" err="1">
                  <a:latin typeface="Times New Roman" panose="02020603050405020304" pitchFamily="18" charset="0"/>
                  <a:ea typeface="Calibri" panose="020F0502020204030204" pitchFamily="34" charset="0"/>
                  <a:cs typeface="Times New Roman" panose="02020603050405020304" pitchFamily="18" charset="0"/>
                </a:rPr>
                <a:t>programme</a:t>
              </a:r>
              <a:r>
                <a:rPr lang="en-US" sz="1200" i="1"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a:latin typeface="Times New Roman" panose="02020603050405020304" pitchFamily="18" charset="0"/>
                  <a:ea typeface="Calibri" panose="020F0502020204030204" pitchFamily="34" charset="0"/>
                  <a:cs typeface="Times New Roman" panose="02020603050405020304" pitchFamily="18" charset="0"/>
                </a:rPr>
                <a:t>under grant agreement No 665100</a:t>
              </a:r>
              <a:r>
                <a:rPr lang="en-US" sz="750" dirty="0">
                  <a:latin typeface="Times New Roman" panose="02020603050405020304" pitchFamily="18" charset="0"/>
                  <a:ea typeface="Calibri" panose="020F0502020204030204" pitchFamily="34" charset="0"/>
                  <a:cs typeface="Times New Roman" panose="02020603050405020304" pitchFamily="18" charset="0"/>
                </a:rPr>
                <a:t>.</a:t>
              </a:r>
              <a:endParaRPr lang="fi-FI"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750"/>
                </a:spcAft>
              </a:pPr>
              <a:r>
                <a:rPr lang="en-US" sz="825" dirty="0">
                  <a:latin typeface="Calibri" panose="020F0502020204030204" pitchFamily="34" charset="0"/>
                  <a:ea typeface="Calibri" panose="020F0502020204030204" pitchFamily="34" charset="0"/>
                  <a:cs typeface="Times New Roman" panose="02020603050405020304" pitchFamily="18" charset="0"/>
                </a:rPr>
                <a:t> </a:t>
              </a:r>
              <a:endParaRPr lang="fi-FI" sz="825"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6839698" y="3712933"/>
              <a:ext cx="1703912" cy="1104606"/>
            </a:xfrm>
            <a:prstGeom prst="rect">
              <a:avLst/>
            </a:prstGeom>
          </p:spPr>
        </p:pic>
      </p:grpSp>
      <p:sp>
        <p:nvSpPr>
          <p:cNvPr id="16" name="Frame 15"/>
          <p:cNvSpPr/>
          <p:nvPr/>
        </p:nvSpPr>
        <p:spPr>
          <a:xfrm>
            <a:off x="0" y="0"/>
            <a:ext cx="9144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857250 w 12192000"/>
              <a:gd name="connsiteY5" fmla="*/ 857250 h 6858000"/>
              <a:gd name="connsiteX6" fmla="*/ 857250 w 12192000"/>
              <a:gd name="connsiteY6" fmla="*/ 6000750 h 6858000"/>
              <a:gd name="connsiteX7" fmla="*/ 11334750 w 12192000"/>
              <a:gd name="connsiteY7" fmla="*/ 6000750 h 6858000"/>
              <a:gd name="connsiteX8" fmla="*/ 11334750 w 12192000"/>
              <a:gd name="connsiteY8" fmla="*/ 857250 h 6858000"/>
              <a:gd name="connsiteX9" fmla="*/ 857250 w 12192000"/>
              <a:gd name="connsiteY9" fmla="*/ 85725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80060 w 12192000"/>
              <a:gd name="connsiteY5" fmla="*/ 457200 h 6858000"/>
              <a:gd name="connsiteX6" fmla="*/ 857250 w 12192000"/>
              <a:gd name="connsiteY6" fmla="*/ 6000750 h 6858000"/>
              <a:gd name="connsiteX7" fmla="*/ 11334750 w 12192000"/>
              <a:gd name="connsiteY7" fmla="*/ 6000750 h 6858000"/>
              <a:gd name="connsiteX8" fmla="*/ 11334750 w 12192000"/>
              <a:gd name="connsiteY8" fmla="*/ 857250 h 6858000"/>
              <a:gd name="connsiteX9" fmla="*/ 480060 w 12192000"/>
              <a:gd name="connsiteY9" fmla="*/ 45720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80060 w 12192000"/>
              <a:gd name="connsiteY5" fmla="*/ 457200 h 6858000"/>
              <a:gd name="connsiteX6" fmla="*/ 857250 w 12192000"/>
              <a:gd name="connsiteY6" fmla="*/ 6000750 h 6858000"/>
              <a:gd name="connsiteX7" fmla="*/ 11631930 w 12192000"/>
              <a:gd name="connsiteY7" fmla="*/ 6457950 h 6858000"/>
              <a:gd name="connsiteX8" fmla="*/ 11334750 w 12192000"/>
              <a:gd name="connsiteY8" fmla="*/ 857250 h 6858000"/>
              <a:gd name="connsiteX9" fmla="*/ 480060 w 12192000"/>
              <a:gd name="connsiteY9" fmla="*/ 45720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80060 w 12192000"/>
              <a:gd name="connsiteY5" fmla="*/ 457200 h 6858000"/>
              <a:gd name="connsiteX6" fmla="*/ 857250 w 12192000"/>
              <a:gd name="connsiteY6" fmla="*/ 6000750 h 6858000"/>
              <a:gd name="connsiteX7" fmla="*/ 11620500 w 12192000"/>
              <a:gd name="connsiteY7" fmla="*/ 6343650 h 6858000"/>
              <a:gd name="connsiteX8" fmla="*/ 11334750 w 12192000"/>
              <a:gd name="connsiteY8" fmla="*/ 857250 h 6858000"/>
              <a:gd name="connsiteX9" fmla="*/ 480060 w 12192000"/>
              <a:gd name="connsiteY9" fmla="*/ 4572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480060" y="457200"/>
                </a:moveTo>
                <a:lnTo>
                  <a:pt x="857250" y="6000750"/>
                </a:lnTo>
                <a:lnTo>
                  <a:pt x="11620500" y="6343650"/>
                </a:lnTo>
                <a:lnTo>
                  <a:pt x="11334750" y="857250"/>
                </a:lnTo>
                <a:lnTo>
                  <a:pt x="480060" y="457200"/>
                </a:lnTo>
                <a:close/>
              </a:path>
            </a:pathLst>
          </a:cu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schemeClr val="tx1"/>
              </a:solidFill>
            </a:endParaRPr>
          </a:p>
        </p:txBody>
      </p:sp>
      <p:pic>
        <p:nvPicPr>
          <p:cNvPr id="8" name="Picture 7" descr="C:\Users\gina\Desktop\TÜ_logod_17122015_horisontaal_eng_sinin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0988" y="1340768"/>
            <a:ext cx="3456384" cy="474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088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Image may contain: house and outdo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265692"/>
            <a:ext cx="6919735" cy="518980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gina\Desktop\TÜ_logod_17122015_horisontaal_eng_sinin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777" y="550289"/>
            <a:ext cx="4197350" cy="5762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kvaanane\Desktop\Multico_sininen-teksti-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8184" y="240727"/>
            <a:ext cx="2837815" cy="885825"/>
          </a:xfrm>
          <a:prstGeom prst="rect">
            <a:avLst/>
          </a:prstGeom>
          <a:noFill/>
          <a:ln>
            <a:noFill/>
          </a:ln>
        </p:spPr>
      </p:pic>
    </p:spTree>
    <p:extLst>
      <p:ext uri="{BB962C8B-B14F-4D97-AF65-F5344CB8AC3E}">
        <p14:creationId xmlns:p14="http://schemas.microsoft.com/office/powerpoint/2010/main" val="2771344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http://www.ajakiri.ut.ee/sites/default/files/styles/article-top-image-custom_user_full_1x/public/field/image/graafika.jpg?itok=BwDCFuYO&amp;timestamp=145189935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3106" y="2636912"/>
            <a:ext cx="7013525" cy="255364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83283" y="5085184"/>
            <a:ext cx="7793173" cy="1323439"/>
          </a:xfrm>
          <a:prstGeom prst="rect">
            <a:avLst/>
          </a:prstGeom>
        </p:spPr>
        <p:txBody>
          <a:bodyPr wrap="square">
            <a:spAutoFit/>
          </a:bodyPr>
          <a:lstStyle/>
          <a:p>
            <a:pPr algn="ctr"/>
            <a:r>
              <a:rPr lang="sv-SE" sz="2000" dirty="0" smtClean="0">
                <a:latin typeface="Palatino Linotype" panose="02040502050505030304" pitchFamily="18" charset="0"/>
                <a:cs typeface="Times New Roman" panose="02020603050405020304" pitchFamily="18" charset="0"/>
              </a:rPr>
              <a:t>University of Tartu, Department of Geography</a:t>
            </a:r>
          </a:p>
          <a:p>
            <a:pPr algn="ctr"/>
            <a:r>
              <a:rPr lang="sv-SE" sz="2000" dirty="0" smtClean="0">
                <a:latin typeface="Palatino Linotype" panose="02040502050505030304" pitchFamily="18" charset="0"/>
                <a:cs typeface="Times New Roman" panose="02020603050405020304" pitchFamily="18" charset="0"/>
              </a:rPr>
              <a:t>The Mobility Laboratory participates in the European Union</a:t>
            </a:r>
          </a:p>
          <a:p>
            <a:pPr algn="ctr"/>
            <a:r>
              <a:rPr lang="sv-SE" sz="2000" dirty="0" smtClean="0">
                <a:latin typeface="Palatino Linotype" panose="02040502050505030304" pitchFamily="18" charset="0"/>
                <a:cs typeface="Times New Roman" panose="02020603050405020304" pitchFamily="18" charset="0"/>
              </a:rPr>
              <a:t>Project SmartEnCity, helping the city center of Tartu</a:t>
            </a:r>
          </a:p>
          <a:p>
            <a:pPr algn="ctr"/>
            <a:r>
              <a:rPr lang="sv-SE" sz="2000" dirty="0" smtClean="0">
                <a:latin typeface="Palatino Linotype" panose="02040502050505030304" pitchFamily="18" charset="0"/>
                <a:cs typeface="Times New Roman" panose="02020603050405020304" pitchFamily="18" charset="0"/>
              </a:rPr>
              <a:t>to be more energy efficient and smarter</a:t>
            </a:r>
          </a:p>
        </p:txBody>
      </p:sp>
      <p:sp>
        <p:nvSpPr>
          <p:cNvPr id="4" name="Rectangle 3"/>
          <p:cNvSpPr/>
          <p:nvPr/>
        </p:nvSpPr>
        <p:spPr>
          <a:xfrm>
            <a:off x="883283" y="1340768"/>
            <a:ext cx="7344816" cy="1200329"/>
          </a:xfrm>
          <a:prstGeom prst="rect">
            <a:avLst/>
          </a:prstGeom>
        </p:spPr>
        <p:txBody>
          <a:bodyPr wrap="square">
            <a:spAutoFit/>
          </a:bodyPr>
          <a:lstStyle/>
          <a:p>
            <a:pPr algn="ctr"/>
            <a:r>
              <a:rPr lang="en-US" sz="3600" dirty="0" smtClean="0">
                <a:latin typeface="Palatino Linotype" panose="02040502050505030304" pitchFamily="18" charset="0"/>
                <a:cs typeface="Times New Roman" panose="02020603050405020304" pitchFamily="18" charset="0"/>
              </a:rPr>
              <a:t>Human Geographers help make Tartu more smarter</a:t>
            </a:r>
            <a:endParaRPr lang="en-US" sz="3600" dirty="0">
              <a:latin typeface="Palatino Linotype" panose="02040502050505030304" pitchFamily="18" charset="0"/>
              <a:cs typeface="Times New Roman" panose="02020603050405020304" pitchFamily="18" charset="0"/>
            </a:endParaRPr>
          </a:p>
        </p:txBody>
      </p:sp>
      <p:sp>
        <p:nvSpPr>
          <p:cNvPr id="3" name="Rectangle 2"/>
          <p:cNvSpPr/>
          <p:nvPr/>
        </p:nvSpPr>
        <p:spPr>
          <a:xfrm>
            <a:off x="-10045" y="6319391"/>
            <a:ext cx="6678488" cy="538609"/>
          </a:xfrm>
          <a:prstGeom prst="rect">
            <a:avLst/>
          </a:prstGeom>
        </p:spPr>
        <p:txBody>
          <a:bodyPr wrap="square">
            <a:spAutoFit/>
          </a:bodyPr>
          <a:lstStyle/>
          <a:p>
            <a:r>
              <a:rPr lang="et-EE" sz="1100" dirty="0">
                <a:hlinkClick r:id="rId3"/>
              </a:rPr>
              <a:t>http://</a:t>
            </a:r>
            <a:r>
              <a:rPr lang="et-EE" sz="1100" dirty="0" smtClean="0">
                <a:hlinkClick r:id="rId3"/>
              </a:rPr>
              <a:t>www.geograafia.ut.ee/et/osakonnast/inimgeograafia-regionaalplaneerimise-oppetool</a:t>
            </a:r>
            <a:endParaRPr lang="et-EE" sz="1100" dirty="0" smtClean="0"/>
          </a:p>
          <a:p>
            <a:endParaRPr lang="et-EE" dirty="0"/>
          </a:p>
        </p:txBody>
      </p:sp>
      <p:pic>
        <p:nvPicPr>
          <p:cNvPr id="7" name="Picture 6" descr="C:\Users\gina\Desktop\TÜ_logod_17122015_horisontaal_eng_sinin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777" y="550289"/>
            <a:ext cx="4197350" cy="57626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Users\kvaanane\Desktop\Multico_sininen-teksti-RGB.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84168" y="240727"/>
            <a:ext cx="2837815" cy="885825"/>
          </a:xfrm>
          <a:prstGeom prst="rect">
            <a:avLst/>
          </a:prstGeom>
          <a:noFill/>
          <a:ln>
            <a:noFill/>
          </a:ln>
        </p:spPr>
      </p:pic>
    </p:spTree>
    <p:extLst>
      <p:ext uri="{BB962C8B-B14F-4D97-AF65-F5344CB8AC3E}">
        <p14:creationId xmlns:p14="http://schemas.microsoft.com/office/powerpoint/2010/main" val="398145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52663" y="1193982"/>
            <a:ext cx="9324528" cy="634082"/>
          </a:xfrm>
        </p:spPr>
        <p:txBody>
          <a:bodyPr>
            <a:normAutofit fontScale="90000"/>
          </a:bodyPr>
          <a:lstStyle/>
          <a:p>
            <a:pPr lvl="0" algn="l"/>
            <a:r>
              <a:rPr lang="et-EE" altLang="en-US" b="1" dirty="0">
                <a:latin typeface="Times New Roman" panose="02020603050405020304" pitchFamily="18" charset="0"/>
                <a:cs typeface="Times New Roman" panose="02020603050405020304" pitchFamily="18" charset="0"/>
              </a:rPr>
              <a:t/>
            </a:r>
            <a:br>
              <a:rPr lang="et-EE" altLang="en-US" b="1" dirty="0">
                <a:latin typeface="Times New Roman" panose="02020603050405020304" pitchFamily="18" charset="0"/>
                <a:cs typeface="Times New Roman" panose="02020603050405020304" pitchFamily="18" charset="0"/>
              </a:rPr>
            </a:br>
            <a:r>
              <a:rPr lang="et-EE" altLang="en-US" b="1" dirty="0" smtClean="0">
                <a:latin typeface="Palatino Linotype" panose="02040502050505030304" pitchFamily="18" charset="0"/>
                <a:cs typeface="Times New Roman" panose="02020603050405020304" pitchFamily="18" charset="0"/>
              </a:rPr>
              <a:t>K</a:t>
            </a:r>
            <a:r>
              <a:rPr lang="en-US" altLang="en-US" b="1" dirty="0" smtClean="0">
                <a:latin typeface="Palatino Linotype" panose="02040502050505030304" pitchFamily="18" charset="0"/>
                <a:cs typeface="Times New Roman" panose="02020603050405020304" pitchFamily="18" charset="0"/>
              </a:rPr>
              <a:t>hrushchyovka</a:t>
            </a:r>
            <a:r>
              <a:rPr lang="et-EE" altLang="en-US" b="1" dirty="0" smtClean="0">
                <a:latin typeface="Palatino Linotype" panose="02040502050505030304" pitchFamily="18" charset="0"/>
                <a:cs typeface="Times New Roman" panose="02020603050405020304" pitchFamily="18" charset="0"/>
              </a:rPr>
              <a:t>            </a:t>
            </a:r>
            <a:r>
              <a:rPr lang="et-EE" b="1" dirty="0" smtClean="0">
                <a:latin typeface="Palatino Linotype" panose="02040502050505030304" pitchFamily="18" charset="0"/>
                <a:cs typeface="Times New Roman" panose="02020603050405020304" pitchFamily="18" charset="0"/>
              </a:rPr>
              <a:t> Smart homes</a:t>
            </a:r>
            <a:endParaRPr lang="en-US" b="1" dirty="0">
              <a:latin typeface="Palatino Linotype" panose="02040502050505030304" pitchFamily="18" charset="0"/>
              <a:cs typeface="Times New Roman" panose="02020603050405020304" pitchFamily="18" charset="0"/>
            </a:endParaRPr>
          </a:p>
        </p:txBody>
      </p:sp>
      <p:sp>
        <p:nvSpPr>
          <p:cNvPr id="3" name="Rectangle 1"/>
          <p:cNvSpPr>
            <a:spLocks noChangeArrowheads="1"/>
          </p:cNvSpPr>
          <p:nvPr/>
        </p:nvSpPr>
        <p:spPr bwMode="auto">
          <a:xfrm>
            <a:off x="360777" y="1993501"/>
            <a:ext cx="8627308"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charset="0"/>
                <a:cs typeface="Arial" charset="0"/>
              </a:defRPr>
            </a:lvl1pPr>
            <a:lvl2pPr fontAlgn="base">
              <a:spcBef>
                <a:spcPct val="0"/>
              </a:spcBef>
              <a:spcAft>
                <a:spcPct val="0"/>
              </a:spcAft>
              <a:defRPr>
                <a:solidFill>
                  <a:schemeClr val="tx1"/>
                </a:solidFill>
                <a:latin typeface="Arial" charset="0"/>
                <a:cs typeface="Arial" charset="0"/>
              </a:defRPr>
            </a:lvl2pPr>
            <a:lvl3pPr fontAlgn="base">
              <a:spcBef>
                <a:spcPct val="0"/>
              </a:spcBef>
              <a:spcAft>
                <a:spcPct val="0"/>
              </a:spcAft>
              <a:defRPr>
                <a:solidFill>
                  <a:schemeClr val="tx1"/>
                </a:solidFill>
                <a:latin typeface="Arial" charset="0"/>
                <a:cs typeface="Arial" charset="0"/>
              </a:defRPr>
            </a:lvl3pPr>
            <a:lvl4pPr fontAlgn="base">
              <a:spcBef>
                <a:spcPct val="0"/>
              </a:spcBef>
              <a:spcAft>
                <a:spcPct val="0"/>
              </a:spcAft>
              <a:defRPr>
                <a:solidFill>
                  <a:schemeClr val="tx1"/>
                </a:solidFill>
                <a:latin typeface="Arial" charset="0"/>
                <a:cs typeface="Arial" charset="0"/>
              </a:defRPr>
            </a:lvl4pPr>
            <a:lvl5pPr fontAlgn="base">
              <a:spcBef>
                <a:spcPct val="0"/>
              </a:spcBef>
              <a:spcAft>
                <a:spcPct val="0"/>
              </a:spcAft>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t-EE" altLang="en-US" sz="12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Palatino Linotype" panose="02040502050505030304" pitchFamily="18" charset="0"/>
                <a:cs typeface="Times New Roman" panose="02020603050405020304" pitchFamily="18" charset="0"/>
              </a:rPr>
              <a:t>Solar panels and smart devices make</a:t>
            </a:r>
            <a:r>
              <a:rPr kumimoji="0" lang="en-US" altLang="en-US" sz="2400" b="1" i="0" u="none" strike="noStrike" cap="none" normalizeH="0" dirty="0" smtClean="0">
                <a:ln>
                  <a:noFill/>
                </a:ln>
                <a:solidFill>
                  <a:schemeClr val="tx1"/>
                </a:solidFill>
                <a:effectLst/>
                <a:latin typeface="Palatino Linotype" panose="02040502050505030304" pitchFamily="18" charset="0"/>
                <a:cs typeface="Times New Roman" panose="02020603050405020304" pitchFamily="18" charset="0"/>
              </a:rPr>
              <a:t> khrushchyovkas</a:t>
            </a:r>
            <a:endParaRPr kumimoji="0" lang="et-EE" altLang="en-US" sz="2400" b="1" i="0" u="none" strike="noStrike" cap="none" normalizeH="0" baseline="0" dirty="0" smtClean="0">
              <a:ln>
                <a:noFill/>
              </a:ln>
              <a:solidFill>
                <a:schemeClr val="tx1"/>
              </a:solidFill>
              <a:effectLst/>
              <a:latin typeface="Palatino Linotype" panose="0204050205050503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Palatino Linotype" panose="02040502050505030304" pitchFamily="18" charset="0"/>
                <a:cs typeface="Times New Roman" panose="02020603050405020304" pitchFamily="18" charset="0"/>
              </a:rPr>
              <a:t>modern smart</a:t>
            </a:r>
            <a:r>
              <a:rPr kumimoji="0" lang="en-US" altLang="en-US" sz="2400" b="1" i="0" u="none" strike="noStrike" cap="none" normalizeH="0" dirty="0" smtClean="0">
                <a:ln>
                  <a:noFill/>
                </a:ln>
                <a:solidFill>
                  <a:schemeClr val="tx1"/>
                </a:solidFill>
                <a:effectLst/>
                <a:latin typeface="Palatino Linotype" panose="02040502050505030304" pitchFamily="18" charset="0"/>
                <a:cs typeface="Times New Roman" panose="02020603050405020304" pitchFamily="18" charset="0"/>
              </a:rPr>
              <a:t> homes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Palatino Linotype" panose="02040502050505030304" pitchFamily="18" charset="0"/>
                <a:cs typeface="Times New Roman" panose="02020603050405020304" pitchFamily="18" charset="0"/>
              </a:rPr>
              <a:t>Ragne Jõerand, </a:t>
            </a:r>
            <a:endParaRPr kumimoji="0" lang="et-EE" altLang="en-US" b="0" i="0" u="none" strike="noStrike" cap="none" normalizeH="0" baseline="0" dirty="0" smtClean="0">
              <a:ln>
                <a:noFill/>
              </a:ln>
              <a:solidFill>
                <a:schemeClr val="tx1"/>
              </a:solidFill>
              <a:effectLst/>
              <a:latin typeface="Palatino Linotype" panose="0204050205050503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Palatino Linotype" panose="02040502050505030304" pitchFamily="18" charset="0"/>
                <a:cs typeface="Times New Roman" panose="02020603050405020304" pitchFamily="18" charset="0"/>
              </a:rPr>
              <a:t>25. </a:t>
            </a:r>
            <a:r>
              <a:rPr lang="en-US" altLang="en-US" dirty="0" smtClean="0">
                <a:latin typeface="Palatino Linotype" panose="02040502050505030304" pitchFamily="18" charset="0"/>
                <a:cs typeface="Times New Roman" panose="02020603050405020304" pitchFamily="18" charset="0"/>
              </a:rPr>
              <a:t>January</a:t>
            </a:r>
            <a:r>
              <a:rPr kumimoji="0" lang="en-US" altLang="en-US" b="0" i="0" u="none" strike="noStrike" cap="none" normalizeH="0" baseline="0" dirty="0" smtClean="0">
                <a:ln>
                  <a:noFill/>
                </a:ln>
                <a:solidFill>
                  <a:schemeClr val="tx1"/>
                </a:solidFill>
                <a:effectLst/>
                <a:latin typeface="Palatino Linotype" panose="02040502050505030304" pitchFamily="18" charset="0"/>
                <a:cs typeface="Times New Roman" panose="02020603050405020304" pitchFamily="18" charset="0"/>
              </a:rPr>
              <a:t>2016</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n-US" b="0" i="0" u="none" strike="noStrike" cap="none" normalizeH="0" baseline="0" dirty="0" smtClean="0">
              <a:ln>
                <a:noFill/>
              </a:ln>
              <a:solidFill>
                <a:schemeClr val="tx1"/>
              </a:solidFill>
              <a:effectLst/>
              <a:latin typeface="Palatino Linotype" panose="0204050205050503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Palatino Linotype" panose="02040502050505030304" pitchFamily="18" charset="0"/>
                <a:cs typeface="Times New Roman" panose="02020603050405020304" pitchFamily="18" charset="0"/>
              </a:rPr>
              <a:t>All buildings that will be renovated will also be </a:t>
            </a:r>
            <a:r>
              <a:rPr kumimoji="0" lang="en-US" altLang="en-US" sz="2800" b="0" i="0" u="none" strike="noStrike" cap="none" normalizeH="0" baseline="0" dirty="0" smtClean="0">
                <a:ln>
                  <a:noFill/>
                </a:ln>
                <a:solidFill>
                  <a:schemeClr val="tx1"/>
                </a:solidFill>
                <a:effectLst/>
                <a:latin typeface="Palatino Linotype" panose="02040502050505030304" pitchFamily="18" charset="0"/>
                <a:cs typeface="Times New Roman" panose="02020603050405020304" pitchFamily="18" charset="0"/>
              </a:rPr>
              <a:t>equipped </a:t>
            </a:r>
            <a:r>
              <a:rPr lang="en-US" altLang="en-US" sz="2800" dirty="0" smtClean="0">
                <a:latin typeface="Palatino Linotype" panose="02040502050505030304" pitchFamily="18" charset="0"/>
                <a:cs typeface="Times New Roman" panose="02020603050405020304" pitchFamily="18" charset="0"/>
              </a:rPr>
              <a:t>with </a:t>
            </a:r>
            <a:r>
              <a:rPr lang="en-US" altLang="en-US" sz="2800" dirty="0" smtClean="0">
                <a:latin typeface="Palatino Linotype" panose="02040502050505030304" pitchFamily="18" charset="0"/>
                <a:cs typeface="Times New Roman" panose="02020603050405020304" pitchFamily="18" charset="0"/>
              </a:rPr>
              <a:t>a smart home (smart home management) solution that </a:t>
            </a:r>
            <a:r>
              <a:rPr lang="en-US" altLang="en-US" sz="2800" dirty="0" smtClean="0">
                <a:latin typeface="Palatino Linotype" panose="02040502050505030304" pitchFamily="18" charset="0"/>
                <a:cs typeface="Times New Roman" panose="02020603050405020304" pitchFamily="18" charset="0"/>
              </a:rPr>
              <a:t>will </a:t>
            </a:r>
            <a:r>
              <a:rPr lang="en-US" altLang="en-US" sz="2800" dirty="0" smtClean="0">
                <a:latin typeface="Palatino Linotype" panose="02040502050505030304" pitchFamily="18" charset="0"/>
                <a:cs typeface="Times New Roman" panose="02020603050405020304" pitchFamily="18" charset="0"/>
              </a:rPr>
              <a:t>make</a:t>
            </a:r>
            <a:r>
              <a:rPr kumimoji="0" lang="en-US" altLang="en-US" sz="2800" b="0" i="0" u="none" strike="noStrike" cap="none" normalizeH="0" baseline="0" dirty="0" smtClean="0">
                <a:ln>
                  <a:noFill/>
                </a:ln>
                <a:solidFill>
                  <a:schemeClr val="tx1"/>
                </a:solidFill>
                <a:effectLst/>
                <a:latin typeface="Palatino Linotype" panose="02040502050505030304" pitchFamily="18" charset="0"/>
                <a:cs typeface="Times New Roman" panose="02020603050405020304" pitchFamily="18" charset="0"/>
              </a:rPr>
              <a:t> day to day living more convenient and help to</a:t>
            </a:r>
            <a:r>
              <a:rPr kumimoji="0" lang="en-US" altLang="en-US" sz="2800" b="0" i="0" u="none" strike="noStrike" cap="none" normalizeH="0" dirty="0" smtClean="0">
                <a:ln>
                  <a:noFill/>
                </a:ln>
                <a:solidFill>
                  <a:schemeClr val="tx1"/>
                </a:solidFill>
                <a:effectLst/>
                <a:latin typeface="Palatino Linotype" panose="02040502050505030304" pitchFamily="18" charset="0"/>
                <a:cs typeface="Times New Roman" panose="02020603050405020304" pitchFamily="18" charset="0"/>
              </a:rPr>
              <a:t> </a:t>
            </a:r>
            <a:r>
              <a:rPr lang="en-US" altLang="en-US" sz="2800" dirty="0" smtClean="0">
                <a:latin typeface="Palatino Linotype" panose="02040502050505030304" pitchFamily="18" charset="0"/>
                <a:cs typeface="Times New Roman" panose="02020603050405020304" pitchFamily="18" charset="0"/>
              </a:rPr>
              <a:t>m</a:t>
            </a:r>
            <a:r>
              <a:rPr lang="en-US" altLang="en-US" sz="2800" baseline="0" dirty="0" smtClean="0">
                <a:latin typeface="Palatino Linotype" panose="02040502050505030304" pitchFamily="18" charset="0"/>
                <a:cs typeface="Times New Roman" panose="02020603050405020304" pitchFamily="18" charset="0"/>
              </a:rPr>
              <a:t>onitor</a:t>
            </a:r>
            <a:r>
              <a:rPr lang="en-US" altLang="en-US" sz="2800" dirty="0" smtClean="0">
                <a:latin typeface="Palatino Linotype" panose="02040502050505030304" pitchFamily="18" charset="0"/>
                <a:cs typeface="Times New Roman" panose="02020603050405020304" pitchFamily="18" charset="0"/>
              </a:rPr>
              <a:t> </a:t>
            </a:r>
            <a:r>
              <a:rPr lang="en-US" altLang="en-US" sz="2800" dirty="0" smtClean="0">
                <a:latin typeface="Palatino Linotype" panose="02040502050505030304" pitchFamily="18" charset="0"/>
                <a:cs typeface="Times New Roman" panose="02020603050405020304" pitchFamily="18" charset="0"/>
              </a:rPr>
              <a:t>energy consumption</a:t>
            </a:r>
            <a:r>
              <a:rPr lang="en-US" altLang="en-US" sz="2800" dirty="0" smtClean="0">
                <a:latin typeface="Palatino Linotype" panose="02040502050505030304" pitchFamily="18" charset="0"/>
                <a:cs typeface="Times New Roman" panose="02020603050405020304" pitchFamily="18" charset="0"/>
              </a:rPr>
              <a:t>. </a:t>
            </a:r>
            <a:r>
              <a:rPr kumimoji="0" lang="en-US" altLang="en-US" sz="2800" b="0" i="0" u="none" strike="noStrike" cap="none" normalizeH="0" baseline="0" dirty="0" smtClean="0">
                <a:ln>
                  <a:noFill/>
                </a:ln>
                <a:solidFill>
                  <a:schemeClr val="tx1"/>
                </a:solidFill>
                <a:effectLst/>
                <a:latin typeface="Palatino Linotype" panose="02040502050505030304" pitchFamily="18" charset="0"/>
                <a:cs typeface="Times New Roman" panose="02020603050405020304" pitchFamily="18" charset="0"/>
              </a:rPr>
              <a:t>Electric</a:t>
            </a:r>
            <a:r>
              <a:rPr kumimoji="0" lang="en-US" altLang="en-US" sz="2800" b="0" i="0" u="none" strike="noStrike" cap="none" normalizeH="0" dirty="0" smtClean="0">
                <a:ln>
                  <a:noFill/>
                </a:ln>
                <a:solidFill>
                  <a:schemeClr val="tx1"/>
                </a:solidFill>
                <a:effectLst/>
                <a:latin typeface="Palatino Linotype" panose="02040502050505030304" pitchFamily="18" charset="0"/>
                <a:cs typeface="Times New Roman" panose="02020603050405020304" pitchFamily="18" charset="0"/>
              </a:rPr>
              <a:t> </a:t>
            </a:r>
            <a:r>
              <a:rPr kumimoji="0" lang="en-US" altLang="en-US" sz="2800" b="0" i="0" u="none" strike="noStrike" cap="none" normalizeH="0" dirty="0" smtClean="0">
                <a:ln>
                  <a:noFill/>
                </a:ln>
                <a:solidFill>
                  <a:schemeClr val="tx1"/>
                </a:solidFill>
                <a:effectLst/>
                <a:latin typeface="Palatino Linotype" panose="02040502050505030304" pitchFamily="18" charset="0"/>
                <a:cs typeface="Times New Roman" panose="02020603050405020304" pitchFamily="18" charset="0"/>
              </a:rPr>
              <a:t>vehicle charging points and electric bicycle and </a:t>
            </a:r>
            <a:r>
              <a:rPr lang="en-US" altLang="en-US" sz="2800" dirty="0" smtClean="0">
                <a:latin typeface="Palatino Linotype" panose="02040502050505030304" pitchFamily="18" charset="0"/>
                <a:cs typeface="Times New Roman" panose="02020603050405020304" pitchFamily="18" charset="0"/>
              </a:rPr>
              <a:t>v</a:t>
            </a:r>
            <a:r>
              <a:rPr lang="en-US" altLang="en-US" sz="2800" baseline="0" dirty="0" smtClean="0">
                <a:latin typeface="Palatino Linotype" panose="02040502050505030304" pitchFamily="18" charset="0"/>
                <a:cs typeface="Times New Roman" panose="02020603050405020304" pitchFamily="18" charset="0"/>
              </a:rPr>
              <a:t>ehicle</a:t>
            </a:r>
            <a:r>
              <a:rPr lang="en-US" altLang="en-US" sz="2800" dirty="0" smtClean="0">
                <a:latin typeface="Palatino Linotype" panose="02040502050505030304" pitchFamily="18" charset="0"/>
                <a:cs typeface="Times New Roman" panose="02020603050405020304" pitchFamily="18" charset="0"/>
              </a:rPr>
              <a:t> </a:t>
            </a:r>
            <a:r>
              <a:rPr lang="en-US" altLang="en-US" sz="2800" dirty="0" smtClean="0">
                <a:latin typeface="Palatino Linotype" panose="02040502050505030304" pitchFamily="18" charset="0"/>
                <a:cs typeface="Times New Roman" panose="02020603050405020304" pitchFamily="18" charset="0"/>
              </a:rPr>
              <a:t>rental stations will be installed in the smart city district.</a:t>
            </a:r>
            <a:endParaRPr kumimoji="0" lang="en-US" altLang="en-US" sz="2800" b="0" i="0" u="none" strike="noStrike" cap="none" normalizeH="0" baseline="0" dirty="0" smtClean="0">
              <a:ln>
                <a:noFill/>
              </a:ln>
              <a:solidFill>
                <a:schemeClr val="tx1"/>
              </a:solidFill>
              <a:effectLst/>
              <a:latin typeface="Palatino Linotype" panose="02040502050505030304" pitchFamily="18" charset="0"/>
              <a:cs typeface="Times New Roman" panose="02020603050405020304" pitchFamily="18" charset="0"/>
            </a:endParaRPr>
          </a:p>
        </p:txBody>
      </p:sp>
      <p:sp>
        <p:nvSpPr>
          <p:cNvPr id="4" name="Right Arrow 3"/>
          <p:cNvSpPr/>
          <p:nvPr/>
        </p:nvSpPr>
        <p:spPr>
          <a:xfrm>
            <a:off x="4558127" y="1689329"/>
            <a:ext cx="906400" cy="3143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dirty="0" smtClean="0"/>
              <a:t>   </a:t>
            </a:r>
            <a:endParaRPr lang="en-US" dirty="0"/>
          </a:p>
        </p:txBody>
      </p:sp>
      <p:pic>
        <p:nvPicPr>
          <p:cNvPr id="6" name="Picture 5" descr="C:\Users\gina\Desktop\TÜ_logod_17122015_horisontaal_eng_sinin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777" y="442326"/>
            <a:ext cx="4197350" cy="576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270" y="220460"/>
            <a:ext cx="2837815" cy="885825"/>
          </a:xfrm>
          <a:prstGeom prst="rect">
            <a:avLst/>
          </a:prstGeom>
          <a:noFill/>
          <a:ln>
            <a:noFill/>
          </a:ln>
        </p:spPr>
      </p:pic>
    </p:spTree>
    <p:extLst>
      <p:ext uri="{BB962C8B-B14F-4D97-AF65-F5344CB8AC3E}">
        <p14:creationId xmlns:p14="http://schemas.microsoft.com/office/powerpoint/2010/main" val="4157696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7776"/>
            <a:ext cx="8229600" cy="1143000"/>
          </a:xfrm>
        </p:spPr>
        <p:txBody>
          <a:bodyPr/>
          <a:lstStyle/>
          <a:p>
            <a:r>
              <a:rPr lang="et-EE" b="1" dirty="0" smtClean="0">
                <a:latin typeface="Palatino Linotype" panose="02040502050505030304" pitchFamily="18" charset="0"/>
                <a:cs typeface="Times New Roman" panose="02020603050405020304" pitchFamily="18" charset="0"/>
              </a:rPr>
              <a:t>Reasons and goals</a:t>
            </a:r>
            <a:endParaRPr lang="en-US" b="1" dirty="0">
              <a:latin typeface="Palatino Linotype" panose="02040502050505030304" pitchFamily="18" charset="0"/>
              <a:cs typeface="Times New Roman" panose="02020603050405020304" pitchFamily="18" charset="0"/>
            </a:endParaRPr>
          </a:p>
        </p:txBody>
      </p:sp>
      <p:sp>
        <p:nvSpPr>
          <p:cNvPr id="3" name="Rectangle 2"/>
          <p:cNvSpPr/>
          <p:nvPr/>
        </p:nvSpPr>
        <p:spPr>
          <a:xfrm>
            <a:off x="1043608" y="1844824"/>
            <a:ext cx="7056784" cy="4832092"/>
          </a:xfrm>
          <a:prstGeom prst="rect">
            <a:avLst/>
          </a:prstGeom>
        </p:spPr>
        <p:txBody>
          <a:bodyPr wrap="square">
            <a:spAutoFit/>
          </a:bodyPr>
          <a:lstStyle/>
          <a:p>
            <a:pPr marL="285750" indent="-285750" algn="just">
              <a:buFont typeface="Wingdings" panose="05000000000000000000" pitchFamily="2" charset="2"/>
              <a:buChar char="v"/>
            </a:pPr>
            <a:r>
              <a:rPr lang="en-US" sz="2800" dirty="0" smtClean="0">
                <a:latin typeface="Palatino Linotype" panose="02040502050505030304" pitchFamily="18" charset="0"/>
                <a:cs typeface="Times New Roman" panose="02020603050405020304" pitchFamily="18" charset="0"/>
              </a:rPr>
              <a:t>These houses are in terrible condition, consuming energy at 270kw/h per square meter per year and their systems have been depreciated. </a:t>
            </a:r>
            <a:endParaRPr lang="et-EE" sz="2800" dirty="0" smtClean="0">
              <a:latin typeface="Palatino Linotype" panose="02040502050505030304" pitchFamily="18" charset="0"/>
              <a:cs typeface="Times New Roman" panose="02020603050405020304" pitchFamily="18" charset="0"/>
            </a:endParaRPr>
          </a:p>
          <a:p>
            <a:pPr marL="285750" indent="-285750" algn="just">
              <a:buFont typeface="Wingdings" panose="05000000000000000000" pitchFamily="2" charset="2"/>
              <a:buChar char="v"/>
            </a:pPr>
            <a:r>
              <a:rPr lang="en-US" sz="2800" dirty="0" smtClean="0">
                <a:latin typeface="Palatino Linotype" panose="02040502050505030304" pitchFamily="18" charset="0"/>
                <a:cs typeface="Times New Roman" panose="02020603050405020304" pitchFamily="18" charset="0"/>
              </a:rPr>
              <a:t>In some of these old houses, windows have been exchanged for energy saving, but this is not enough.</a:t>
            </a:r>
            <a:endParaRPr lang="et-EE" sz="2800" dirty="0" smtClean="0">
              <a:latin typeface="Palatino Linotype" panose="02040502050505030304" pitchFamily="18" charset="0"/>
              <a:cs typeface="Times New Roman" panose="02020603050405020304" pitchFamily="18" charset="0"/>
            </a:endParaRPr>
          </a:p>
          <a:p>
            <a:pPr marL="285750" indent="-285750" algn="just">
              <a:buFont typeface="Wingdings" panose="05000000000000000000" pitchFamily="2" charset="2"/>
              <a:buChar char="v"/>
            </a:pPr>
            <a:r>
              <a:rPr lang="et-EE" sz="2800" dirty="0" smtClean="0">
                <a:latin typeface="Palatino Linotype" panose="02040502050505030304" pitchFamily="18" charset="0"/>
                <a:cs typeface="Times New Roman" panose="02020603050405020304" pitchFamily="18" charset="0"/>
              </a:rPr>
              <a:t>Full renovation.</a:t>
            </a:r>
            <a:r>
              <a:rPr lang="en-US" sz="2800" dirty="0" smtClean="0">
                <a:latin typeface="Palatino Linotype" panose="02040502050505030304" pitchFamily="18" charset="0"/>
                <a:cs typeface="Times New Roman" panose="02020603050405020304" pitchFamily="18" charset="0"/>
              </a:rPr>
              <a:t> </a:t>
            </a:r>
            <a:endParaRPr lang="et-EE" sz="2800" dirty="0" smtClean="0">
              <a:latin typeface="Palatino Linotype" panose="02040502050505030304" pitchFamily="18" charset="0"/>
              <a:cs typeface="Times New Roman" panose="02020603050405020304" pitchFamily="18" charset="0"/>
            </a:endParaRPr>
          </a:p>
          <a:p>
            <a:pPr marL="285750" indent="-285750" algn="just">
              <a:buFont typeface="Wingdings" panose="05000000000000000000" pitchFamily="2" charset="2"/>
              <a:buChar char="v"/>
            </a:pPr>
            <a:r>
              <a:rPr lang="en-US" sz="2800" dirty="0" smtClean="0">
                <a:latin typeface="Palatino Linotype" panose="02040502050505030304" pitchFamily="18" charset="0"/>
                <a:cs typeface="Times New Roman" panose="02020603050405020304" pitchFamily="18" charset="0"/>
              </a:rPr>
              <a:t>Due our project we want to achieve that energy consumption decreases by 2/3 and reaches to zero-energy houses.</a:t>
            </a:r>
          </a:p>
        </p:txBody>
      </p:sp>
      <p:pic>
        <p:nvPicPr>
          <p:cNvPr id="5" name="Picture 4" descr="C:\Users\gina\Desktop\TÜ_logod_17122015_horisontaal_eng_sinin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777" y="550289"/>
            <a:ext cx="4197350" cy="5762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347343"/>
            <a:ext cx="2837815" cy="885825"/>
          </a:xfrm>
          <a:prstGeom prst="rect">
            <a:avLst/>
          </a:prstGeom>
          <a:noFill/>
          <a:ln>
            <a:noFill/>
          </a:ln>
        </p:spPr>
      </p:pic>
    </p:spTree>
    <p:extLst>
      <p:ext uri="{BB962C8B-B14F-4D97-AF65-F5344CB8AC3E}">
        <p14:creationId xmlns:p14="http://schemas.microsoft.com/office/powerpoint/2010/main" val="1531279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6898" y="1248642"/>
            <a:ext cx="8229600" cy="1143000"/>
          </a:xfrm>
        </p:spPr>
        <p:txBody>
          <a:bodyPr/>
          <a:lstStyle/>
          <a:p>
            <a:r>
              <a:rPr lang="et-EE" b="1" dirty="0" smtClean="0">
                <a:latin typeface="Palatino Linotype" panose="02040502050505030304" pitchFamily="18" charset="0"/>
                <a:cs typeface="Times New Roman" panose="02020603050405020304" pitchFamily="18" charset="0"/>
              </a:rPr>
              <a:t>Smart solutions</a:t>
            </a:r>
            <a:endParaRPr lang="en-US" b="1" dirty="0">
              <a:latin typeface="Palatino Linotype" panose="02040502050505030304" pitchFamily="18" charset="0"/>
              <a:cs typeface="Times New Roman" panose="02020603050405020304" pitchFamily="18" charset="0"/>
            </a:endParaRPr>
          </a:p>
        </p:txBody>
      </p:sp>
      <p:sp>
        <p:nvSpPr>
          <p:cNvPr id="3" name="Rectangle 2"/>
          <p:cNvSpPr/>
          <p:nvPr/>
        </p:nvSpPr>
        <p:spPr>
          <a:xfrm>
            <a:off x="705699" y="2420888"/>
            <a:ext cx="7704856" cy="3108543"/>
          </a:xfrm>
          <a:prstGeom prst="rect">
            <a:avLst/>
          </a:prstGeom>
        </p:spPr>
        <p:txBody>
          <a:bodyPr wrap="square">
            <a:spAutoFit/>
          </a:bodyPr>
          <a:lstStyle/>
          <a:p>
            <a:pPr marL="457200" indent="-457200">
              <a:buFont typeface="Wingdings" panose="05000000000000000000" pitchFamily="2" charset="2"/>
              <a:buChar char="v"/>
            </a:pPr>
            <a:r>
              <a:rPr lang="en-US" sz="2800" dirty="0" smtClean="0">
                <a:latin typeface="Palatino Linotype" panose="02040502050505030304" pitchFamily="18" charset="0"/>
                <a:cs typeface="Times New Roman" panose="02020603050405020304" pitchFamily="18" charset="0"/>
              </a:rPr>
              <a:t>Smart homes get solar panels; </a:t>
            </a:r>
          </a:p>
          <a:p>
            <a:pPr marL="457200" indent="-457200">
              <a:buFont typeface="Wingdings" panose="05000000000000000000" pitchFamily="2" charset="2"/>
              <a:buChar char="v"/>
            </a:pPr>
            <a:r>
              <a:rPr lang="en-US" sz="2800" dirty="0" smtClean="0">
                <a:latin typeface="Palatino Linotype" panose="02040502050505030304" pitchFamily="18" charset="0"/>
                <a:cs typeface="Times New Roman" panose="02020603050405020304" pitchFamily="18" charset="0"/>
              </a:rPr>
              <a:t>Smart home IT solutions;</a:t>
            </a:r>
            <a:endParaRPr lang="en-US" sz="2800" dirty="0">
              <a:latin typeface="Palatino Linotype" panose="02040502050505030304" pitchFamily="18" charset="0"/>
              <a:cs typeface="Times New Roman" panose="02020603050405020304" pitchFamily="18" charset="0"/>
            </a:endParaRPr>
          </a:p>
          <a:p>
            <a:pPr marL="457200" indent="-457200">
              <a:buFont typeface="Wingdings" panose="05000000000000000000" pitchFamily="2" charset="2"/>
              <a:buChar char="v"/>
            </a:pPr>
            <a:r>
              <a:rPr lang="en-US" sz="2800" dirty="0" smtClean="0">
                <a:latin typeface="Palatino Linotype" panose="02040502050505030304" pitchFamily="18" charset="0"/>
                <a:cs typeface="Times New Roman" panose="02020603050405020304" pitchFamily="18" charset="0"/>
              </a:rPr>
              <a:t>Electric vehicles and bicycle rental points are nearby.</a:t>
            </a:r>
            <a:endParaRPr lang="et-EE" sz="2800" dirty="0" smtClean="0">
              <a:latin typeface="Palatino Linotype" panose="02040502050505030304" pitchFamily="18" charset="0"/>
              <a:cs typeface="Times New Roman" panose="02020603050405020304" pitchFamily="18" charset="0"/>
            </a:endParaRPr>
          </a:p>
          <a:p>
            <a:r>
              <a:rPr lang="en-US" sz="2800" dirty="0" smtClean="0">
                <a:latin typeface="Palatino Linotype" panose="02040502050505030304" pitchFamily="18" charset="0"/>
                <a:cs typeface="Times New Roman" panose="02020603050405020304" pitchFamily="18" charset="0"/>
              </a:rPr>
              <a:t>People don</a:t>
            </a:r>
            <a:r>
              <a:rPr lang="uk-UA" sz="2800" dirty="0" smtClean="0">
                <a:latin typeface="Palatino Linotype" panose="02040502050505030304" pitchFamily="18" charset="0"/>
                <a:cs typeface="Times New Roman" panose="02020603050405020304" pitchFamily="18" charset="0"/>
              </a:rPr>
              <a:t>’</a:t>
            </a:r>
            <a:r>
              <a:rPr lang="en-US" sz="2800" dirty="0" smtClean="0">
                <a:latin typeface="Palatino Linotype" panose="02040502050505030304" pitchFamily="18" charset="0"/>
                <a:cs typeface="Times New Roman" panose="02020603050405020304" pitchFamily="18" charset="0"/>
              </a:rPr>
              <a:t>t need to have a diesel or petrol cars again, if they know that an electric car can be reached 50 meters from home.</a:t>
            </a:r>
            <a:endParaRPr lang="en-US" sz="2800" dirty="0">
              <a:latin typeface="Palatino Linotype" panose="02040502050505030304" pitchFamily="18" charset="0"/>
              <a:cs typeface="Times New Roman" panose="02020603050405020304" pitchFamily="18" charset="0"/>
            </a:endParaRPr>
          </a:p>
        </p:txBody>
      </p:sp>
      <p:pic>
        <p:nvPicPr>
          <p:cNvPr id="5" name="Picture 4" descr="C:\Users\gina\Desktop\TÜ_logod_17122015_horisontaal_eng_sinin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777" y="550289"/>
            <a:ext cx="4197350" cy="5762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192955"/>
            <a:ext cx="2837815" cy="885825"/>
          </a:xfrm>
          <a:prstGeom prst="rect">
            <a:avLst/>
          </a:prstGeom>
          <a:noFill/>
          <a:ln>
            <a:noFill/>
          </a:ln>
        </p:spPr>
      </p:pic>
    </p:spTree>
    <p:extLst>
      <p:ext uri="{BB962C8B-B14F-4D97-AF65-F5344CB8AC3E}">
        <p14:creationId xmlns:p14="http://schemas.microsoft.com/office/powerpoint/2010/main" val="51899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60777" y="873437"/>
            <a:ext cx="8229600" cy="1143000"/>
          </a:xfrm>
        </p:spPr>
        <p:txBody>
          <a:bodyPr/>
          <a:lstStyle/>
          <a:p>
            <a:r>
              <a:rPr lang="en-US" b="1" dirty="0" smtClean="0">
                <a:latin typeface="Times New Roman" panose="02020603050405020304" pitchFamily="18" charset="0"/>
                <a:cs typeface="Times New Roman" panose="02020603050405020304" pitchFamily="18" charset="0"/>
              </a:rPr>
              <a:t>Artworks on the building facades</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417667" y="2016437"/>
            <a:ext cx="8280920" cy="4401205"/>
          </a:xfrm>
          <a:prstGeom prst="rect">
            <a:avLst/>
          </a:prstGeom>
        </p:spPr>
        <p:txBody>
          <a:bodyPr wrap="square">
            <a:spAutoFit/>
          </a:bodyPr>
          <a:lstStyle/>
          <a:p>
            <a:pPr marL="457200" indent="-457200" algn="just">
              <a:buFont typeface="Wingdings" panose="05000000000000000000" pitchFamily="2" charset="2"/>
              <a:buChar char="v"/>
            </a:pPr>
            <a:r>
              <a:rPr lang="en-US" sz="2800" dirty="0" smtClean="0">
                <a:latin typeface="Palatino Linotype" panose="02040502050505030304" pitchFamily="18" charset="0"/>
                <a:cs typeface="Times New Roman" panose="02020603050405020304" pitchFamily="18" charset="0"/>
              </a:rPr>
              <a:t>We believe that </a:t>
            </a:r>
            <a:r>
              <a:rPr lang="en-US" sz="2800" i="1" dirty="0" smtClean="0">
                <a:solidFill>
                  <a:srgbClr val="FF0000"/>
                </a:solidFill>
                <a:latin typeface="Palatino Linotype" panose="02040502050505030304" pitchFamily="18" charset="0"/>
                <a:cs typeface="Times New Roman" panose="02020603050405020304" pitchFamily="18" charset="0"/>
              </a:rPr>
              <a:t>smartcity</a:t>
            </a:r>
            <a:r>
              <a:rPr lang="en-US" sz="2800" dirty="0" smtClean="0">
                <a:latin typeface="Palatino Linotype" panose="02040502050505030304" pitchFamily="18" charset="0"/>
                <a:cs typeface="Times New Roman" panose="02020603050405020304" pitchFamily="18" charset="0"/>
              </a:rPr>
              <a:t> is also an </a:t>
            </a:r>
            <a:r>
              <a:rPr lang="en-US" sz="2800" i="1" dirty="0" smtClean="0">
                <a:solidFill>
                  <a:srgbClr val="FF0000"/>
                </a:solidFill>
                <a:latin typeface="Palatino Linotype" panose="02040502050505030304" pitchFamily="18" charset="0"/>
                <a:cs typeface="Times New Roman" panose="02020603050405020304" pitchFamily="18" charset="0"/>
              </a:rPr>
              <a:t>artcity</a:t>
            </a:r>
            <a:r>
              <a:rPr lang="en-US" sz="2800" dirty="0" smtClean="0">
                <a:latin typeface="Palatino Linotype" panose="02040502050505030304" pitchFamily="18" charset="0"/>
                <a:cs typeface="Times New Roman" panose="02020603050405020304" pitchFamily="18" charset="0"/>
              </a:rPr>
              <a:t> and smartcity also loves art.</a:t>
            </a:r>
          </a:p>
          <a:p>
            <a:pPr marL="457200" indent="-457200" algn="just">
              <a:buFont typeface="Wingdings" panose="05000000000000000000" pitchFamily="2" charset="2"/>
              <a:buChar char="v"/>
            </a:pPr>
            <a:r>
              <a:rPr lang="en-US" sz="2800" dirty="0" smtClean="0">
                <a:latin typeface="Palatino Linotype" panose="02040502050505030304" pitchFamily="18" charset="0"/>
                <a:cs typeface="Times New Roman" panose="02020603050405020304" pitchFamily="18" charset="0"/>
              </a:rPr>
              <a:t>To implement this idea, we organize an international street artist competition where we will certainly invite one of the most famous street artists in the world, Bansky from England. You know- maybe some houses are going to be unique under his own hand.</a:t>
            </a:r>
            <a:endParaRPr lang="en-US" dirty="0">
              <a:latin typeface="Palatino Linotype" panose="02040502050505030304" pitchFamily="18" charset="0"/>
            </a:endParaRPr>
          </a:p>
          <a:p>
            <a:pPr marL="457200" indent="-457200" algn="just">
              <a:buFont typeface="Wingdings" panose="05000000000000000000" pitchFamily="2" charset="2"/>
              <a:buChar char="v"/>
            </a:pPr>
            <a:r>
              <a:rPr lang="en-US" sz="2800" dirty="0" smtClean="0">
                <a:latin typeface="Palatino Linotype" panose="02040502050505030304" pitchFamily="18" charset="0"/>
                <a:cs typeface="Times New Roman" panose="02020603050405020304" pitchFamily="18" charset="0"/>
              </a:rPr>
              <a:t>More citizens should be involved in the implementation and planning of these ideas.</a:t>
            </a:r>
          </a:p>
        </p:txBody>
      </p:sp>
      <p:pic>
        <p:nvPicPr>
          <p:cNvPr id="6" name="Picture 5" descr="C:\Users\gina\Desktop\TÜ_logod_17122015_horisontaal_eng_sinin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777" y="550289"/>
            <a:ext cx="4197350" cy="576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210497"/>
            <a:ext cx="2837815" cy="885825"/>
          </a:xfrm>
          <a:prstGeom prst="rect">
            <a:avLst/>
          </a:prstGeom>
          <a:noFill/>
          <a:ln>
            <a:noFill/>
          </a:ln>
        </p:spPr>
      </p:pic>
    </p:spTree>
    <p:extLst>
      <p:ext uri="{BB962C8B-B14F-4D97-AF65-F5344CB8AC3E}">
        <p14:creationId xmlns:p14="http://schemas.microsoft.com/office/powerpoint/2010/main" val="3281639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53623" y="838420"/>
            <a:ext cx="8229600" cy="1143000"/>
          </a:xfrm>
        </p:spPr>
        <p:txBody>
          <a:bodyPr/>
          <a:lstStyle/>
          <a:p>
            <a:r>
              <a:rPr lang="et-EE" b="1" dirty="0" smtClean="0">
                <a:latin typeface="Palatino Linotype" panose="02040502050505030304" pitchFamily="18" charset="0"/>
                <a:cs typeface="Times New Roman" panose="02020603050405020304" pitchFamily="18" charset="0"/>
              </a:rPr>
              <a:t>Parking places</a:t>
            </a:r>
            <a:endParaRPr lang="en-US" b="1" dirty="0">
              <a:latin typeface="Palatino Linotype" panose="02040502050505030304" pitchFamily="18" charset="0"/>
              <a:cs typeface="Times New Roman" panose="02020603050405020304" pitchFamily="18" charset="0"/>
            </a:endParaRPr>
          </a:p>
        </p:txBody>
      </p:sp>
      <p:sp>
        <p:nvSpPr>
          <p:cNvPr id="3" name="Rectangle 2"/>
          <p:cNvSpPr/>
          <p:nvPr/>
        </p:nvSpPr>
        <p:spPr>
          <a:xfrm>
            <a:off x="360777" y="1673924"/>
            <a:ext cx="8273174" cy="5693866"/>
          </a:xfrm>
          <a:prstGeom prst="rect">
            <a:avLst/>
          </a:prstGeom>
        </p:spPr>
        <p:txBody>
          <a:bodyPr wrap="square">
            <a:spAutoFit/>
          </a:bodyPr>
          <a:lstStyle/>
          <a:p>
            <a:pPr marL="457200" indent="-457200">
              <a:buFont typeface="Wingdings" panose="05000000000000000000" pitchFamily="2" charset="2"/>
              <a:buChar char="v"/>
            </a:pPr>
            <a:r>
              <a:rPr lang="en-US" sz="2800" dirty="0" smtClean="0">
                <a:latin typeface="Palatino Linotype" panose="02040502050505030304" pitchFamily="18" charset="0"/>
                <a:cs typeface="Times New Roman" panose="02020603050405020304" pitchFamily="18" charset="0"/>
              </a:rPr>
              <a:t>As the smart homes project directly affects the people currently living in these houses, it is also essential to listen their opinions about the project. There have been already two meetings with apartment associations and since there are many older people living there, it is a real challenge to make everything clear for them.</a:t>
            </a:r>
          </a:p>
          <a:p>
            <a:pPr marL="457200" indent="-457200">
              <a:buFont typeface="Wingdings" panose="05000000000000000000" pitchFamily="2" charset="2"/>
              <a:buChar char="v"/>
            </a:pPr>
            <a:r>
              <a:rPr lang="en-US" sz="2800" dirty="0" smtClean="0">
                <a:latin typeface="Palatino Linotype" panose="02040502050505030304" pitchFamily="18" charset="0"/>
                <a:cs typeface="Times New Roman" panose="02020603050405020304" pitchFamily="18" charset="0"/>
              </a:rPr>
              <a:t>For example, when we said that everyone doesn’t need a personal car, because an electric vehicle can be rented advantageously, one man said really madly that: “Young man, talk about yourself”.</a:t>
            </a:r>
            <a:r>
              <a:rPr lang="en-US" sz="2800" dirty="0"/>
              <a:t/>
            </a:r>
            <a:br>
              <a:rPr lang="en-US" sz="2800" dirty="0"/>
            </a:br>
            <a:endParaRPr lang="en-US" sz="2800" dirty="0">
              <a:latin typeface="Times New Roman" panose="02020603050405020304" pitchFamily="18" charset="0"/>
              <a:cs typeface="Times New Roman" panose="02020603050405020304" pitchFamily="18" charset="0"/>
            </a:endParaRPr>
          </a:p>
        </p:txBody>
      </p:sp>
      <p:pic>
        <p:nvPicPr>
          <p:cNvPr id="5" name="Picture 4" descr="C:\Users\gina\Desktop\TÜ_logod_17122015_horisontaal_eng_sinin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777" y="550289"/>
            <a:ext cx="4197350" cy="5762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262718"/>
            <a:ext cx="2837815" cy="885825"/>
          </a:xfrm>
          <a:prstGeom prst="rect">
            <a:avLst/>
          </a:prstGeom>
          <a:noFill/>
          <a:ln>
            <a:noFill/>
          </a:ln>
        </p:spPr>
      </p:pic>
    </p:spTree>
    <p:extLst>
      <p:ext uri="{BB962C8B-B14F-4D97-AF65-F5344CB8AC3E}">
        <p14:creationId xmlns:p14="http://schemas.microsoft.com/office/powerpoint/2010/main" val="1469363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296D95A408D9408E6A80A3FFEA4EF8" ma:contentTypeVersion="0" ma:contentTypeDescription="Create a new document." ma:contentTypeScope="" ma:versionID="52c49f458eec32f1b99896034d9e0ca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878957-ED14-4355-BCC8-2C539A58E1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58E6448-638E-4917-AE19-800F882C90E5}">
  <ds:schemaRefs>
    <ds:schemaRef ds:uri="http://schemas.microsoft.com/sharepoint/v3/contenttype/forms"/>
  </ds:schemaRefs>
</ds:datastoreItem>
</file>

<file path=customXml/itemProps3.xml><?xml version="1.0" encoding="utf-8"?>
<ds:datastoreItem xmlns:ds="http://schemas.openxmlformats.org/officeDocument/2006/customXml" ds:itemID="{7B351B06-8369-4C63-8DA6-113ED6C6BCBC}">
  <ds:schemaRefs>
    <ds:schemaRef ds:uri="http://schemas.microsoft.com/office/2006/documentManagement/types"/>
    <ds:schemaRef ds:uri="http://www.w3.org/XML/1998/namespace"/>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269</TotalTime>
  <Words>433</Words>
  <Application>Microsoft Office PowerPoint</Application>
  <PresentationFormat>On-screen Show (4:3)</PresentationFormat>
  <Paragraphs>35</Paragraphs>
  <Slides>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Calibri</vt:lpstr>
      <vt:lpstr>Calibri Light</vt:lpstr>
      <vt:lpstr>Palatino Linotype</vt:lpstr>
      <vt:lpstr>Times New Roman</vt:lpstr>
      <vt:lpstr>Wingdings</vt:lpstr>
      <vt:lpstr>Office Theme</vt:lpstr>
      <vt:lpstr>1_Office Theme</vt:lpstr>
      <vt:lpstr>  Houses, where we live </vt:lpstr>
      <vt:lpstr>PowerPoint Presentation</vt:lpstr>
      <vt:lpstr>PowerPoint Presentation</vt:lpstr>
      <vt:lpstr> Khrushchyovka             Smart homes</vt:lpstr>
      <vt:lpstr>Reasons and goals</vt:lpstr>
      <vt:lpstr>Smart solutions</vt:lpstr>
      <vt:lpstr>Artworks on the building facades</vt:lpstr>
      <vt:lpstr>Parking places</vt:lpstr>
    </vt:vector>
  </TitlesOfParts>
  <Company>Tartu Ülikool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Majad, milles elame</dc:title>
  <dc:creator>Anne Laius</dc:creator>
  <cp:lastModifiedBy>Tuula Keinonen</cp:lastModifiedBy>
  <cp:revision>32</cp:revision>
  <dcterms:created xsi:type="dcterms:W3CDTF">2017-05-15T09:25:10Z</dcterms:created>
  <dcterms:modified xsi:type="dcterms:W3CDTF">2018-12-28T14:26:53Z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0x01010000296D95A408D9408E6A80A3FFEA4EF8</vt:lpwstr>
  </property>
</Properties>
</file>