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4"/>
  </p:notesMasterIdLst>
  <p:sldIdLst>
    <p:sldId id="291" r:id="rId6"/>
    <p:sldId id="271" r:id="rId7"/>
    <p:sldId id="257" r:id="rId8"/>
    <p:sldId id="272" r:id="rId9"/>
    <p:sldId id="273" r:id="rId10"/>
    <p:sldId id="275" r:id="rId11"/>
    <p:sldId id="276" r:id="rId12"/>
    <p:sldId id="274" r:id="rId13"/>
    <p:sldId id="259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543" autoAdjust="0"/>
  </p:normalViewPr>
  <p:slideViewPr>
    <p:cSldViewPr>
      <p:cViewPr varScale="1">
        <p:scale>
          <a:sx n="100" d="100"/>
          <a:sy n="10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465B2-31C5-4F6C-88CC-971CA2A4A976}" type="datetimeFigureOut">
              <a:rPr lang="el-GR" smtClean="0"/>
              <a:t>26/3/19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6DA5-7ECD-4480-BF62-E61F05F53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70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5H4GHkT5wI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arch17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https://d1o50x50snmhul.cloudfront.net/wp-content/uploads/2013/08/dn23994-1_800.jpg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https://www.youtube.com/watch?v=_JhaVNJb3ag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https://www.youtube.com/watch?v=I5H4GHkT5wI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904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https://climate.nasa.gov/vital-signs/global-temperature/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670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Discuss</a:t>
            </a:r>
            <a:r>
              <a:rPr lang="en-GB" b="1" baseline="0" dirty="0"/>
              <a:t> what </a:t>
            </a:r>
            <a:r>
              <a:rPr lang="en-US" b="1" dirty="0"/>
              <a:t>energy-efficient house</a:t>
            </a:r>
            <a:r>
              <a:rPr lang="en-US" b="1" baseline="0" dirty="0"/>
              <a:t> is</a:t>
            </a:r>
            <a:endParaRPr lang="en-GB" b="1" dirty="0"/>
          </a:p>
          <a:p>
            <a:r>
              <a:rPr lang="en-GB" dirty="0"/>
              <a:t>Image http://alchinlong.com/news-and-events/news/whitepaper-designing-energy-efficient-homes-with-minimal-power-bills/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18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http://www.studioarch17.com/</a:t>
            </a:r>
            <a:r>
              <a:rPr lang="en-US" sz="1200" dirty="0"/>
              <a:t> 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84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next slide)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38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science behind this</a:t>
            </a:r>
            <a:r>
              <a:rPr lang="en-US" baseline="0" dirty="0"/>
              <a:t> is </a:t>
            </a:r>
            <a:r>
              <a:rPr lang="en-US" dirty="0"/>
              <a:t>heat transfer and application in engineering.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65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12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Ice melts</a:t>
            </a:r>
            <a:r>
              <a:rPr lang="en-GB" baseline="0" dirty="0"/>
              <a:t> </a:t>
            </a:r>
            <a:r>
              <a:rPr lang="en-GB" dirty="0"/>
              <a:t>https://d1o50x50snmhul.cloudfront.net/wp-content/uploads/2013/08/dn23994-1_800.jpg</a:t>
            </a:r>
          </a:p>
          <a:p>
            <a:r>
              <a:rPr lang="en-GB" dirty="0"/>
              <a:t>Bear on ice</a:t>
            </a:r>
            <a:r>
              <a:rPr lang="en-GB" baseline="0" dirty="0"/>
              <a:t> https://www.bibliotecapleyades.net/ciencia/ciencia_globalwarmingpseudo38.htm </a:t>
            </a:r>
            <a:endParaRPr lang="en-GB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90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</a:t>
            </a:r>
            <a:r>
              <a:rPr lang="en-US" baseline="0" dirty="0"/>
              <a:t> </a:t>
            </a:r>
            <a:r>
              <a:rPr lang="en-US" dirty="0"/>
              <a:t>India http://www.india.com/news/india/monsoon-2017-rains-wreak-havoc-in-gujarat-assam-flood-situation-improves-2345458/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Right:</a:t>
            </a:r>
            <a:r>
              <a:rPr lang="en-US" baseline="0" dirty="0"/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Edgecumbe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baseline="0" dirty="0"/>
              <a:t>New Zealand https://teara.govt.nz/en/photograph/46848/edgecumbe-flood-2017 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09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http://www.circleofblue.org/2017/world/kenyas-drought-worsens-wake-average-rainfall-october-mid-december/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47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16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https://antinuclear.net/2017/08/11/inquiry-into-the-security-ramifications-of-climate-change-warning-on-australias-risks/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89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though we don’t live near Canada, we can affect polar bears’ life.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42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about using a lot of energy for cooling</a:t>
            </a:r>
            <a:r>
              <a:rPr lang="en-GB" baseline="0" dirty="0"/>
              <a:t> up to 1: 15’ </a:t>
            </a:r>
            <a:r>
              <a:rPr lang="en-GB" dirty="0"/>
              <a:t>https://www.theguardian.com/environment/2015/oct/26/cold-economy-cop21-global-warming-carbon-emissions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36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49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15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23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78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3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26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48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11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32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91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7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3822-121B-4886-812F-193C42946C50}" type="datetimeFigureOut">
              <a:rPr lang="el-GR" smtClean="0"/>
              <a:t>26/3/19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6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haVNJb3a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07774"/>
            <a:ext cx="6858000" cy="1790700"/>
          </a:xfrm>
          <a:noFill/>
          <a:ln>
            <a:noFill/>
          </a:ln>
        </p:spPr>
        <p:txBody>
          <a:bodyPr>
            <a:noAutofit/>
          </a:bodyPr>
          <a:lstStyle/>
          <a:p>
            <a:br>
              <a:rPr lang="en-US" sz="4400" b="1" dirty="0">
                <a:latin typeface="Palatino Linotype" panose="02040502050505030304" pitchFamily="18" charset="0"/>
              </a:rPr>
            </a:br>
            <a:br>
              <a:rPr lang="en-US" sz="4400" b="1" dirty="0">
                <a:latin typeface="Palatino Linotype" panose="02040502050505030304" pitchFamily="18" charset="0"/>
              </a:rPr>
            </a:br>
            <a:br>
              <a:rPr lang="en-US" sz="4400" b="1" dirty="0">
                <a:latin typeface="Palatino Linotype" panose="02040502050505030304" pitchFamily="18" charset="0"/>
              </a:rPr>
            </a:br>
            <a:br>
              <a:rPr lang="en-US" sz="4400" b="1" dirty="0">
                <a:latin typeface="Palatino Linotype" panose="02040502050505030304" pitchFamily="18" charset="0"/>
              </a:rPr>
            </a:br>
            <a:r>
              <a:rPr lang="en-US" sz="4400" b="1" dirty="0" err="1">
                <a:latin typeface="Palatino Linotype" panose="02040502050505030304" pitchFamily="18" charset="0"/>
              </a:rPr>
              <a:t>Pelastakaa</a:t>
            </a:r>
            <a:r>
              <a:rPr lang="en-US" sz="4400" b="1" dirty="0"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latin typeface="Palatino Linotype" panose="02040502050505030304" pitchFamily="18" charset="0"/>
              </a:rPr>
              <a:t>jääkarhut</a:t>
            </a:r>
            <a:r>
              <a:rPr lang="en-US" sz="4400" b="1" dirty="0">
                <a:latin typeface="Palatino Linotype" panose="02040502050505030304" pitchFamily="18" charset="0"/>
              </a:rPr>
              <a:t>! </a:t>
            </a:r>
            <a:br>
              <a:rPr lang="el-GR" sz="4400" b="1" dirty="0">
                <a:latin typeface="Palatino Linotype" panose="02040502050505030304" pitchFamily="18" charset="0"/>
              </a:rPr>
            </a:br>
            <a:br>
              <a:rPr lang="en-US" sz="4400" b="1" dirty="0">
                <a:latin typeface="Palatino Linotype" panose="02040502050505030304" pitchFamily="18" charset="0"/>
              </a:rPr>
            </a:br>
            <a:br>
              <a:rPr lang="en-US" sz="4400" b="1" dirty="0">
                <a:latin typeface="Palatino Linotype" panose="02040502050505030304" pitchFamily="18" charset="0"/>
              </a:rPr>
            </a:br>
            <a:endParaRPr lang="fi-FI" sz="4400" b="1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871" y="4715560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3012"/>
            <a:ext cx="1858482" cy="6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3713620"/>
            <a:ext cx="6196405" cy="1371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Palatino Linotype" panose="02040502050505030304" pitchFamily="18" charset="0"/>
              </a:rPr>
              <a:t>Energia</a:t>
            </a:r>
            <a:r>
              <a:rPr lang="en-US" sz="2800" dirty="0">
                <a:latin typeface="Palatino Linotype" panose="02040502050505030304" pitchFamily="18" charset="0"/>
              </a:rPr>
              <a:t>, jota </a:t>
            </a:r>
            <a:r>
              <a:rPr lang="en-US" sz="2800" dirty="0" err="1">
                <a:latin typeface="Palatino Linotype" panose="02040502050505030304" pitchFamily="18" charset="0"/>
              </a:rPr>
              <a:t>käytämme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talomme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lämmittämiseen</a:t>
            </a:r>
            <a:r>
              <a:rPr lang="en-US" sz="2800" dirty="0">
                <a:latin typeface="Palatino Linotype" panose="02040502050505030304" pitchFamily="18" charset="0"/>
              </a:rPr>
              <a:t> ja </a:t>
            </a:r>
            <a:r>
              <a:rPr lang="en-US" sz="2800" dirty="0" err="1">
                <a:latin typeface="Palatino Linotype" panose="02040502050505030304" pitchFamily="18" charset="0"/>
              </a:rPr>
              <a:t>jäähdyttämiseen</a:t>
            </a:r>
            <a:r>
              <a:rPr lang="en-US" sz="2800" dirty="0">
                <a:latin typeface="Palatino Linotype" panose="02040502050505030304" pitchFamily="18" charset="0"/>
              </a:rPr>
              <a:t> on </a:t>
            </a:r>
            <a:r>
              <a:rPr lang="en-US" sz="2800" dirty="0" err="1">
                <a:latin typeface="Palatino Linotype" panose="02040502050505030304" pitchFamily="18" charset="0"/>
              </a:rPr>
              <a:t>peräisin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fossiilisista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polttoaineista</a:t>
            </a:r>
            <a:r>
              <a:rPr lang="en-US" sz="2800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4" name="AutoShape 2" descr="Αποτέλεσμα εικόνας για hea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36952" r="57381" b="31524"/>
          <a:stretch/>
        </p:blipFill>
        <p:spPr bwMode="auto">
          <a:xfrm>
            <a:off x="1187624" y="1391861"/>
            <a:ext cx="3160018" cy="174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Users\User\Dropbox (Personal)\Screenshots\Screenshot 2018-01-10 12.43.2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34965" r="55345" b="26965"/>
          <a:stretch/>
        </p:blipFill>
        <p:spPr bwMode="auto">
          <a:xfrm>
            <a:off x="4635674" y="1119344"/>
            <a:ext cx="3622894" cy="21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7321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42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3789040"/>
            <a:ext cx="6196405" cy="1669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Palatino Linotype" panose="02040502050505030304" pitchFamily="18" charset="0"/>
              </a:rPr>
              <a:t>Fossiiliset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polttoaineet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lisäävät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hiilidioksidia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ilmassa</a:t>
            </a:r>
            <a:r>
              <a:rPr lang="en-US" sz="2800" dirty="0">
                <a:latin typeface="Palatino Linotype" panose="02040502050505030304" pitchFamily="18" charset="0"/>
              </a:rPr>
              <a:t> ja </a:t>
            </a:r>
            <a:r>
              <a:rPr lang="en-US" sz="2800" dirty="0" err="1">
                <a:latin typeface="Palatino Linotype" panose="02040502050505030304" pitchFamily="18" charset="0"/>
              </a:rPr>
              <a:t>nostavat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ilmaston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lämpötilaa</a:t>
            </a:r>
            <a:r>
              <a:rPr lang="en-US" sz="2800" dirty="0">
                <a:latin typeface="Palatino Linotype" panose="02040502050505030304" pitchFamily="18" charset="0"/>
              </a:rPr>
              <a:t>. </a:t>
            </a:r>
            <a:endParaRPr lang="el-GR" sz="2800" dirty="0">
              <a:latin typeface="Palatino Linotype" panose="02040502050505030304" pitchFamily="18" charset="0"/>
            </a:endParaRPr>
          </a:p>
        </p:txBody>
      </p:sp>
      <p:pic>
        <p:nvPicPr>
          <p:cNvPr id="9218" name="Picture 2" descr="C:\Users\User\Dropbox (Personal)\Screenshots\Screenshot 2018-01-10 12.44.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37449" r="56723" b="32930"/>
          <a:stretch/>
        </p:blipFill>
        <p:spPr bwMode="auto">
          <a:xfrm>
            <a:off x="2339752" y="1412776"/>
            <a:ext cx="4433515" cy="22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Palatino Linotype" panose="02040502050505030304" pitchFamily="18" charset="0"/>
              </a:rPr>
              <a:t>Globaali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pintalämpötila</a:t>
            </a:r>
            <a:r>
              <a:rPr lang="en-US" sz="2800" dirty="0">
                <a:latin typeface="Palatino Linotype" panose="02040502050505030304" pitchFamily="18" charset="0"/>
              </a:rPr>
              <a:t>/NASA</a:t>
            </a:r>
            <a:endParaRPr lang="el-GR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44959" r="52782" b="32525"/>
          <a:stretch/>
        </p:blipFill>
        <p:spPr bwMode="auto">
          <a:xfrm>
            <a:off x="4572000" y="2852382"/>
            <a:ext cx="3801980" cy="22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t="45013" r="51921" b="32470"/>
          <a:stretch/>
        </p:blipFill>
        <p:spPr bwMode="auto">
          <a:xfrm>
            <a:off x="755576" y="2852936"/>
            <a:ext cx="3815256" cy="22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2260365"/>
            <a:ext cx="154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1884</a:t>
            </a:r>
            <a:endParaRPr lang="el-G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250450"/>
            <a:ext cx="154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2016</a:t>
            </a:r>
            <a:endParaRPr lang="el-G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01980" y="5661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400" dirty="0"/>
              <a:t>Data source: NASA/GISS </a:t>
            </a:r>
            <a:br>
              <a:rPr lang="en-GB" sz="1400" dirty="0"/>
            </a:br>
            <a:r>
              <a:rPr lang="en-GB" sz="1400" dirty="0"/>
              <a:t>Credit: NASA Scientific Visualization Studio</a:t>
            </a:r>
            <a:endParaRPr lang="el-GR" sz="1400" dirty="0"/>
          </a:p>
        </p:txBody>
      </p:sp>
      <p:pic>
        <p:nvPicPr>
          <p:cNvPr id="10" name="Picture 9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2" y="531270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96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Palatino Linotype" panose="02040502050505030304" pitchFamily="18" charset="0"/>
              </a:rPr>
              <a:t>Mitä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voimme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tehdä</a:t>
            </a:r>
            <a:r>
              <a:rPr lang="en-US" dirty="0">
                <a:latin typeface="Palatino Linotype" panose="02040502050505030304" pitchFamily="18" charset="0"/>
              </a:rPr>
              <a:t>? 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916832"/>
            <a:ext cx="4311581" cy="35902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Jos </a:t>
            </a:r>
            <a:r>
              <a:rPr lang="en-US" dirty="0" err="1">
                <a:latin typeface="Palatino Linotype" panose="02040502050505030304" pitchFamily="18" charset="0"/>
              </a:rPr>
              <a:t>talomme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olisivat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paremmin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eristettyjä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dirty="0" err="1">
                <a:latin typeface="Palatino Linotype" panose="02040502050505030304" pitchFamily="18" charset="0"/>
              </a:rPr>
              <a:t>tarvittaisiin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vähemmän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energiaa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lämmittämiseeen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jäähdyttämiseen</a:t>
            </a:r>
            <a:r>
              <a:rPr lang="en-US" dirty="0">
                <a:latin typeface="Palatino Linotype" panose="02040502050505030304" pitchFamily="18" charset="0"/>
              </a:rPr>
              <a:t>; </a:t>
            </a:r>
            <a:r>
              <a:rPr lang="en-US" dirty="0" err="1">
                <a:latin typeface="Palatino Linotype" panose="02040502050505030304" pitchFamily="18" charset="0"/>
              </a:rPr>
              <a:t>fossiilisten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polttoaineiden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käyttö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hiilidioksidipäästöt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vähenisivät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ympäristölle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olisi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vähemmän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haittaa</a:t>
            </a:r>
            <a:r>
              <a:rPr lang="en-US" dirty="0">
                <a:latin typeface="Palatino Linotype" panose="02040502050505030304" pitchFamily="18" charset="0"/>
              </a:rPr>
              <a:t>.  </a:t>
            </a:r>
          </a:p>
          <a:p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1266" name="Picture 2" descr="Αποτέλεσμα εικόνας για green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0" y="1987624"/>
            <a:ext cx="2089448" cy="20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41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latin typeface="Palatino Linotype" panose="02040502050505030304" pitchFamily="18" charset="0"/>
              </a:rPr>
              <a:t>Mahdollinen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ratkaisu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844824"/>
            <a:ext cx="7077376" cy="3603812"/>
          </a:xfrm>
        </p:spPr>
        <p:txBody>
          <a:bodyPr/>
          <a:lstStyle/>
          <a:p>
            <a:r>
              <a:rPr lang="en-US" dirty="0" err="1">
                <a:latin typeface="Palatino Linotype" panose="02040502050505030304" pitchFamily="18" charset="0"/>
              </a:rPr>
              <a:t>Suunnitella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rakentaa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energiatehokkaita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taloja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ilmastonmuutoksen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vähentämiseksi</a:t>
            </a:r>
            <a:r>
              <a:rPr lang="en-US" dirty="0">
                <a:latin typeface="Palatino Linotype" panose="02040502050505030304" pitchFamily="18" charset="0"/>
              </a:rPr>
              <a:t> ja </a:t>
            </a:r>
            <a:r>
              <a:rPr lang="en-US" dirty="0" err="1">
                <a:latin typeface="Palatino Linotype" panose="02040502050505030304" pitchFamily="18" charset="0"/>
              </a:rPr>
              <a:t>myös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säästämisen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vuoksi</a:t>
            </a:r>
            <a:r>
              <a:rPr lang="en-US" dirty="0">
                <a:latin typeface="Palatino Linotype" panose="02040502050505030304" pitchFamily="18" charset="0"/>
              </a:rPr>
              <a:t>.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882184" cy="31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3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4453464"/>
            <a:ext cx="5544616" cy="1202485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latin typeface="Palatino Linotype" panose="02040502050505030304" pitchFamily="18" charset="0"/>
              </a:rPr>
              <a:t>Arkkitehdit</a:t>
            </a:r>
            <a:r>
              <a:rPr lang="en-US" sz="2400" dirty="0">
                <a:latin typeface="Palatino Linotype" panose="02040502050505030304" pitchFamily="18" charset="0"/>
              </a:rPr>
              <a:t> ja </a:t>
            </a:r>
            <a:r>
              <a:rPr lang="en-US" sz="2400" dirty="0" err="1">
                <a:latin typeface="Palatino Linotype" panose="02040502050505030304" pitchFamily="18" charset="0"/>
              </a:rPr>
              <a:t>insinöörit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suunnittelevat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energiatehokkaita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taloja</a:t>
            </a:r>
            <a:endParaRPr lang="el-GR" sz="2400" dirty="0">
              <a:latin typeface="Palatino Linotype" panose="02040502050505030304" pitchFamily="18" charset="0"/>
            </a:endParaRPr>
          </a:p>
        </p:txBody>
      </p:sp>
      <p:pic>
        <p:nvPicPr>
          <p:cNvPr id="13316" name="Picture 4" descr="Συνάντηση, Κατασκευή, Επιχειρήσεων, Αρχιτέκτονα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644" r="8943" b="4698"/>
          <a:stretch/>
        </p:blipFill>
        <p:spPr bwMode="auto">
          <a:xfrm>
            <a:off x="2699792" y="1385154"/>
            <a:ext cx="3859481" cy="30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7321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3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32856"/>
            <a:ext cx="6196405" cy="2942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Palatino Linotype" panose="02040502050505030304" pitchFamily="18" charset="0"/>
              </a:rPr>
              <a:t>Arkkitehti</a:t>
            </a:r>
            <a:r>
              <a:rPr lang="en-US" sz="2800" dirty="0">
                <a:latin typeface="Palatino Linotype" panose="02040502050505030304" pitchFamily="18" charset="0"/>
              </a:rPr>
              <a:t> ja </a:t>
            </a:r>
            <a:r>
              <a:rPr lang="en-US" sz="2800" dirty="0" err="1">
                <a:latin typeface="Palatino Linotype" panose="02040502050505030304" pitchFamily="18" charset="0"/>
              </a:rPr>
              <a:t>insinööritoimisto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tarjoaa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sz="2800" dirty="0" err="1">
                <a:latin typeface="Palatino Linotype" panose="02040502050505030304" pitchFamily="18" charset="0"/>
              </a:rPr>
              <a:t>arkkitehtipalveluita</a:t>
            </a:r>
            <a:endParaRPr lang="en-US" sz="2800" dirty="0">
              <a:latin typeface="Palatino Linotype" panose="02040502050505030304" pitchFamily="18" charset="0"/>
            </a:endParaRPr>
          </a:p>
          <a:p>
            <a:r>
              <a:rPr lang="en-US" sz="2800" dirty="0" err="1">
                <a:latin typeface="Palatino Linotype" panose="02040502050505030304" pitchFamily="18" charset="0"/>
              </a:rPr>
              <a:t>rakennetutkimuksia</a:t>
            </a:r>
            <a:endParaRPr lang="en-US" sz="2800" dirty="0">
              <a:latin typeface="Palatino Linotype" panose="02040502050505030304" pitchFamily="18" charset="0"/>
            </a:endParaRPr>
          </a:p>
          <a:p>
            <a:r>
              <a:rPr lang="en-US" sz="2800" dirty="0" err="1">
                <a:latin typeface="Palatino Linotype" panose="02040502050505030304" pitchFamily="18" charset="0"/>
              </a:rPr>
              <a:t>energiatehokkuustutkimuksia</a:t>
            </a:r>
            <a:endParaRPr lang="en-US" sz="2800" dirty="0">
              <a:latin typeface="Palatino Linotype" panose="02040502050505030304" pitchFamily="18" charset="0"/>
            </a:endParaRPr>
          </a:p>
          <a:p>
            <a:r>
              <a:rPr lang="en-US" sz="2800" dirty="0" err="1">
                <a:latin typeface="Palatino Linotype" panose="02040502050505030304" pitchFamily="18" charset="0"/>
              </a:rPr>
              <a:t>ympäristövaikutusten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arvioinnin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neuvontaa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/>
              <a:t>website:www.studioarch17.com</a:t>
            </a:r>
            <a:endParaRPr lang="el-GR" sz="2800" dirty="0"/>
          </a:p>
        </p:txBody>
      </p:sp>
      <p:pic>
        <p:nvPicPr>
          <p:cNvPr id="6" name="Picture 5" descr="arch17 EL tiff 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579597"/>
            <a:ext cx="6912767" cy="14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28302"/>
              </p:ext>
            </p:extLst>
          </p:nvPr>
        </p:nvGraphicFramePr>
        <p:xfrm>
          <a:off x="107503" y="260648"/>
          <a:ext cx="9036497" cy="6170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88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Nimi</a:t>
                      </a:r>
                      <a:r>
                        <a:rPr lang="en-US" dirty="0">
                          <a:latin typeface="+mj-lt"/>
                        </a:rPr>
                        <a:t> – </a:t>
                      </a:r>
                      <a:r>
                        <a:rPr lang="en-US" dirty="0" err="1">
                          <a:latin typeface="+mj-lt"/>
                        </a:rPr>
                        <a:t>Asema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Tausta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Kokemus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Taidot</a:t>
                      </a:r>
                      <a:r>
                        <a:rPr lang="en-US" dirty="0">
                          <a:latin typeface="+mj-lt"/>
                        </a:rPr>
                        <a:t> 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+mj-lt"/>
                        </a:rPr>
                        <a:t>Rakennus-insinööri</a:t>
                      </a:r>
                      <a:endParaRPr lang="en-US" sz="1800" b="1" dirty="0">
                        <a:latin typeface="+mj-lt"/>
                      </a:endParaRPr>
                    </a:p>
                    <a:p>
                      <a:endParaRPr lang="el-G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+mj-lt"/>
                        </a:rPr>
                        <a:t>Rakennus-insinööri</a:t>
                      </a:r>
                      <a:r>
                        <a:rPr lang="fi-FI" sz="1800" baseline="0" dirty="0">
                          <a:latin typeface="+mj-lt"/>
                        </a:rPr>
                        <a:t> (AMK)</a:t>
                      </a:r>
                    </a:p>
                    <a:p>
                      <a:r>
                        <a:rPr lang="fi-FI" sz="1800" baseline="0" dirty="0">
                          <a:latin typeface="+mj-lt"/>
                        </a:rPr>
                        <a:t>tai rakennus-insinööri (DI)</a:t>
                      </a:r>
                      <a:endParaRPr lang="el-G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+mj-lt"/>
                        </a:rPr>
                        <a:t>Energiatehokkai</a:t>
                      </a:r>
                      <a:r>
                        <a:rPr lang="en-GB" sz="1800" dirty="0">
                          <a:latin typeface="+mj-lt"/>
                        </a:rPr>
                        <a:t>-den </a:t>
                      </a:r>
                      <a:r>
                        <a:rPr lang="en-GB" sz="1800" dirty="0" err="1">
                          <a:latin typeface="+mj-lt"/>
                        </a:rPr>
                        <a:t>talojen</a:t>
                      </a:r>
                      <a:r>
                        <a:rPr lang="en-GB" sz="1800" dirty="0">
                          <a:latin typeface="+mj-lt"/>
                        </a:rPr>
                        <a:t> </a:t>
                      </a:r>
                      <a:r>
                        <a:rPr lang="en-GB" sz="1800" dirty="0" err="1">
                          <a:latin typeface="+mj-lt"/>
                        </a:rPr>
                        <a:t>rakentaminen</a:t>
                      </a:r>
                      <a:endParaRPr lang="en-GB" sz="1800" dirty="0">
                        <a:latin typeface="+mj-lt"/>
                      </a:endParaRPr>
                    </a:p>
                    <a:p>
                      <a:endParaRPr lang="el-G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j-lt"/>
                        </a:rPr>
                        <a:t>Johtamistaidot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hallinnnointitaidot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analyyttinen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ajattelu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viestintätaidot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ongelmanratkaisutaidot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luovuus</a:t>
                      </a:r>
                      <a:r>
                        <a:rPr lang="en-US" sz="1800" dirty="0">
                          <a:latin typeface="+mj-lt"/>
                        </a:rPr>
                        <a:t>,  </a:t>
                      </a:r>
                      <a:r>
                        <a:rPr lang="en-US" sz="1800" dirty="0" err="1">
                          <a:latin typeface="+mj-lt"/>
                        </a:rPr>
                        <a:t>suunitteluohjelmien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tunteminen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tietokonetaidot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lämpöhäviöiden</a:t>
                      </a:r>
                      <a:r>
                        <a:rPr lang="en-US" sz="1800" dirty="0">
                          <a:latin typeface="+mj-lt"/>
                        </a:rPr>
                        <a:t> ja </a:t>
                      </a:r>
                      <a:r>
                        <a:rPr lang="en-US" sz="1800" dirty="0" err="1">
                          <a:latin typeface="+mj-lt"/>
                        </a:rPr>
                        <a:t>rakenteiden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tuntemus</a:t>
                      </a:r>
                      <a:r>
                        <a:rPr lang="en-US" sz="1800" dirty="0">
                          <a:latin typeface="+mj-lt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effectLst/>
                          <a:latin typeface="+mj-lt"/>
                        </a:rPr>
                        <a:t>E</a:t>
                      </a:r>
                      <a:r>
                        <a:rPr lang="el-GR" sz="1800" b="1" kern="1200" dirty="0">
                          <a:effectLst/>
                          <a:latin typeface="+mj-lt"/>
                        </a:rPr>
                        <a:t>nerg</a:t>
                      </a:r>
                      <a:r>
                        <a:rPr lang="fi-FI" sz="1800" b="1" kern="1200" dirty="0">
                          <a:effectLst/>
                          <a:latin typeface="+mj-lt"/>
                        </a:rPr>
                        <a:t>ia-konsultti</a:t>
                      </a:r>
                      <a:endParaRPr lang="el-G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FT (</a:t>
                      </a:r>
                      <a:r>
                        <a:rPr lang="en-US" sz="1800" dirty="0" err="1">
                          <a:latin typeface="+mj-lt"/>
                        </a:rPr>
                        <a:t>fysiikka</a:t>
                      </a:r>
                      <a:r>
                        <a:rPr lang="en-US" sz="1800" dirty="0">
                          <a:latin typeface="+mj-lt"/>
                        </a:rPr>
                        <a:t>),</a:t>
                      </a:r>
                      <a:r>
                        <a:rPr lang="en-US" sz="1800" dirty="0" err="1">
                          <a:latin typeface="+mj-lt"/>
                        </a:rPr>
                        <a:t>Fyysikko</a:t>
                      </a:r>
                      <a:r>
                        <a:rPr lang="en-US" sz="1800" baseline="0" dirty="0">
                          <a:latin typeface="+mj-lt"/>
                        </a:rPr>
                        <a:t>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err="1">
                          <a:latin typeface="+mj-lt"/>
                        </a:rPr>
                        <a:t>Energiakysymykset</a:t>
                      </a:r>
                      <a:r>
                        <a:rPr lang="fi-FI" sz="1800" baseline="0" dirty="0" err="1">
                          <a:latin typeface="+mj-lt"/>
                        </a:rPr>
                        <a:t>energiamittaukset</a:t>
                      </a:r>
                      <a:endParaRPr lang="el-G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j-lt"/>
                        </a:rPr>
                        <a:t>Analyyttinen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ajattelu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viestintätaidot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ongelmanratkaisutaidot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luovuus</a:t>
                      </a:r>
                      <a:r>
                        <a:rPr lang="en-US" sz="1800" dirty="0">
                          <a:latin typeface="+mj-lt"/>
                        </a:rPr>
                        <a:t>,  </a:t>
                      </a:r>
                      <a:r>
                        <a:rPr lang="en-US" sz="1800" dirty="0" err="1">
                          <a:latin typeface="+mj-lt"/>
                        </a:rPr>
                        <a:t>suunnitteluohjelmien</a:t>
                      </a:r>
                      <a:r>
                        <a:rPr lang="en-US" sz="1800" baseline="0" dirty="0">
                          <a:latin typeface="+mj-lt"/>
                        </a:rPr>
                        <a:t> </a:t>
                      </a:r>
                      <a:r>
                        <a:rPr lang="en-US" sz="1800" baseline="0" dirty="0" err="1">
                          <a:latin typeface="+mj-lt"/>
                        </a:rPr>
                        <a:t>tuntemus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tietokonetaidot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ympäristötietoisuus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lämpöhäviöiden</a:t>
                      </a:r>
                      <a:r>
                        <a:rPr lang="en-US" sz="1800" dirty="0">
                          <a:latin typeface="+mj-lt"/>
                        </a:rPr>
                        <a:t> ja </a:t>
                      </a:r>
                      <a:r>
                        <a:rPr lang="en-US" sz="1800" dirty="0" err="1">
                          <a:latin typeface="+mj-lt"/>
                        </a:rPr>
                        <a:t>rakenteiden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tuntemus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+mj-lt"/>
                        </a:rPr>
                        <a:t>Arkkitehti</a:t>
                      </a:r>
                      <a:endParaRPr lang="el-G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+mj-lt"/>
                        </a:rPr>
                        <a:t>Arkkitehti</a:t>
                      </a:r>
                      <a:r>
                        <a:rPr lang="en-GB" sz="1800" baseline="0" dirty="0">
                          <a:latin typeface="+mj-lt"/>
                        </a:rPr>
                        <a:t> (</a:t>
                      </a:r>
                      <a:r>
                        <a:rPr lang="en-GB" sz="1800" baseline="0" dirty="0" err="1">
                          <a:latin typeface="+mj-lt"/>
                        </a:rPr>
                        <a:t>yliopisto</a:t>
                      </a:r>
                      <a:r>
                        <a:rPr lang="en-GB" sz="1800" baseline="0" dirty="0">
                          <a:latin typeface="+mj-lt"/>
                        </a:rPr>
                        <a:t>)</a:t>
                      </a:r>
                      <a:endParaRPr lang="en-GB" sz="1800" dirty="0">
                        <a:latin typeface="+mj-lt"/>
                      </a:endParaRPr>
                    </a:p>
                    <a:p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+mj-lt"/>
                        </a:rPr>
                        <a:t>Rakennusten</a:t>
                      </a:r>
                      <a:r>
                        <a:rPr lang="en-GB" sz="1800" dirty="0">
                          <a:latin typeface="+mj-lt"/>
                        </a:rPr>
                        <a:t> </a:t>
                      </a:r>
                      <a:r>
                        <a:rPr lang="en-GB" sz="1800" dirty="0" err="1">
                          <a:latin typeface="+mj-lt"/>
                        </a:rPr>
                        <a:t>suunnittelu</a:t>
                      </a:r>
                      <a:endParaRPr lang="el-GR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+mj-lt"/>
                        </a:rPr>
                        <a:t>luovuus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suunnitteluohjelmien</a:t>
                      </a:r>
                      <a:r>
                        <a:rPr lang="en-US" sz="1800" dirty="0">
                          <a:latin typeface="+mj-lt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</a:rPr>
                        <a:t>tuntemus</a:t>
                      </a:r>
                      <a:r>
                        <a:rPr lang="en-US" sz="1800" dirty="0"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</a:rPr>
                        <a:t>tietokonetaidot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57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96733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Tehtävä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82191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Ota </a:t>
            </a:r>
            <a:r>
              <a:rPr lang="en-US" dirty="0" err="1"/>
              <a:t>arkkitehdin</a:t>
            </a:r>
            <a:r>
              <a:rPr lang="en-US" dirty="0"/>
              <a:t> tai </a:t>
            </a:r>
            <a:r>
              <a:rPr lang="en-US" dirty="0" err="1"/>
              <a:t>insinöörin</a:t>
            </a:r>
            <a:r>
              <a:rPr lang="en-US" dirty="0"/>
              <a:t> </a:t>
            </a:r>
            <a:r>
              <a:rPr lang="en-US" dirty="0" err="1"/>
              <a:t>rooli</a:t>
            </a:r>
            <a:r>
              <a:rPr lang="en-US" dirty="0"/>
              <a:t> ja </a:t>
            </a:r>
            <a:r>
              <a:rPr lang="en-US" dirty="0" err="1"/>
              <a:t>suunnittele</a:t>
            </a:r>
            <a:r>
              <a:rPr lang="en-US" dirty="0"/>
              <a:t>, </a:t>
            </a:r>
            <a:r>
              <a:rPr lang="en-US" dirty="0" err="1"/>
              <a:t>rakenna</a:t>
            </a:r>
            <a:r>
              <a:rPr lang="en-US" dirty="0"/>
              <a:t> (ja </a:t>
            </a:r>
            <a:r>
              <a:rPr lang="en-US" dirty="0" err="1"/>
              <a:t>testaa</a:t>
            </a:r>
            <a:r>
              <a:rPr lang="en-US" dirty="0"/>
              <a:t>) </a:t>
            </a:r>
            <a:r>
              <a:rPr lang="en-US" dirty="0" err="1"/>
              <a:t>energiatehokkaan</a:t>
            </a:r>
            <a:r>
              <a:rPr lang="en-US" dirty="0"/>
              <a:t> talon </a:t>
            </a:r>
            <a:r>
              <a:rPr lang="en-US" dirty="0" err="1"/>
              <a:t>malli</a:t>
            </a:r>
            <a:r>
              <a:rPr lang="en-US" dirty="0"/>
              <a:t>.  </a:t>
            </a:r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materiaalia</a:t>
            </a:r>
            <a:r>
              <a:rPr lang="en-US" dirty="0"/>
              <a:t> </a:t>
            </a:r>
            <a:r>
              <a:rPr lang="en-US" dirty="0" err="1"/>
              <a:t>pitäisi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energiatehokkaassa</a:t>
            </a:r>
            <a:r>
              <a:rPr lang="en-US" dirty="0"/>
              <a:t> </a:t>
            </a:r>
            <a:r>
              <a:rPr lang="en-US" dirty="0" err="1"/>
              <a:t>talossa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se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lämmin</a:t>
            </a:r>
            <a:r>
              <a:rPr lang="en-US" dirty="0"/>
              <a:t> </a:t>
            </a:r>
            <a:r>
              <a:rPr lang="en-US" dirty="0" err="1"/>
              <a:t>talvella</a:t>
            </a:r>
            <a:r>
              <a:rPr lang="en-US" dirty="0"/>
              <a:t> ja </a:t>
            </a:r>
            <a:r>
              <a:rPr lang="en-US" dirty="0" err="1"/>
              <a:t>viileä</a:t>
            </a:r>
            <a:r>
              <a:rPr lang="en-US" dirty="0"/>
              <a:t> </a:t>
            </a:r>
            <a:r>
              <a:rPr lang="en-US" dirty="0" err="1"/>
              <a:t>kesällä</a:t>
            </a:r>
            <a:r>
              <a:rPr lang="en-US" dirty="0"/>
              <a:t>?</a:t>
            </a:r>
            <a:endParaRPr lang="el-GR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50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004" y="1288215"/>
            <a:ext cx="6196405" cy="3603812"/>
          </a:xfrm>
        </p:spPr>
        <p:txBody>
          <a:bodyPr/>
          <a:lstStyle/>
          <a:p>
            <a:r>
              <a:rPr lang="en-US" dirty="0" err="1">
                <a:latin typeface="Palatino Linotype" panose="02040502050505030304" pitchFamily="18" charset="0"/>
                <a:hlinkClick r:id="rId3"/>
              </a:rPr>
              <a:t>Jääkarhuvideo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t="15556" r="59744" b="53877"/>
          <a:stretch/>
        </p:blipFill>
        <p:spPr bwMode="auto">
          <a:xfrm>
            <a:off x="1979712" y="1844824"/>
            <a:ext cx="5540991" cy="305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941874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Palatino Linotype" panose="02040502050505030304" pitchFamily="18" charset="0"/>
              </a:rPr>
              <a:t>Yhteiskunnallinen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aihe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Palatino Linotype" panose="02040502050505030304" pitchFamily="18" charset="0"/>
              </a:rPr>
              <a:t>Ilmastonmuutos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uhkaa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jääkarhujen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elämää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 err="1">
                <a:latin typeface="Palatino Linotype" panose="02040502050505030304" pitchFamily="18" charset="0"/>
              </a:rPr>
              <a:t>Lämpötilan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nousu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Jäävuorten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sulaminen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Jääkarhujen</a:t>
            </a:r>
            <a:r>
              <a:rPr lang="en-US" dirty="0">
                <a:latin typeface="Palatino Linotype" panose="02040502050505030304" pitchFamily="18" charset="0"/>
              </a:rPr>
              <a:t> on </a:t>
            </a:r>
            <a:r>
              <a:rPr lang="en-US" dirty="0" err="1">
                <a:latin typeface="Palatino Linotype" panose="02040502050505030304" pitchFamily="18" charset="0"/>
              </a:rPr>
              <a:t>vaikea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löytää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hylkeitä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On </a:t>
            </a:r>
            <a:r>
              <a:rPr lang="en-US" dirty="0" err="1">
                <a:latin typeface="Palatino Linotype" panose="02040502050505030304" pitchFamily="18" charset="0"/>
              </a:rPr>
              <a:t>laitonta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ruokkia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jääkarhuja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 err="1">
                <a:latin typeface="Palatino Linotype" panose="02040502050505030304" pitchFamily="18" charset="0"/>
              </a:rPr>
              <a:t>Ilmastonmuutos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vaikuttaa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koko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planeettaan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81" y="6159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60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latin typeface="Palatino Linotype" panose="02040502050505030304" pitchFamily="18" charset="0"/>
              </a:rPr>
              <a:t>Arktinen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jää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sulaa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Αποτέλεσμα εικόνας για ice me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72208"/>
            <a:ext cx="532081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Αποτέλεσμα εικόνας για ice me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3" y="2420888"/>
            <a:ext cx="26035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78" y="594928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9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Palatino Linotype" panose="02040502050505030304" pitchFamily="18" charset="0"/>
              </a:rPr>
              <a:t>Tulvat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r="13121" b="14741"/>
          <a:stretch/>
        </p:blipFill>
        <p:spPr bwMode="auto">
          <a:xfrm>
            <a:off x="3773534" y="548680"/>
            <a:ext cx="4686898" cy="33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dgecumbe flood,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3049074"/>
            <a:ext cx="5562032" cy="34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6156012"/>
            <a:ext cx="22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New Zealand 2017 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826" y="3518730"/>
            <a:ext cx="22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India 2017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14" y="563951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25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Palatino Linotype" panose="02040502050505030304" pitchFamily="18" charset="0"/>
              </a:rPr>
              <a:t>Kuivuminen</a:t>
            </a:r>
            <a:endParaRPr lang="el-GR" dirty="0"/>
          </a:p>
        </p:txBody>
      </p:sp>
      <p:pic>
        <p:nvPicPr>
          <p:cNvPr id="5126" name="Picture 6" descr="At a dried up river bed, a woman fills a water jug near Kataboi in northern Kenya. Picture: Marisol Grandon/Department for International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47502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40515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Northern Kenya 2017 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olitis.com.cy/editor_images/11-2017/15-1peukalla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357301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Cyprus 2017 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05" y="539226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69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Palatino Linotype" panose="02040502050505030304" pitchFamily="18" charset="0"/>
              </a:rPr>
              <a:t>Palot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Picture 4" descr="Αποτέλεσμα εικόνας για california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" y="3212976"/>
            <a:ext cx="55023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Σχετική εικόν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r="18215"/>
          <a:stretch/>
        </p:blipFill>
        <p:spPr bwMode="auto">
          <a:xfrm>
            <a:off x="3527679" y="1340768"/>
            <a:ext cx="5616321" cy="49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4406" y="5875477"/>
            <a:ext cx="22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California 2017 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climate change consequ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52528" cy="3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6059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88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345975"/>
            <a:ext cx="7200800" cy="667201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Palatino Linotype" panose="02040502050505030304" pitchFamily="18" charset="0"/>
              </a:rPr>
              <a:t>Emme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aina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ajattele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vaikutustamme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</a:rPr>
              <a:t>ilmastonmutokseen</a:t>
            </a:r>
            <a:r>
              <a:rPr lang="en-US" sz="2800" dirty="0">
                <a:latin typeface="Palatino Linotype" panose="02040502050505030304" pitchFamily="18" charset="0"/>
              </a:rPr>
              <a:t>…</a:t>
            </a:r>
            <a:endParaRPr lang="el-GR" sz="2800" dirty="0">
              <a:latin typeface="Palatino Linotype" panose="02040502050505030304" pitchFamily="18" charset="0"/>
            </a:endParaRPr>
          </a:p>
        </p:txBody>
      </p:sp>
      <p:pic>
        <p:nvPicPr>
          <p:cNvPr id="7170" name="Picture 2" descr="Αποτέλεσμα εικόνας για sitting home at home h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45" y="1186325"/>
            <a:ext cx="5857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51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72E696-89C7-4978-BB65-11527B01F1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2D228-1518-45C8-9783-30F40671D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84937F-678D-40C9-80B4-1F3CDE2B6D0B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549</Words>
  <Application>Microsoft Macintosh PowerPoint</Application>
  <PresentationFormat>Näytössä katseltava diaesitys (4:3)</PresentationFormat>
  <Paragraphs>93</Paragraphs>
  <Slides>18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9" baseType="lpstr">
      <vt:lpstr>Brush Script MT</vt:lpstr>
      <vt:lpstr>Arial</vt:lpstr>
      <vt:lpstr>Calibri</vt:lpstr>
      <vt:lpstr>Calibri Light</vt:lpstr>
      <vt:lpstr>Constantia</vt:lpstr>
      <vt:lpstr>Franklin Gothic Book</vt:lpstr>
      <vt:lpstr>Palatino Linotype</vt:lpstr>
      <vt:lpstr>Rage Italic</vt:lpstr>
      <vt:lpstr>Times New Roman</vt:lpstr>
      <vt:lpstr>Pushpin</vt:lpstr>
      <vt:lpstr>Office Theme</vt:lpstr>
      <vt:lpstr>    Pelastakaa jääkarhut!    </vt:lpstr>
      <vt:lpstr>PowerPoint-esitys</vt:lpstr>
      <vt:lpstr>Yhteiskunnallinen aihe</vt:lpstr>
      <vt:lpstr>Arktinen jää sulaa </vt:lpstr>
      <vt:lpstr>Tulvat </vt:lpstr>
      <vt:lpstr>Kuivuminen</vt:lpstr>
      <vt:lpstr>Palot</vt:lpstr>
      <vt:lpstr>PowerPoint-esitys</vt:lpstr>
      <vt:lpstr>Emme aina ajattele vaikutustamme ilmastonmutokseen…</vt:lpstr>
      <vt:lpstr>PowerPoint-esitys</vt:lpstr>
      <vt:lpstr>PowerPoint-esitys</vt:lpstr>
      <vt:lpstr>Globaali pintalämpötila/NASA</vt:lpstr>
      <vt:lpstr>Mitä voimme tehdä? </vt:lpstr>
      <vt:lpstr>Mahdollinen ratkaisu</vt:lpstr>
      <vt:lpstr>Arkkitehdit ja insinöörit suunnittelevat energiatehokkaita taloja</vt:lpstr>
      <vt:lpstr>PowerPoint-esitys</vt:lpstr>
      <vt:lpstr>PowerPoint-esitys</vt:lpstr>
      <vt:lpstr>Tehtävä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Polar Bears</dc:title>
  <dc:creator>User</dc:creator>
  <cp:lastModifiedBy>Microsoft Office User</cp:lastModifiedBy>
  <cp:revision>85</cp:revision>
  <dcterms:created xsi:type="dcterms:W3CDTF">2018-01-08T11:48:08Z</dcterms:created>
  <dcterms:modified xsi:type="dcterms:W3CDTF">2019-03-26T09:36:28Z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