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57" r:id="rId6"/>
    <p:sldId id="258" r:id="rId7"/>
    <p:sldId id="259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4" autoAdjust="0"/>
    <p:restoredTop sz="92171" autoAdjust="0"/>
  </p:normalViewPr>
  <p:slideViewPr>
    <p:cSldViewPr snapToGrid="0">
      <p:cViewPr varScale="1">
        <p:scale>
          <a:sx n="102" d="100"/>
          <a:sy n="102" d="100"/>
        </p:scale>
        <p:origin x="8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66630-C9FA-4767-8EEE-920E99AD4132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81B11-CDB2-4849-B68C-201BA6E07C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37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5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7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16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8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44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1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9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515-89B6-4EC1-B7CF-CBE5B82242B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0E455-9F79-4E2D-B486-95C5FED3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7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futuremorph.org/wp-content/uploads/2012/03/speaker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632" y="1313060"/>
            <a:ext cx="9144000" cy="2387600"/>
          </a:xfrm>
          <a:noFill/>
          <a:ln>
            <a:noFill/>
          </a:ln>
        </p:spPr>
        <p:txBody>
          <a:bodyPr>
            <a:normAutofit/>
          </a:bodyPr>
          <a:lstStyle/>
          <a:p>
            <a:br>
              <a:rPr lang="en-US" b="1" dirty="0"/>
            </a:br>
            <a:r>
              <a:rPr lang="en-US" sz="4400" b="1" dirty="0" err="1">
                <a:latin typeface="Palatino Linotype" panose="02040502050505030304" pitchFamily="18" charset="0"/>
              </a:rPr>
              <a:t>Tapaa</a:t>
            </a:r>
            <a:r>
              <a:rPr lang="en-US" sz="4400" b="1" dirty="0">
                <a:latin typeface="Palatino Linotype" panose="02040502050505030304" pitchFamily="18" charset="0"/>
              </a:rPr>
              <a:t> </a:t>
            </a:r>
            <a:r>
              <a:rPr lang="en-US" sz="4400" b="1" dirty="0" err="1">
                <a:latin typeface="Palatino Linotype" panose="02040502050505030304" pitchFamily="18" charset="0"/>
              </a:rPr>
              <a:t>Nadina</a:t>
            </a:r>
            <a:r>
              <a:rPr lang="en-US" sz="4400" b="1" dirty="0">
                <a:latin typeface="Palatino Linotype" panose="02040502050505030304" pitchFamily="18" charset="0"/>
              </a:rPr>
              <a:t>, hän on </a:t>
            </a:r>
            <a:r>
              <a:rPr lang="en-US" sz="4400" b="1" dirty="0" err="1">
                <a:latin typeface="Palatino Linotype" panose="02040502050505030304" pitchFamily="18" charset="0"/>
              </a:rPr>
              <a:t>tuotekehitysinsinööri</a:t>
            </a:r>
            <a:endParaRPr lang="fi-FI" sz="440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1632" y="4286539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23" y="877675"/>
            <a:ext cx="1082103" cy="10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37" y="0"/>
            <a:ext cx="11835809" cy="1325563"/>
          </a:xfrm>
        </p:spPr>
        <p:txBody>
          <a:bodyPr>
            <a:normAutofit/>
          </a:bodyPr>
          <a:lstStyle/>
          <a:p>
            <a:pPr algn="ctr"/>
            <a:r>
              <a:rPr lang="en-GB" dirty="0" err="1">
                <a:latin typeface="Palatino Linotype" panose="02040502050505030304" pitchFamily="18" charset="0"/>
              </a:rPr>
              <a:t>Tapaa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 dirty="0" err="1">
                <a:latin typeface="Palatino Linotype" panose="02040502050505030304" pitchFamily="18" charset="0"/>
              </a:rPr>
              <a:t>Nadina</a:t>
            </a:r>
            <a:r>
              <a:rPr lang="en-GB" dirty="0">
                <a:latin typeface="Palatino Linotype" panose="02040502050505030304" pitchFamily="18" charset="0"/>
              </a:rPr>
              <a:t>, </a:t>
            </a:r>
            <a:r>
              <a:rPr lang="en-GB" dirty="0" err="1">
                <a:latin typeface="Palatino Linotype" panose="02040502050505030304" pitchFamily="18" charset="0"/>
              </a:rPr>
              <a:t>hän</a:t>
            </a:r>
            <a:r>
              <a:rPr lang="en-GB" dirty="0">
                <a:latin typeface="Palatino Linotype" panose="02040502050505030304" pitchFamily="18" charset="0"/>
              </a:rPr>
              <a:t> on </a:t>
            </a:r>
            <a:r>
              <a:rPr lang="en-GB" dirty="0" err="1">
                <a:latin typeface="Palatino Linotype" panose="02040502050505030304" pitchFamily="18" charset="0"/>
              </a:rPr>
              <a:t>tuotekehitysinsinööri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30092" y="1325563"/>
            <a:ext cx="6602133" cy="4997152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Palatino Linotype" panose="02040502050505030304" pitchFamily="18" charset="0"/>
              </a:rPr>
              <a:t>Koulussa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Nadina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opiskeli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laajan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matematiikan</a:t>
            </a:r>
            <a:r>
              <a:rPr lang="en-GB" sz="2400" dirty="0">
                <a:latin typeface="Palatino Linotype" panose="02040502050505030304" pitchFamily="18" charset="0"/>
              </a:rPr>
              <a:t> ja </a:t>
            </a:r>
            <a:r>
              <a:rPr lang="en-GB" sz="2400" dirty="0" err="1">
                <a:latin typeface="Palatino Linotype" panose="02040502050505030304" pitchFamily="18" charset="0"/>
              </a:rPr>
              <a:t>kemian</a:t>
            </a:r>
            <a:r>
              <a:rPr lang="en-GB" sz="2400" dirty="0">
                <a:latin typeface="Palatino Linotype" panose="02040502050505030304" pitchFamily="18" charset="0"/>
              </a:rPr>
              <a:t>.</a:t>
            </a:r>
          </a:p>
          <a:p>
            <a:r>
              <a:rPr lang="en-GB" sz="2400" dirty="0" err="1">
                <a:latin typeface="Palatino Linotype" panose="02040502050505030304" pitchFamily="18" charset="0"/>
              </a:rPr>
              <a:t>Koulun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jälkeen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hän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oli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harjoittelijana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insinööritoimistossa</a:t>
            </a:r>
            <a:r>
              <a:rPr lang="en-GB" sz="2400" dirty="0">
                <a:latin typeface="Palatino Linotype" panose="02040502050505030304" pitchFamily="18" charset="0"/>
              </a:rPr>
              <a:t> ja </a:t>
            </a:r>
            <a:r>
              <a:rPr lang="en-GB" sz="2400" dirty="0" err="1">
                <a:latin typeface="Palatino Linotype" panose="02040502050505030304" pitchFamily="18" charset="0"/>
              </a:rPr>
              <a:t>sai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sitten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apurahan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kemian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insinöörin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opintoihin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yliopistossa</a:t>
            </a:r>
            <a:r>
              <a:rPr lang="en-GB" sz="2400" dirty="0">
                <a:latin typeface="Palatino Linotype" panose="02040502050505030304" pitchFamily="18" charset="0"/>
              </a:rPr>
              <a:t>.</a:t>
            </a:r>
          </a:p>
          <a:p>
            <a:r>
              <a:rPr lang="en-GB" sz="2400" dirty="0" err="1">
                <a:latin typeface="Palatino Linotype" panose="02040502050505030304" pitchFamily="18" charset="0"/>
              </a:rPr>
              <a:t>Hän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halusi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töihin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urheiluteollisuuteen</a:t>
            </a:r>
            <a:r>
              <a:rPr lang="en-GB" sz="2400" dirty="0">
                <a:latin typeface="Palatino Linotype" panose="02040502050505030304" pitchFamily="18" charset="0"/>
              </a:rPr>
              <a:t>, </a:t>
            </a:r>
            <a:r>
              <a:rPr lang="en-GB" sz="2400" dirty="0" err="1">
                <a:latin typeface="Palatino Linotype" panose="02040502050505030304" pitchFamily="18" charset="0"/>
              </a:rPr>
              <a:t>koska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hän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halusi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tehdä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jotain</a:t>
            </a:r>
            <a:r>
              <a:rPr lang="en-GB" sz="2400" dirty="0">
                <a:latin typeface="Palatino Linotype" panose="02040502050505030304" pitchFamily="18" charset="0"/>
              </a:rPr>
              <a:t>, </a:t>
            </a:r>
            <a:r>
              <a:rPr lang="en-GB" sz="2400" dirty="0" err="1">
                <a:latin typeface="Palatino Linotype" panose="02040502050505030304" pitchFamily="18" charset="0"/>
              </a:rPr>
              <a:t>joka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liittyy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ihmisten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terveyteen</a:t>
            </a:r>
            <a:r>
              <a:rPr lang="en-GB" sz="2400" dirty="0">
                <a:latin typeface="Palatino Linotype" panose="02040502050505030304" pitchFamily="18" charset="0"/>
              </a:rPr>
              <a:t>.</a:t>
            </a:r>
          </a:p>
          <a:p>
            <a:r>
              <a:rPr lang="en-GB" sz="2400" dirty="0" err="1">
                <a:latin typeface="Palatino Linotype" panose="02040502050505030304" pitchFamily="18" charset="0"/>
              </a:rPr>
              <a:t>Hän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suunnittelee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tuotteita</a:t>
            </a:r>
            <a:r>
              <a:rPr lang="en-GB" sz="2400" dirty="0">
                <a:latin typeface="Palatino Linotype" panose="02040502050505030304" pitchFamily="18" charset="0"/>
              </a:rPr>
              <a:t> ja </a:t>
            </a:r>
            <a:r>
              <a:rPr lang="en-GB" sz="2400" dirty="0" err="1">
                <a:latin typeface="Palatino Linotype" panose="02040502050505030304" pitchFamily="18" charset="0"/>
              </a:rPr>
              <a:t>tarvikkeita</a:t>
            </a:r>
            <a:r>
              <a:rPr lang="en-GB" sz="2400" dirty="0">
                <a:latin typeface="Palatino Linotype" panose="02040502050505030304" pitchFamily="18" charset="0"/>
              </a:rPr>
              <a:t>, </a:t>
            </a:r>
            <a:r>
              <a:rPr lang="en-GB" sz="2400" dirty="0" err="1">
                <a:latin typeface="Palatino Linotype" panose="02040502050505030304" pitchFamily="18" charset="0"/>
              </a:rPr>
              <a:t>jotka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auttavat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urheiluvammojen</a:t>
            </a:r>
            <a:r>
              <a:rPr lang="en-GB" sz="2400" dirty="0">
                <a:latin typeface="Palatino Linotype" panose="02040502050505030304" pitchFamily="18" charset="0"/>
              </a:rPr>
              <a:t> </a:t>
            </a:r>
            <a:r>
              <a:rPr lang="en-GB" sz="2400" dirty="0" err="1">
                <a:latin typeface="Palatino Linotype" panose="02040502050505030304" pitchFamily="18" charset="0"/>
              </a:rPr>
              <a:t>hoidossa</a:t>
            </a:r>
            <a:r>
              <a:rPr lang="en-GB" sz="2400" dirty="0">
                <a:latin typeface="Palatino Linotype" panose="0204050205050503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37" y="1344939"/>
            <a:ext cx="4954155" cy="318407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45670" y="5481143"/>
            <a:ext cx="8496342" cy="1104606"/>
            <a:chOff x="47268" y="3712933"/>
            <a:chExt cx="8496342" cy="1104606"/>
          </a:xfrm>
        </p:grpSpPr>
        <p:pic>
          <p:nvPicPr>
            <p:cNvPr id="8" name="Picture 7" descr="http://europa.eu/about-eu/basic-information/symbols/images/flag_yellow_high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305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altLang="en-US" dirty="0" err="1">
                <a:latin typeface="Palatino Linotype" panose="02040502050505030304" pitchFamily="18" charset="0"/>
              </a:rPr>
              <a:t>Mitkä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taidot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auttavat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minua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insinöörinä</a:t>
            </a:r>
            <a:r>
              <a:rPr lang="en-US" altLang="en-US" dirty="0">
                <a:latin typeface="Palatino Linotype" panose="02040502050505030304" pitchFamily="18" charset="0"/>
              </a:rPr>
              <a:t>?</a:t>
            </a:r>
            <a:br>
              <a:rPr lang="en-US" altLang="en-US" dirty="0">
                <a:latin typeface="Palatino Linotype" panose="02040502050505030304" pitchFamily="18" charset="0"/>
              </a:rPr>
            </a:b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0844"/>
            <a:ext cx="10515600" cy="4351338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“</a:t>
            </a:r>
            <a:r>
              <a:rPr lang="en-US" altLang="en-US" dirty="0" err="1">
                <a:latin typeface="Palatino Linotype" panose="02040502050505030304" pitchFamily="18" charset="0"/>
              </a:rPr>
              <a:t>Työni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edellyttää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paljon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käsillä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tehtäviä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käytännön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kokeita</a:t>
            </a:r>
            <a:r>
              <a:rPr lang="en-US" altLang="en-US" dirty="0">
                <a:latin typeface="Palatino Linotype" panose="02040502050505030304" pitchFamily="18" charset="0"/>
              </a:rPr>
              <a:t>. </a:t>
            </a:r>
            <a:r>
              <a:rPr lang="en-US" altLang="en-US" dirty="0" err="1">
                <a:latin typeface="Palatino Linotype" panose="02040502050505030304" pitchFamily="18" charset="0"/>
              </a:rPr>
              <a:t>Minun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tulee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myös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ymmärtää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inovaatioiden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periaatteet</a:t>
            </a:r>
            <a:r>
              <a:rPr lang="en-US" altLang="en-US" dirty="0">
                <a:latin typeface="Palatino Linotype" panose="02040502050505030304" pitchFamily="18" charset="0"/>
              </a:rPr>
              <a:t> ja </a:t>
            </a:r>
            <a:r>
              <a:rPr lang="en-US" altLang="en-US" dirty="0" err="1">
                <a:latin typeface="Palatino Linotype" panose="02040502050505030304" pitchFamily="18" charset="0"/>
              </a:rPr>
              <a:t>prosessit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samoin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kuin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miten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suunnittelu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voi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houkutella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ihmisiä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käyttämään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tuoteita</a:t>
            </a:r>
            <a:r>
              <a:rPr lang="en-US" altLang="en-US" dirty="0">
                <a:latin typeface="Palatino Linotype" panose="02040502050505030304" pitchFamily="18" charset="0"/>
              </a:rPr>
              <a:t> ja </a:t>
            </a:r>
            <a:r>
              <a:rPr lang="en-US" altLang="en-US" dirty="0" err="1">
                <a:latin typeface="Palatino Linotype" panose="02040502050505030304" pitchFamily="18" charset="0"/>
              </a:rPr>
              <a:t>hyödyntämään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niitä</a:t>
            </a:r>
            <a:r>
              <a:rPr lang="en-US" altLang="en-US" dirty="0">
                <a:latin typeface="Palatino Linotype" panose="02040502050505030304" pitchFamily="18" charset="0"/>
              </a:rPr>
              <a:t>.”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Palatino Linotype" panose="0204050205050503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“</a:t>
            </a:r>
            <a:r>
              <a:rPr lang="en-US" altLang="en-US" dirty="0" err="1">
                <a:latin typeface="Palatino Linotype" panose="02040502050505030304" pitchFamily="18" charset="0"/>
              </a:rPr>
              <a:t>Tuotekehitysinsinöörinä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työskentelen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raaka-aineiden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kanssa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luoden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arkipäivän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käytännöllisiä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tuotteita</a:t>
            </a:r>
            <a:r>
              <a:rPr lang="en-US" altLang="en-US" dirty="0">
                <a:latin typeface="Palatino Linotype" panose="02040502050505030304" pitchFamily="18" charset="0"/>
              </a:rPr>
              <a:t>, </a:t>
            </a:r>
            <a:r>
              <a:rPr lang="en-US" altLang="en-US" dirty="0" err="1">
                <a:latin typeface="Palatino Linotype" panose="02040502050505030304" pitchFamily="18" charset="0"/>
              </a:rPr>
              <a:t>jotka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auttavat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urheiluvammojen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hoidossa</a:t>
            </a:r>
            <a:r>
              <a:rPr lang="en-US" altLang="en-US" dirty="0">
                <a:latin typeface="Palatino Linotype" panose="02040502050505030304" pitchFamily="18" charset="0"/>
              </a:rPr>
              <a:t>. </a:t>
            </a:r>
            <a:r>
              <a:rPr lang="en-US" altLang="en-US" dirty="0" err="1">
                <a:latin typeface="Palatino Linotype" panose="02040502050505030304" pitchFamily="18" charset="0"/>
              </a:rPr>
              <a:t>Tässä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työssä</a:t>
            </a:r>
            <a:r>
              <a:rPr lang="en-US" altLang="en-US" dirty="0">
                <a:latin typeface="Palatino Linotype" panose="02040502050505030304" pitchFamily="18" charset="0"/>
              </a:rPr>
              <a:t> on </a:t>
            </a:r>
            <a:r>
              <a:rPr lang="en-US" altLang="en-US" dirty="0" err="1">
                <a:latin typeface="Palatino Linotype" panose="02040502050505030304" pitchFamily="18" charset="0"/>
              </a:rPr>
              <a:t>oltava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kiinnostunut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kemiasta</a:t>
            </a:r>
            <a:r>
              <a:rPr lang="en-US" altLang="en-US" dirty="0">
                <a:latin typeface="Palatino Linotype" panose="02040502050505030304" pitchFamily="18" charset="0"/>
              </a:rPr>
              <a:t>. </a:t>
            </a:r>
            <a:r>
              <a:rPr lang="en-US" altLang="en-US" dirty="0" err="1">
                <a:latin typeface="Palatino Linotype" panose="02040502050505030304" pitchFamily="18" charset="0"/>
              </a:rPr>
              <a:t>Insinööriksi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voi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valmistua</a:t>
            </a:r>
            <a:r>
              <a:rPr lang="en-US" altLang="en-US" dirty="0">
                <a:latin typeface="Palatino Linotype" panose="02040502050505030304" pitchFamily="18" charset="0"/>
              </a:rPr>
              <a:t> </a:t>
            </a:r>
            <a:r>
              <a:rPr lang="en-US" altLang="en-US" dirty="0" err="1">
                <a:latin typeface="Palatino Linotype" panose="02040502050505030304" pitchFamily="18" charset="0"/>
              </a:rPr>
              <a:t>ammattikorkeakoulusta</a:t>
            </a:r>
            <a:r>
              <a:rPr lang="en-US" altLang="en-US" dirty="0">
                <a:latin typeface="Palatino Linotype" panose="02040502050505030304" pitchFamily="18" charset="0"/>
              </a:rPr>
              <a:t> tai </a:t>
            </a:r>
            <a:r>
              <a:rPr lang="en-US" altLang="en-US" dirty="0" err="1">
                <a:latin typeface="Palatino Linotype" panose="02040502050505030304" pitchFamily="18" charset="0"/>
              </a:rPr>
              <a:t>yliopistosta</a:t>
            </a:r>
            <a:r>
              <a:rPr lang="en-US" altLang="en-US" dirty="0">
                <a:latin typeface="Palatino Linotype" panose="02040502050505030304" pitchFamily="18" charset="0"/>
              </a:rPr>
              <a:t>. ”</a:t>
            </a:r>
          </a:p>
          <a:p>
            <a:endParaRPr lang="en-GB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03712" y="5842337"/>
            <a:ext cx="22634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latin typeface="Arial" panose="020B0604020202020204" pitchFamily="34" charset="0"/>
                <a:hlinkClick r:id="rId2"/>
              </a:rPr>
              <a:t>  </a:t>
            </a: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>
              <a:latin typeface="Arial" panose="020B0604020202020204" pitchFamily="34" charset="0"/>
            </a:endParaRP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59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16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err="1">
                <a:latin typeface="Palatino Linotype" panose="02040502050505030304" pitchFamily="18" charset="0"/>
              </a:rPr>
              <a:t>Tuotekehitysinsinööri</a:t>
            </a:r>
            <a:endParaRPr lang="en-GB" sz="48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latin typeface="Palatino Linotype" panose="02040502050505030304" pitchFamily="18" charset="0"/>
              </a:rPr>
              <a:t>Nadinen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työn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päätehtävät</a:t>
            </a:r>
            <a:r>
              <a:rPr lang="en-GB" sz="32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Tunnistaa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yleinen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ongelma</a:t>
            </a:r>
            <a:r>
              <a:rPr lang="en-GB" sz="2800" dirty="0">
                <a:latin typeface="Palatino Linotype" panose="02040502050505030304" pitchFamily="18" charset="0"/>
              </a:rPr>
              <a:t>: </a:t>
            </a:r>
            <a:r>
              <a:rPr lang="en-GB" sz="2800" dirty="0" err="1">
                <a:latin typeface="Palatino Linotype" panose="02040502050505030304" pitchFamily="18" charset="0"/>
              </a:rPr>
              <a:t>miten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minimoida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urheiluvamman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haitat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nopealla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hoidolla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erikoistuotteilla</a:t>
            </a:r>
            <a:r>
              <a:rPr lang="en-GB" sz="28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Kehittää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mahdollisia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ratkaisuja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testaamalla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kemikaaleja</a:t>
            </a:r>
            <a:r>
              <a:rPr lang="en-GB" sz="2800" dirty="0">
                <a:latin typeface="Palatino Linotype" panose="02040502050505030304" pitchFamily="18" charset="0"/>
              </a:rPr>
              <a:t>, </a:t>
            </a:r>
            <a:r>
              <a:rPr lang="en-GB" sz="2800" dirty="0" err="1">
                <a:latin typeface="Palatino Linotype" panose="02040502050505030304" pitchFamily="18" charset="0"/>
              </a:rPr>
              <a:t>materiaaleja</a:t>
            </a:r>
            <a:r>
              <a:rPr lang="en-GB" sz="2800" dirty="0">
                <a:latin typeface="Palatino Linotype" panose="02040502050505030304" pitchFamily="18" charset="0"/>
              </a:rPr>
              <a:t> ja </a:t>
            </a:r>
            <a:r>
              <a:rPr lang="en-GB" sz="2800" dirty="0" err="1">
                <a:latin typeface="Palatino Linotype" panose="02040502050505030304" pitchFamily="18" charset="0"/>
              </a:rPr>
              <a:t>hyödyntäen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ergonomista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suunnittelua</a:t>
            </a:r>
            <a:r>
              <a:rPr lang="en-GB" sz="28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Verrata</a:t>
            </a:r>
            <a:r>
              <a:rPr lang="en-GB" sz="2800" dirty="0">
                <a:latin typeface="Palatino Linotype" panose="02040502050505030304" pitchFamily="18" charset="0"/>
              </a:rPr>
              <a:t> ja </a:t>
            </a:r>
            <a:r>
              <a:rPr lang="en-GB" sz="2800" dirty="0" err="1">
                <a:latin typeface="Palatino Linotype" panose="02040502050505030304" pitchFamily="18" charset="0"/>
              </a:rPr>
              <a:t>arvioida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ratkaisuja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perusteellisilla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laboratoriokokeilla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parhaan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ratkaisun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löytämiseksi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tiettyyn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vammaan</a:t>
            </a:r>
            <a:r>
              <a:rPr lang="en-GB" sz="28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Tarkastella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yhteiskuntaan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kohdistuvia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riskejä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huolellisella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testauksella</a:t>
            </a:r>
            <a:r>
              <a:rPr lang="en-GB" sz="2800" dirty="0">
                <a:latin typeface="Palatino Linotype" panose="02040502050505030304" pitchFamily="18" charset="0"/>
              </a:rPr>
              <a:t> ja </a:t>
            </a:r>
            <a:r>
              <a:rPr lang="en-GB" sz="2800" dirty="0" err="1">
                <a:latin typeface="Palatino Linotype" panose="02040502050505030304" pitchFamily="18" charset="0"/>
              </a:rPr>
              <a:t>etsimällä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ympäristöystävällisiä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materiaaleja</a:t>
            </a:r>
            <a:r>
              <a:rPr lang="en-GB" sz="2800" dirty="0">
                <a:latin typeface="Palatino Linotype" panose="02040502050505030304" pitchFamily="18" charset="0"/>
              </a:rPr>
              <a:t>.</a:t>
            </a: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85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979" y="256841"/>
            <a:ext cx="10515600" cy="1325563"/>
          </a:xfrm>
        </p:spPr>
        <p:txBody>
          <a:bodyPr/>
          <a:lstStyle/>
          <a:p>
            <a:pPr algn="ctr"/>
            <a:r>
              <a:rPr lang="en-GB" dirty="0" err="1">
                <a:latin typeface="Palatino Linotype" panose="02040502050505030304" pitchFamily="18" charset="0"/>
              </a:rPr>
              <a:t>Kemian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r>
              <a:rPr lang="en-GB">
                <a:latin typeface="Palatino Linotype" panose="02040502050505030304" pitchFamily="18" charset="0"/>
              </a:rPr>
              <a:t>insinöörit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374" y="158240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latin typeface="Palatino Linotype" panose="02040502050505030304" pitchFamily="18" charset="0"/>
              </a:rPr>
              <a:t>Muodostatte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kemian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insinöörien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ryhmän</a:t>
            </a:r>
            <a:r>
              <a:rPr lang="en-GB" sz="3200" dirty="0">
                <a:latin typeface="Palatino Linotype" panose="02040502050505030304" pitchFamily="18" charset="0"/>
              </a:rPr>
              <a:t>, </a:t>
            </a:r>
            <a:r>
              <a:rPr lang="en-GB" sz="3200" dirty="0" err="1">
                <a:latin typeface="Palatino Linotype" panose="02040502050505030304" pitchFamily="18" charset="0"/>
              </a:rPr>
              <a:t>joka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työskentelee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urheiluyhtiössä</a:t>
            </a:r>
            <a:r>
              <a:rPr lang="en-GB" sz="3200" dirty="0">
                <a:latin typeface="Palatino Linotype" panose="02040502050505030304" pitchFamily="18" charset="0"/>
              </a:rPr>
              <a:t>. </a:t>
            </a:r>
            <a:r>
              <a:rPr lang="en-GB" sz="3200" dirty="0" err="1">
                <a:latin typeface="Palatino Linotype" panose="02040502050505030304" pitchFamily="18" charset="0"/>
              </a:rPr>
              <a:t>Osana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työtänne</a:t>
            </a:r>
            <a:r>
              <a:rPr lang="en-GB" sz="3200" dirty="0">
                <a:latin typeface="Palatino Linotype" panose="02040502050505030304" pitchFamily="18" charset="0"/>
              </a:rPr>
              <a:t>, </a:t>
            </a:r>
            <a:r>
              <a:rPr lang="en-GB" sz="3200" dirty="0" err="1">
                <a:latin typeface="Palatino Linotype" panose="02040502050505030304" pitchFamily="18" charset="0"/>
              </a:rPr>
              <a:t>suunnittelette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tuotteita</a:t>
            </a:r>
            <a:r>
              <a:rPr lang="en-GB" sz="3200" dirty="0">
                <a:latin typeface="Palatino Linotype" panose="02040502050505030304" pitchFamily="18" charset="0"/>
              </a:rPr>
              <a:t>, </a:t>
            </a:r>
            <a:r>
              <a:rPr lang="en-GB" sz="3200" dirty="0" err="1">
                <a:latin typeface="Palatino Linotype" panose="02040502050505030304" pitchFamily="18" charset="0"/>
              </a:rPr>
              <a:t>jotka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minimoivat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urheiluvammoja</a:t>
            </a:r>
            <a:r>
              <a:rPr lang="en-GB" sz="3200" dirty="0">
                <a:latin typeface="Palatino Linotype" panose="02040502050505030304" pitchFamily="18" charset="0"/>
              </a:rPr>
              <a:t>. </a:t>
            </a:r>
            <a:r>
              <a:rPr lang="en-GB" sz="3200" dirty="0" err="1">
                <a:latin typeface="Palatino Linotype" panose="02040502050505030304" pitchFamily="18" charset="0"/>
              </a:rPr>
              <a:t>Viimeisin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tehtävänne</a:t>
            </a:r>
            <a:r>
              <a:rPr lang="en-GB" sz="3200" dirty="0">
                <a:latin typeface="Palatino Linotype" panose="02040502050505030304" pitchFamily="18" charset="0"/>
              </a:rPr>
              <a:t> on </a:t>
            </a:r>
            <a:r>
              <a:rPr lang="en-GB" sz="3200" dirty="0" err="1">
                <a:latin typeface="Palatino Linotype" panose="02040502050505030304" pitchFamily="18" charset="0"/>
              </a:rPr>
              <a:t>suunnitella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kaksi</a:t>
            </a:r>
            <a:r>
              <a:rPr lang="en-GB" sz="3200" dirty="0">
                <a:latin typeface="Palatino Linotype" panose="02040502050505030304" pitchFamily="18" charset="0"/>
              </a:rPr>
              <a:t>  </a:t>
            </a:r>
            <a:r>
              <a:rPr lang="en-GB" sz="3200" dirty="0" err="1">
                <a:latin typeface="Palatino Linotype" panose="02040502050505030304" pitchFamily="18" charset="0"/>
              </a:rPr>
              <a:t>pikapakkausta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urheiluvammoja</a:t>
            </a:r>
            <a:r>
              <a:rPr lang="en-GB" sz="3200" dirty="0">
                <a:latin typeface="Palatino Linotype" panose="02040502050505030304" pitchFamily="18" charset="0"/>
              </a:rPr>
              <a:t> </a:t>
            </a:r>
            <a:r>
              <a:rPr lang="en-GB" sz="3200" dirty="0" err="1">
                <a:latin typeface="Palatino Linotype" panose="02040502050505030304" pitchFamily="18" charset="0"/>
              </a:rPr>
              <a:t>varten</a:t>
            </a:r>
            <a:r>
              <a:rPr lang="en-GB" sz="3200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Toisen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pakkauksen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tehtävä</a:t>
            </a:r>
            <a:r>
              <a:rPr lang="en-GB" sz="2800" dirty="0">
                <a:latin typeface="Palatino Linotype" panose="02040502050505030304" pitchFamily="18" charset="0"/>
              </a:rPr>
              <a:t> on </a:t>
            </a:r>
            <a:r>
              <a:rPr lang="en-GB" sz="2800" dirty="0" err="1">
                <a:latin typeface="Palatino Linotype" panose="02040502050505030304" pitchFamily="18" charset="0"/>
              </a:rPr>
              <a:t>tarjota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pikainen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apu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heti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vamman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satuttua</a:t>
            </a:r>
            <a:r>
              <a:rPr lang="en-GB" sz="2800" dirty="0">
                <a:latin typeface="Palatino Linotype" panose="02040502050505030304" pitchFamily="18" charset="0"/>
              </a:rPr>
              <a:t>. Sen </a:t>
            </a:r>
            <a:r>
              <a:rPr lang="en-GB" sz="2800" dirty="0" err="1">
                <a:latin typeface="Palatino Linotype" panose="02040502050505030304" pitchFamily="18" charset="0"/>
              </a:rPr>
              <a:t>tulee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lievittää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kipua</a:t>
            </a:r>
            <a:r>
              <a:rPr lang="en-GB" sz="2800" dirty="0">
                <a:latin typeface="Palatino Linotype" panose="02040502050505030304" pitchFamily="18" charset="0"/>
              </a:rPr>
              <a:t> ja </a:t>
            </a:r>
            <a:r>
              <a:rPr lang="en-GB" sz="2800" dirty="0" err="1">
                <a:latin typeface="Palatino Linotype" panose="02040502050505030304" pitchFamily="18" charset="0"/>
              </a:rPr>
              <a:t>vähentää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turvotusta</a:t>
            </a:r>
            <a:r>
              <a:rPr lang="en-GB" sz="2800" dirty="0">
                <a:latin typeface="Palatino Linotype" panose="02040502050505030304" pitchFamily="18" charset="0"/>
              </a:rPr>
              <a:t>.  </a:t>
            </a:r>
          </a:p>
          <a:p>
            <a:pPr lvl="1"/>
            <a:r>
              <a:rPr lang="en-GB" sz="2800" dirty="0" err="1">
                <a:latin typeface="Palatino Linotype" panose="02040502050505030304" pitchFamily="18" charset="0"/>
              </a:rPr>
              <a:t>Toinen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pakkaus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tarjoaa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lievitystä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vanhaan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urheiluvammaan</a:t>
            </a:r>
            <a:r>
              <a:rPr lang="en-GB" sz="2800" dirty="0">
                <a:latin typeface="Palatino Linotype" panose="02040502050505030304" pitchFamily="18" charset="0"/>
              </a:rPr>
              <a:t>. Sen </a:t>
            </a:r>
            <a:r>
              <a:rPr lang="en-GB" sz="2800" dirty="0" err="1">
                <a:latin typeface="Palatino Linotype" panose="02040502050505030304" pitchFamily="18" charset="0"/>
              </a:rPr>
              <a:t>tulee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helpottaa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pitkittynyttä</a:t>
            </a:r>
            <a:r>
              <a:rPr lang="en-GB" sz="2800" dirty="0">
                <a:latin typeface="Palatino Linotype" panose="02040502050505030304" pitchFamily="18" charset="0"/>
              </a:rPr>
              <a:t> </a:t>
            </a:r>
            <a:r>
              <a:rPr lang="en-GB" sz="2800" dirty="0" err="1">
                <a:latin typeface="Palatino Linotype" panose="02040502050505030304" pitchFamily="18" charset="0"/>
              </a:rPr>
              <a:t>kipua</a:t>
            </a:r>
            <a:r>
              <a:rPr lang="en-GB" sz="2800" dirty="0">
                <a:latin typeface="Palatino Linotype" panose="02040502050505030304" pitchFamily="18" charset="0"/>
              </a:rPr>
              <a:t>. </a:t>
            </a:r>
          </a:p>
          <a:p>
            <a:endParaRPr lang="en-GB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59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1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E87E18-B46D-4CD5-A07B-7587C031C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4346BF-887E-41BD-906A-8EA3DB424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149ED-D34B-4984-9371-6690C73D676A}">
  <ds:schemaRefs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279</Words>
  <Application>Microsoft Macintosh PowerPoint</Application>
  <PresentationFormat>Laajakuva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Palatino Linotype</vt:lpstr>
      <vt:lpstr>Times New Roman</vt:lpstr>
      <vt:lpstr>Office Theme</vt:lpstr>
      <vt:lpstr> Tapaa Nadina, hän on tuotekehitysinsinööri</vt:lpstr>
      <vt:lpstr>Tapaa Nadina, hän on tuotekehitysinsinööri</vt:lpstr>
      <vt:lpstr>Mitkä taidot auttavat minua insinöörinä? </vt:lpstr>
      <vt:lpstr>Tuotekehitysinsinööri</vt:lpstr>
      <vt:lpstr>Kemian insinöörit</vt:lpstr>
    </vt:vector>
  </TitlesOfParts>
  <Company>Institute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Davina, she’s a chemical design engineer</dc:title>
  <dc:creator>John Connolly</dc:creator>
  <cp:lastModifiedBy>Microsoft Office User</cp:lastModifiedBy>
  <cp:revision>28</cp:revision>
  <dcterms:created xsi:type="dcterms:W3CDTF">2016-10-20T11:23:07Z</dcterms:created>
  <dcterms:modified xsi:type="dcterms:W3CDTF">2019-03-26T09:34:51Z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