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8"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913710936"/>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Compare population growth in bacteria and humans. Eg similarities and differences. Reasons for differences? Draw out importance of  increased food production and disposal of wastes if human population to continue to rise or stabilise</a:t>
            </a:r>
          </a:p>
        </p:txBody>
      </p:sp>
    </p:spTree>
    <p:extLst>
      <p:ext uri="{BB962C8B-B14F-4D97-AF65-F5344CB8AC3E}">
        <p14:creationId xmlns:p14="http://schemas.microsoft.com/office/powerpoint/2010/main" val="429185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Discussion here about what pupils know about these chemicals and about measuring pH.</a:t>
            </a:r>
          </a:p>
        </p:txBody>
      </p:sp>
    </p:spTree>
    <p:extLst>
      <p:ext uri="{BB962C8B-B14F-4D97-AF65-F5344CB8AC3E}">
        <p14:creationId xmlns:p14="http://schemas.microsoft.com/office/powerpoint/2010/main" val="120662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Click to edit Master title style</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stStyle>
          <a:p>
            <a:pPr lvl="0">
              <a:defRPr sz="1800"/>
            </a:pPr>
            <a:r>
              <a:rPr sz="2400"/>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Click to edit Master title style</a:t>
            </a:r>
          </a:p>
        </p:txBody>
      </p:sp>
      <p:sp>
        <p:nvSpPr>
          <p:cNvPr id="40" name="Shape 40"/>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Click to edit Master title style</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Click to edit Master title style</a:t>
            </a:r>
          </a:p>
        </p:txBody>
      </p:sp>
      <p:sp>
        <p:nvSpPr>
          <p:cNvPr id="11" name="Shape 11"/>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Click to edit Master title style</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stStyle>
          <a:p>
            <a:pPr lvl="0">
              <a:defRPr sz="1800">
                <a:solidFill>
                  <a:srgbClr val="000000"/>
                </a:solidFill>
              </a:defRPr>
            </a:pPr>
            <a:r>
              <a:rPr sz="2400">
                <a:solidFill>
                  <a:srgbClr val="888888"/>
                </a:solidFill>
              </a:rPr>
              <a:t>Click to edit Master text styles</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Click to edit Master title style</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stStyle>
          <a:p>
            <a:pPr lvl="0">
              <a:defRPr sz="1800" b="0"/>
            </a:pPr>
            <a:r>
              <a:rPr sz="2400" b="1"/>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stStyle>
          <a:p>
            <a:pPr lvl="0">
              <a:defRPr sz="1800"/>
            </a:pPr>
            <a:r>
              <a:rPr sz="1600"/>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Click to edit Master title style</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4.png"/><Relationship Id="rId4" Type="http://schemas.openxmlformats.org/officeDocument/2006/relationships/hyperlink" Target="http://www.rsc.org/learn-chemistry/wiki/index.php?title=TeacherExpt:Neutralisation_%E2%80%93_%E2%80%98curing_acidity%E2%80%99&amp;oldid=741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6062" y="1242370"/>
            <a:ext cx="9144000" cy="2387600"/>
          </a:xfrm>
          <a:noFill/>
          <a:ln>
            <a:noFill/>
          </a:ln>
        </p:spPr>
        <p:txBody>
          <a:bodyPr>
            <a:normAutofit fontScale="90000"/>
          </a:bodyPr>
          <a:lstStyle/>
          <a:p>
            <a:r>
              <a:rPr lang="en-US" b="1" dirty="0" smtClean="0"/>
              <a:t/>
            </a:r>
            <a:br>
              <a:rPr lang="en-US" b="1" dirty="0" smtClean="0"/>
            </a:br>
            <a:r>
              <a:rPr lang="en-US" b="1" dirty="0"/>
              <a:t/>
            </a:r>
            <a:br>
              <a:rPr lang="en-US" b="1" dirty="0"/>
            </a:br>
            <a:r>
              <a:rPr lang="en-US" sz="4900" b="1" dirty="0" smtClean="0">
                <a:latin typeface="Palatino Linotype" panose="02040502050505030304" pitchFamily="18" charset="0"/>
              </a:rPr>
              <a:t>Lamb</a:t>
            </a:r>
            <a:r>
              <a:rPr lang="en-US" sz="4900" b="1" dirty="0">
                <a:latin typeface="Palatino Linotype" panose="02040502050505030304" pitchFamily="18" charset="0"/>
              </a:rPr>
              <a:t>, lime and mussels: a recipe with a </a:t>
            </a:r>
            <a:r>
              <a:rPr lang="en-US" sz="4900" b="1" dirty="0" smtClean="0">
                <a:latin typeface="Palatino Linotype" panose="02040502050505030304" pitchFamily="18" charset="0"/>
              </a:rPr>
              <a:t>difference!</a:t>
            </a:r>
            <a:r>
              <a:rPr lang="fi-FI" dirty="0">
                <a:latin typeface="Palatino Linotype" panose="02040502050505030304" pitchFamily="18" charset="0"/>
              </a:rPr>
              <a:t/>
            </a:r>
            <a:br>
              <a:rPr lang="fi-FI" dirty="0">
                <a:latin typeface="Palatino Linotype" panose="02040502050505030304" pitchFamily="18" charset="0"/>
              </a:rPr>
            </a:br>
            <a:endParaRPr lang="fi-FI" dirty="0">
              <a:latin typeface="Palatino Linotype" panose="02040502050505030304" pitchFamily="18" charset="0"/>
            </a:endParaRPr>
          </a:p>
        </p:txBody>
      </p:sp>
      <p:grpSp>
        <p:nvGrpSpPr>
          <p:cNvPr id="3" name="Group 2"/>
          <p:cNvGrpSpPr/>
          <p:nvPr/>
        </p:nvGrpSpPr>
        <p:grpSpPr>
          <a:xfrm>
            <a:off x="1847829" y="4872339"/>
            <a:ext cx="8496342" cy="1104606"/>
            <a:chOff x="47268" y="3712933"/>
            <a:chExt cx="8496342" cy="1104606"/>
          </a:xfrm>
        </p:grpSpPr>
        <p:pic>
          <p:nvPicPr>
            <p:cNvPr id="4" name="Picture 3" descr="http://europa.eu/about-eu/basic-information/symbols/images/flag_yellow_hig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 y="3712933"/>
              <a:ext cx="1644412" cy="1043885"/>
            </a:xfrm>
            <a:prstGeom prst="rect">
              <a:avLst/>
            </a:prstGeom>
            <a:noFill/>
            <a:ln>
              <a:noFill/>
            </a:ln>
          </p:spPr>
        </p:pic>
        <p:sp>
          <p:nvSpPr>
            <p:cNvPr id="5" name="Text Box 2"/>
            <p:cNvSpPr txBox="1">
              <a:spLocks noChangeArrowheads="1"/>
            </p:cNvSpPr>
            <p:nvPr/>
          </p:nvSpPr>
          <p:spPr bwMode="auto">
            <a:xfrm>
              <a:off x="1691680" y="3712933"/>
              <a:ext cx="4657725" cy="421005"/>
            </a:xfrm>
            <a:prstGeom prst="rect">
              <a:avLst/>
            </a:prstGeom>
            <a:noFill/>
            <a:ln w="9525">
              <a:noFill/>
              <a:miter lim="800000"/>
              <a:headEnd/>
              <a:tailEnd/>
            </a:ln>
          </p:spPr>
          <p:txBody>
            <a:bodyPr rot="0" vert="horz" wrap="square" lIns="91440" tIns="45720" rIns="91440" bIns="45720" anchor="t" anchorCtr="0">
              <a:noAutofit/>
            </a:bodyPr>
            <a:lstStyle/>
            <a:p>
              <a:pPr marL="457200" algn="ct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This project has received funding from the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European Union’s Horizon 2020 research and innovation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under grant agreement No 665100</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839698" y="3712933"/>
              <a:ext cx="1703912" cy="1104606"/>
            </a:xfrm>
            <a:prstGeom prst="rect">
              <a:avLst/>
            </a:prstGeom>
          </p:spPr>
        </p:pic>
      </p:grpSp>
      <p:sp>
        <p:nvSpPr>
          <p:cNvPr id="16" name="Frame 15"/>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857250 w 12192000"/>
              <a:gd name="connsiteY5" fmla="*/ 85725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857250 w 12192000"/>
              <a:gd name="connsiteY9" fmla="*/ 85725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31930 w 12192000"/>
              <a:gd name="connsiteY7" fmla="*/ 64579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20500 w 12192000"/>
              <a:gd name="connsiteY7" fmla="*/ 6343650 h 6858000"/>
              <a:gd name="connsiteX8" fmla="*/ 11334750 w 12192000"/>
              <a:gd name="connsiteY8" fmla="*/ 857250 h 6858000"/>
              <a:gd name="connsiteX9" fmla="*/ 480060 w 12192000"/>
              <a:gd name="connsiteY9" fmla="*/ 457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480060" y="457200"/>
                </a:moveTo>
                <a:lnTo>
                  <a:pt x="857250" y="6000750"/>
                </a:lnTo>
                <a:lnTo>
                  <a:pt x="11620500" y="6343650"/>
                </a:lnTo>
                <a:lnTo>
                  <a:pt x="11334750" y="857250"/>
                </a:lnTo>
                <a:lnTo>
                  <a:pt x="480060" y="457200"/>
                </a:lnTo>
                <a:close/>
              </a:path>
            </a:pathLst>
          </a:cu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grpSp>
        <p:nvGrpSpPr>
          <p:cNvPr id="9" name="Group 8"/>
          <p:cNvGrpSpPr/>
          <p:nvPr/>
        </p:nvGrpSpPr>
        <p:grpSpPr>
          <a:xfrm>
            <a:off x="2973632" y="2905517"/>
            <a:ext cx="5947629" cy="1966822"/>
            <a:chOff x="740016" y="2878389"/>
            <a:chExt cx="10565156" cy="3428598"/>
          </a:xfrm>
        </p:grpSpPr>
        <p:grpSp>
          <p:nvGrpSpPr>
            <p:cNvPr id="10" name="Group 9"/>
            <p:cNvGrpSpPr/>
            <p:nvPr/>
          </p:nvGrpSpPr>
          <p:grpSpPr>
            <a:xfrm>
              <a:off x="740016" y="2878389"/>
              <a:ext cx="6871193" cy="3428598"/>
              <a:chOff x="446938" y="2866667"/>
              <a:chExt cx="6871193" cy="3428598"/>
            </a:xfrm>
          </p:grpSpPr>
          <p:pic>
            <p:nvPicPr>
              <p:cNvPr id="12" name="image1.jpg"/>
              <p:cNvPicPr/>
              <p:nvPr/>
            </p:nvPicPr>
            <p:blipFill>
              <a:blip r:embed="rId4">
                <a:extLst/>
              </a:blip>
              <a:stretch>
                <a:fillRect/>
              </a:stretch>
            </p:blipFill>
            <p:spPr>
              <a:xfrm>
                <a:off x="446938" y="2866667"/>
                <a:ext cx="2926081" cy="2002536"/>
              </a:xfrm>
              <a:prstGeom prst="rect">
                <a:avLst/>
              </a:prstGeom>
              <a:ln w="12700">
                <a:miter lim="400000"/>
              </a:ln>
            </p:spPr>
          </p:pic>
          <p:grpSp>
            <p:nvGrpSpPr>
              <p:cNvPr id="13" name="Group 12"/>
              <p:cNvGrpSpPr/>
              <p:nvPr/>
            </p:nvGrpSpPr>
            <p:grpSpPr>
              <a:xfrm>
                <a:off x="446939" y="2984829"/>
                <a:ext cx="1935892" cy="1706891"/>
                <a:chOff x="446939" y="2984829"/>
                <a:chExt cx="1935892" cy="1706891"/>
              </a:xfrm>
            </p:grpSpPr>
            <p:sp>
              <p:nvSpPr>
                <p:cNvPr id="15" name="Shape 51"/>
                <p:cNvSpPr/>
                <p:nvPr/>
              </p:nvSpPr>
              <p:spPr>
                <a:xfrm>
                  <a:off x="446939" y="3044150"/>
                  <a:ext cx="1935892" cy="1647570"/>
                </a:xfrm>
                <a:prstGeom prst="line">
                  <a:avLst/>
                </a:prstGeom>
                <a:ln w="31750">
                  <a:solidFill>
                    <a:srgbClr val="C00000"/>
                  </a:solidFill>
                  <a:miter/>
                </a:ln>
              </p:spPr>
              <p:txBody>
                <a:bodyPr lIns="0" tIns="0" rIns="0" bIns="0"/>
                <a:lstStyle/>
                <a:p>
                  <a:pPr lvl="0" defTabSz="457200">
                    <a:defRPr sz="1200">
                      <a:latin typeface="+mn-lt"/>
                      <a:ea typeface="+mn-ea"/>
                      <a:cs typeface="+mn-cs"/>
                      <a:sym typeface="Helvetica"/>
                    </a:defRPr>
                  </a:pPr>
                  <a:endParaRPr/>
                </a:p>
              </p:txBody>
            </p:sp>
            <p:sp>
              <p:nvSpPr>
                <p:cNvPr id="17" name="Shape 52"/>
                <p:cNvSpPr/>
                <p:nvPr/>
              </p:nvSpPr>
              <p:spPr>
                <a:xfrm flipH="1">
                  <a:off x="479889" y="2984829"/>
                  <a:ext cx="1902942" cy="1650248"/>
                </a:xfrm>
                <a:prstGeom prst="line">
                  <a:avLst/>
                </a:prstGeom>
                <a:ln w="31750">
                  <a:solidFill>
                    <a:srgbClr val="C00000"/>
                  </a:solidFill>
                  <a:miter/>
                </a:ln>
              </p:spPr>
              <p:txBody>
                <a:bodyPr lIns="0" tIns="0" rIns="0" bIns="0"/>
                <a:lstStyle/>
                <a:p>
                  <a:pPr lvl="0" defTabSz="457200">
                    <a:defRPr sz="1200">
                      <a:latin typeface="+mn-lt"/>
                      <a:ea typeface="+mn-ea"/>
                      <a:cs typeface="+mn-cs"/>
                      <a:sym typeface="Helvetica"/>
                    </a:defRPr>
                  </a:pPr>
                  <a:endParaRPr/>
                </a:p>
              </p:txBody>
            </p:sp>
          </p:grpSp>
          <p:pic>
            <p:nvPicPr>
              <p:cNvPr id="14" name="image2.jpg"/>
              <p:cNvPicPr/>
              <p:nvPr/>
            </p:nvPicPr>
            <p:blipFill>
              <a:blip r:embed="rId5">
                <a:extLst/>
              </a:blip>
              <a:stretch>
                <a:fillRect/>
              </a:stretch>
            </p:blipFill>
            <p:spPr>
              <a:xfrm>
                <a:off x="3584331" y="3809953"/>
                <a:ext cx="3733800" cy="2485312"/>
              </a:xfrm>
              <a:prstGeom prst="rect">
                <a:avLst/>
              </a:prstGeom>
              <a:ln w="12700">
                <a:miter lim="400000"/>
              </a:ln>
            </p:spPr>
          </p:pic>
        </p:grpSp>
        <p:pic>
          <p:nvPicPr>
            <p:cNvPr id="11" name="image3.jpg"/>
            <p:cNvPicPr/>
            <p:nvPr/>
          </p:nvPicPr>
          <p:blipFill>
            <a:blip r:embed="rId6">
              <a:extLst/>
            </a:blip>
            <a:stretch>
              <a:fillRect/>
            </a:stretch>
          </p:blipFill>
          <p:spPr>
            <a:xfrm>
              <a:off x="7807959" y="3070282"/>
              <a:ext cx="3497213" cy="1650248"/>
            </a:xfrm>
            <a:prstGeom prst="rect">
              <a:avLst/>
            </a:prstGeom>
            <a:ln w="12700">
              <a:miter lim="400000"/>
            </a:ln>
          </p:spPr>
        </p:pic>
      </p:gr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273" y="643026"/>
            <a:ext cx="958019" cy="958019"/>
          </a:xfrm>
          <a:prstGeom prst="rect">
            <a:avLst/>
          </a:prstGeom>
        </p:spPr>
      </p:pic>
    </p:spTree>
    <p:extLst>
      <p:ext uri="{BB962C8B-B14F-4D97-AF65-F5344CB8AC3E}">
        <p14:creationId xmlns:p14="http://schemas.microsoft.com/office/powerpoint/2010/main" val="135349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sz="4400" dirty="0">
                <a:solidFill>
                  <a:srgbClr val="70AD47"/>
                </a:solidFill>
                <a:latin typeface="Palatino Linotype" panose="02040502050505030304" pitchFamily="18" charset="0"/>
              </a:rPr>
              <a:t>Not quite! You have a mission..</a:t>
            </a:r>
          </a:p>
        </p:txBody>
      </p:sp>
      <p:sp>
        <p:nvSpPr>
          <p:cNvPr id="106" name="Shape 106"/>
          <p:cNvSpPr>
            <a:spLocks noGrp="1"/>
          </p:cNvSpPr>
          <p:nvPr>
            <p:ph type="body" idx="1"/>
          </p:nvPr>
        </p:nvSpPr>
        <p:spPr>
          <a:xfrm>
            <a:off x="838200" y="1825625"/>
            <a:ext cx="5908589" cy="1253911"/>
          </a:xfrm>
          <a:prstGeom prst="rect">
            <a:avLst/>
          </a:prstGeom>
          <a:solidFill>
            <a:srgbClr val="FBE5D6"/>
          </a:solidFill>
        </p:spPr>
        <p:txBody>
          <a:bodyPr lIns="0" tIns="0" rIns="0" bIns="0"/>
          <a:lstStyle/>
          <a:p>
            <a:pPr marL="163285" lvl="0" indent="-163285">
              <a:defRPr sz="1800"/>
            </a:pPr>
            <a:r>
              <a:rPr sz="2000"/>
              <a:t>There is a problem. How will the grass absorb minerals if the soil becomes too alkaline?</a:t>
            </a:r>
          </a:p>
          <a:p>
            <a:pPr marL="163285" lvl="0" indent="-163285">
              <a:defRPr sz="1800"/>
            </a:pPr>
            <a:r>
              <a:rPr sz="2000"/>
              <a:t>How will calcium carbonate affect the pH of the soil?</a:t>
            </a:r>
          </a:p>
        </p:txBody>
      </p:sp>
      <p:pic>
        <p:nvPicPr>
          <p:cNvPr id="107" name="image19.png"/>
          <p:cNvPicPr/>
          <p:nvPr/>
        </p:nvPicPr>
        <p:blipFill>
          <a:blip r:embed="rId3">
            <a:extLst/>
          </a:blip>
          <a:stretch>
            <a:fillRect/>
          </a:stretch>
        </p:blipFill>
        <p:spPr>
          <a:xfrm>
            <a:off x="8048625" y="1619530"/>
            <a:ext cx="3305175" cy="1381126"/>
          </a:xfrm>
          <a:prstGeom prst="rect">
            <a:avLst/>
          </a:prstGeom>
          <a:ln w="12700">
            <a:miter lim="400000"/>
          </a:ln>
        </p:spPr>
      </p:pic>
      <p:sp>
        <p:nvSpPr>
          <p:cNvPr id="108" name="Shape 108"/>
          <p:cNvSpPr/>
          <p:nvPr/>
        </p:nvSpPr>
        <p:spPr>
          <a:xfrm>
            <a:off x="1334527" y="3814693"/>
            <a:ext cx="4448435" cy="1767841"/>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t>You must assume the role of a </a:t>
            </a:r>
            <a:r>
              <a:rPr b="1"/>
              <a:t>chemist</a:t>
            </a:r>
            <a:r>
              <a:t>. You must carry out an experiment to find out how two types of lime, slaked  (calcium hydroxide) and ground (calcium carbonate) affect soil pH and advise Sue on whether its safe to use the waste shells as fertiliser.</a:t>
            </a:r>
          </a:p>
        </p:txBody>
      </p:sp>
      <p:sp>
        <p:nvSpPr>
          <p:cNvPr id="109" name="Shape 109"/>
          <p:cNvSpPr/>
          <p:nvPr/>
        </p:nvSpPr>
        <p:spPr>
          <a:xfrm>
            <a:off x="2098766" y="6113417"/>
            <a:ext cx="6323780"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hlinkClick r:id="rId4"/>
              </a:defRPr>
            </a:lvl1pPr>
          </a:lstStyle>
          <a:p>
            <a:pPr lvl="0"/>
            <a:r>
              <a:rPr>
                <a:hlinkClick r:id="rId4"/>
              </a:rPr>
              <a:t>TeacherExpt:Neutralisation – ‘curing acidity’ - Learn Chemistry Wiki</a:t>
            </a:r>
          </a:p>
        </p:txBody>
      </p:sp>
      <p:pic>
        <p:nvPicPr>
          <p:cNvPr id="110" name="image20.png"/>
          <p:cNvPicPr/>
          <p:nvPr/>
        </p:nvPicPr>
        <p:blipFill>
          <a:blip r:embed="rId5">
            <a:extLst/>
          </a:blip>
          <a:stretch>
            <a:fillRect/>
          </a:stretch>
        </p:blipFill>
        <p:spPr>
          <a:xfrm>
            <a:off x="8120061" y="3371172"/>
            <a:ext cx="3162301" cy="2371726"/>
          </a:xfrm>
          <a:prstGeom prst="rect">
            <a:avLst/>
          </a:prstGeom>
          <a:ln w="12700">
            <a:miter lim="400000"/>
          </a:ln>
        </p:spPr>
      </p:pic>
      <p:pic>
        <p:nvPicPr>
          <p:cNvPr id="8" name="Picture 7" descr="C:\Users\kvaanane\Desktop\Multico_sininen-teksti-RGB.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357554" y="468824"/>
            <a:ext cx="10515600" cy="1325563"/>
          </a:xfrm>
          <a:prstGeom prst="rect">
            <a:avLst/>
          </a:prstGeom>
        </p:spPr>
        <p:txBody>
          <a:bodyPr/>
          <a:lstStyle>
            <a:lvl1pPr>
              <a:defRPr>
                <a:solidFill>
                  <a:srgbClr val="70AD47"/>
                </a:solidFill>
              </a:defRPr>
            </a:lvl1pPr>
          </a:lstStyle>
          <a:p>
            <a:pPr lvl="0">
              <a:defRPr sz="1800">
                <a:solidFill>
                  <a:srgbClr val="000000"/>
                </a:solidFill>
              </a:defRPr>
            </a:pPr>
            <a:r>
              <a:rPr sz="4400" dirty="0">
                <a:solidFill>
                  <a:srgbClr val="70AD47"/>
                </a:solidFill>
                <a:latin typeface="Palatino Linotype" panose="02040502050505030304" pitchFamily="18" charset="0"/>
              </a:rPr>
              <a:t>What next for the human population?</a:t>
            </a:r>
          </a:p>
        </p:txBody>
      </p:sp>
      <p:pic>
        <p:nvPicPr>
          <p:cNvPr id="57" name="image4.gif"/>
          <p:cNvPicPr/>
          <p:nvPr/>
        </p:nvPicPr>
        <p:blipFill>
          <a:blip r:embed="rId3">
            <a:extLst/>
          </a:blip>
          <a:stretch>
            <a:fillRect/>
          </a:stretch>
        </p:blipFill>
        <p:spPr>
          <a:xfrm>
            <a:off x="6608658" y="3625865"/>
            <a:ext cx="4972051" cy="2790826"/>
          </a:xfrm>
          <a:prstGeom prst="rect">
            <a:avLst/>
          </a:prstGeom>
          <a:ln w="12700">
            <a:miter lim="400000"/>
          </a:ln>
        </p:spPr>
      </p:pic>
      <p:sp>
        <p:nvSpPr>
          <p:cNvPr id="58" name="Shape 58"/>
          <p:cNvSpPr/>
          <p:nvPr/>
        </p:nvSpPr>
        <p:spPr>
          <a:xfrm>
            <a:off x="7574777" y="3331028"/>
            <a:ext cx="2324354" cy="276999"/>
          </a:xfrm>
          <a:prstGeom prst="rect">
            <a:avLst/>
          </a:prstGeom>
          <a:solidFill>
            <a:srgbClr val="FBE5D6"/>
          </a:solidFill>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r>
              <a:rPr dirty="0">
                <a:latin typeface="Palatino Linotype" panose="02040502050505030304" pitchFamily="18" charset="0"/>
              </a:rPr>
              <a:t>Bacterial growth curve</a:t>
            </a:r>
          </a:p>
        </p:txBody>
      </p:sp>
      <p:sp>
        <p:nvSpPr>
          <p:cNvPr id="59" name="Shape 59"/>
          <p:cNvSpPr/>
          <p:nvPr/>
        </p:nvSpPr>
        <p:spPr>
          <a:xfrm>
            <a:off x="7555203" y="1712941"/>
            <a:ext cx="3773714" cy="1477328"/>
          </a:xfrm>
          <a:prstGeom prst="rect">
            <a:avLst/>
          </a:prstGeom>
          <a:solidFill>
            <a:srgbClr val="FBE5D6"/>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400"/>
            </a:lvl1pPr>
          </a:lstStyle>
          <a:p>
            <a:pPr lvl="0">
              <a:defRPr sz="1800"/>
            </a:pPr>
            <a:r>
              <a:rPr sz="2400" dirty="0">
                <a:latin typeface="Palatino Linotype" panose="02040502050505030304" pitchFamily="18" charset="0"/>
              </a:rPr>
              <a:t>What could cause the death phase?  How can the human population avoid this?</a:t>
            </a:r>
          </a:p>
        </p:txBody>
      </p:sp>
      <p:sp>
        <p:nvSpPr>
          <p:cNvPr id="60" name="Shape 60"/>
          <p:cNvSpPr/>
          <p:nvPr/>
        </p:nvSpPr>
        <p:spPr>
          <a:xfrm>
            <a:off x="1397000" y="1690688"/>
            <a:ext cx="4864100" cy="1538883"/>
          </a:xfrm>
          <a:prstGeom prst="rect">
            <a:avLst/>
          </a:prstGeom>
          <a:ln>
            <a:solidFill>
              <a:srgbClr val="5B9BD5"/>
            </a:solidFill>
          </a:ln>
          <a:extLst>
            <a:ext uri="{C572A759-6A51-4108-AA02-DFA0A04FC94B}">
              <ma14:wrappingTextBoxFlag xmlns="" xmlns:ma14="http://schemas.microsoft.com/office/mac/drawingml/2011/main" val="1"/>
            </a:ext>
          </a:extLst>
        </p:spPr>
        <p:txBody>
          <a:bodyPr lIns="0" tIns="0" rIns="0" bIns="0">
            <a:spAutoFit/>
          </a:bodyPr>
          <a:lstStyle>
            <a:lvl1pPr>
              <a:defRPr sz="2000"/>
            </a:lvl1pPr>
          </a:lstStyle>
          <a:p>
            <a:pPr lvl="0">
              <a:defRPr sz="1800"/>
            </a:pPr>
            <a:r>
              <a:rPr sz="2000" dirty="0">
                <a:latin typeface="Palatino Linotype" panose="02040502050505030304" pitchFamily="18" charset="0"/>
              </a:rPr>
              <a:t>The human population to date: Our population recently reached 6 Billion. Growth is predicted to begin to decline about 2050 and reach an equilibrium at about 2100.</a:t>
            </a:r>
          </a:p>
        </p:txBody>
      </p:sp>
      <p:pic>
        <p:nvPicPr>
          <p:cNvPr id="61" name="image5.jpg"/>
          <p:cNvPicPr/>
          <p:nvPr/>
        </p:nvPicPr>
        <p:blipFill>
          <a:blip r:embed="rId4">
            <a:extLst/>
          </a:blip>
          <a:stretch>
            <a:fillRect/>
          </a:stretch>
        </p:blipFill>
        <p:spPr>
          <a:xfrm>
            <a:off x="1397000" y="3875587"/>
            <a:ext cx="4373218" cy="2291384"/>
          </a:xfrm>
          <a:prstGeom prst="rect">
            <a:avLst/>
          </a:prstGeom>
          <a:ln w="12700">
            <a:miter lim="400000"/>
          </a:ln>
        </p:spPr>
      </p:pic>
      <p:pic>
        <p:nvPicPr>
          <p:cNvPr id="8" name="Picture 7" descr="C:\Users\kvaanane\Desktop\Multico_sininen-teksti-RG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9370" y="25912"/>
            <a:ext cx="2837815" cy="885825"/>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sz="4400" dirty="0">
                <a:solidFill>
                  <a:srgbClr val="70AD47"/>
                </a:solidFill>
                <a:latin typeface="Palatino Linotype" panose="02040502050505030304" pitchFamily="18" charset="0"/>
              </a:rPr>
              <a:t>Introduction</a:t>
            </a:r>
          </a:p>
        </p:txBody>
      </p:sp>
      <p:sp>
        <p:nvSpPr>
          <p:cNvPr id="66" name="Shape 66"/>
          <p:cNvSpPr>
            <a:spLocks noGrp="1"/>
          </p:cNvSpPr>
          <p:nvPr>
            <p:ph type="body" idx="1"/>
          </p:nvPr>
        </p:nvSpPr>
        <p:spPr>
          <a:xfrm>
            <a:off x="838200" y="1825625"/>
            <a:ext cx="10515600" cy="4351338"/>
          </a:xfrm>
          <a:prstGeom prst="rect">
            <a:avLst/>
          </a:prstGeom>
        </p:spPr>
        <p:txBody>
          <a:bodyPr/>
          <a:lstStyle/>
          <a:p>
            <a:pPr marL="0" lvl="0" indent="0">
              <a:buSzTx/>
              <a:buNone/>
              <a:defRPr sz="1800"/>
            </a:pPr>
            <a:r>
              <a:rPr sz="2800" dirty="0">
                <a:latin typeface="Palatino Linotype" panose="02040502050505030304" pitchFamily="18" charset="0"/>
              </a:rPr>
              <a:t>In this scenario we will look at problems associated with both food production and waste disposal in New Zealand.</a:t>
            </a:r>
          </a:p>
          <a:p>
            <a:pPr marL="0" lvl="0" indent="0">
              <a:buSzTx/>
              <a:buNone/>
              <a:defRPr sz="1800"/>
            </a:pPr>
            <a:r>
              <a:rPr sz="2800" dirty="0">
                <a:latin typeface="Palatino Linotype" panose="02040502050505030304" pitchFamily="18" charset="0"/>
              </a:rPr>
              <a:t> </a:t>
            </a:r>
            <a:r>
              <a:rPr sz="2800" i="1" dirty="0">
                <a:solidFill>
                  <a:srgbClr val="70AD47"/>
                </a:solidFill>
                <a:latin typeface="Palatino Linotype" panose="02040502050505030304" pitchFamily="18" charset="0"/>
              </a:rPr>
              <a:t>What  foods are important exports for New Zealand?</a:t>
            </a:r>
          </a:p>
        </p:txBody>
      </p:sp>
      <p:pic>
        <p:nvPicPr>
          <p:cNvPr id="67" name="image6.jpg"/>
          <p:cNvPicPr/>
          <p:nvPr/>
        </p:nvPicPr>
        <p:blipFill>
          <a:blip r:embed="rId2">
            <a:extLst/>
          </a:blip>
          <a:stretch>
            <a:fillRect/>
          </a:stretch>
        </p:blipFill>
        <p:spPr>
          <a:xfrm>
            <a:off x="1892300" y="3900951"/>
            <a:ext cx="3644900" cy="2410949"/>
          </a:xfrm>
          <a:prstGeom prst="rect">
            <a:avLst/>
          </a:prstGeom>
          <a:ln w="12700">
            <a:miter lim="400000"/>
          </a:ln>
        </p:spPr>
      </p:pic>
      <p:pic>
        <p:nvPicPr>
          <p:cNvPr id="68" name="image7.jpg"/>
          <p:cNvPicPr/>
          <p:nvPr/>
        </p:nvPicPr>
        <p:blipFill>
          <a:blip r:embed="rId3">
            <a:extLst/>
          </a:blip>
          <a:stretch>
            <a:fillRect/>
          </a:stretch>
        </p:blipFill>
        <p:spPr>
          <a:xfrm>
            <a:off x="6311898" y="3900951"/>
            <a:ext cx="3622085" cy="2410949"/>
          </a:xfrm>
          <a:prstGeom prst="rect">
            <a:avLst/>
          </a:prstGeom>
          <a:ln w="12700">
            <a:miter lim="400000"/>
          </a:ln>
        </p:spPr>
      </p:pic>
      <p:pic>
        <p:nvPicPr>
          <p:cNvPr id="6" name="Picture 5"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sz="4400" dirty="0">
                <a:solidFill>
                  <a:srgbClr val="70AD47"/>
                </a:solidFill>
                <a:latin typeface="Palatino Linotype" panose="02040502050505030304" pitchFamily="18" charset="0"/>
              </a:rPr>
              <a:t>Answers</a:t>
            </a:r>
          </a:p>
        </p:txBody>
      </p:sp>
      <p:pic>
        <p:nvPicPr>
          <p:cNvPr id="71" name="image8.jpg"/>
          <p:cNvPicPr/>
          <p:nvPr/>
        </p:nvPicPr>
        <p:blipFill>
          <a:blip r:embed="rId2">
            <a:extLst/>
          </a:blip>
          <a:stretch>
            <a:fillRect/>
          </a:stretch>
        </p:blipFill>
        <p:spPr>
          <a:xfrm>
            <a:off x="1135184" y="2225058"/>
            <a:ext cx="2926081" cy="1950722"/>
          </a:xfrm>
          <a:prstGeom prst="rect">
            <a:avLst/>
          </a:prstGeom>
          <a:ln w="12700">
            <a:miter lim="400000"/>
          </a:ln>
        </p:spPr>
      </p:pic>
      <p:pic>
        <p:nvPicPr>
          <p:cNvPr id="72" name="image9.jpg"/>
          <p:cNvPicPr/>
          <p:nvPr/>
        </p:nvPicPr>
        <p:blipFill>
          <a:blip r:embed="rId3">
            <a:extLst/>
          </a:blip>
          <a:stretch>
            <a:fillRect/>
          </a:stretch>
        </p:blipFill>
        <p:spPr>
          <a:xfrm>
            <a:off x="5092910" y="917839"/>
            <a:ext cx="2926080" cy="1950721"/>
          </a:xfrm>
          <a:prstGeom prst="rect">
            <a:avLst/>
          </a:prstGeom>
          <a:ln w="12700">
            <a:miter lim="400000"/>
          </a:ln>
        </p:spPr>
      </p:pic>
      <p:pic>
        <p:nvPicPr>
          <p:cNvPr id="73" name="image10.jpg"/>
          <p:cNvPicPr/>
          <p:nvPr/>
        </p:nvPicPr>
        <p:blipFill>
          <a:blip r:embed="rId4">
            <a:extLst/>
          </a:blip>
          <a:stretch>
            <a:fillRect/>
          </a:stretch>
        </p:blipFill>
        <p:spPr>
          <a:xfrm>
            <a:off x="8620759" y="2687827"/>
            <a:ext cx="2926081" cy="1380746"/>
          </a:xfrm>
          <a:prstGeom prst="rect">
            <a:avLst/>
          </a:prstGeom>
          <a:ln w="12700">
            <a:miter lim="400000"/>
          </a:ln>
        </p:spPr>
      </p:pic>
      <p:pic>
        <p:nvPicPr>
          <p:cNvPr id="74" name="image11.jpg"/>
          <p:cNvPicPr/>
          <p:nvPr/>
        </p:nvPicPr>
        <p:blipFill>
          <a:blip r:embed="rId5">
            <a:extLst/>
          </a:blip>
          <a:stretch>
            <a:fillRect/>
          </a:stretch>
        </p:blipFill>
        <p:spPr>
          <a:xfrm>
            <a:off x="6195059" y="4509008"/>
            <a:ext cx="2926081" cy="1853185"/>
          </a:xfrm>
          <a:prstGeom prst="rect">
            <a:avLst/>
          </a:prstGeom>
          <a:ln w="12700">
            <a:miter lim="400000"/>
          </a:ln>
        </p:spPr>
      </p:pic>
      <p:pic>
        <p:nvPicPr>
          <p:cNvPr id="75" name="image12.jpg"/>
          <p:cNvPicPr/>
          <p:nvPr/>
        </p:nvPicPr>
        <p:blipFill>
          <a:blip r:embed="rId6">
            <a:extLst/>
          </a:blip>
          <a:stretch>
            <a:fillRect/>
          </a:stretch>
        </p:blipFill>
        <p:spPr>
          <a:xfrm>
            <a:off x="2598224" y="4558791"/>
            <a:ext cx="2705101" cy="1803401"/>
          </a:xfrm>
          <a:prstGeom prst="rect">
            <a:avLst/>
          </a:prstGeom>
          <a:ln w="12700">
            <a:miter lim="400000"/>
          </a:ln>
        </p:spPr>
      </p:pic>
      <p:pic>
        <p:nvPicPr>
          <p:cNvPr id="8" name="Picture 7" descr="C:\Users\kvaanane\Desktop\Multico_sininen-teksti-RGB.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sz="4400" dirty="0">
                <a:solidFill>
                  <a:srgbClr val="70AD47"/>
                </a:solidFill>
                <a:latin typeface="Palatino Linotype" panose="02040502050505030304" pitchFamily="18" charset="0"/>
              </a:rPr>
              <a:t>The character: The sheep farmer</a:t>
            </a:r>
          </a:p>
        </p:txBody>
      </p:sp>
      <p:sp>
        <p:nvSpPr>
          <p:cNvPr id="78" name="Shape 78"/>
          <p:cNvSpPr>
            <a:spLocks noGrp="1"/>
          </p:cNvSpPr>
          <p:nvPr>
            <p:ph type="body" idx="1"/>
          </p:nvPr>
        </p:nvSpPr>
        <p:spPr>
          <a:xfrm>
            <a:off x="838200" y="1825624"/>
            <a:ext cx="4829432" cy="1189426"/>
          </a:xfrm>
          <a:prstGeom prst="rect">
            <a:avLst/>
          </a:prstGeom>
          <a:solidFill>
            <a:srgbClr val="FFF2CC"/>
          </a:solidFill>
        </p:spPr>
        <p:txBody>
          <a:bodyPr lIns="0" tIns="0" rIns="0" bIns="0">
            <a:normAutofit fontScale="92500" lnSpcReduction="10000"/>
          </a:bodyPr>
          <a:lstStyle>
            <a:lvl1pPr marL="0" indent="0">
              <a:lnSpc>
                <a:spcPct val="72000"/>
              </a:lnSpc>
              <a:buSzTx/>
              <a:buNone/>
              <a:defRPr sz="1800"/>
            </a:lvl1pPr>
          </a:lstStyle>
          <a:p>
            <a:pPr lvl="0">
              <a:lnSpc>
                <a:spcPct val="100000"/>
              </a:lnSpc>
              <a:spcBef>
                <a:spcPts val="0"/>
              </a:spcBef>
            </a:pPr>
            <a:r>
              <a:rPr dirty="0"/>
              <a:t>Sue is a sheep farmer in the Marlborough region of New Zealand. Her family have farmed in this area for generations. She enjoyed all the sciences at school, particularly biology, and has a degree in animal science with agriculture.</a:t>
            </a:r>
          </a:p>
        </p:txBody>
      </p:sp>
      <p:sp>
        <p:nvSpPr>
          <p:cNvPr id="79" name="Shape 79"/>
          <p:cNvSpPr/>
          <p:nvPr/>
        </p:nvSpPr>
        <p:spPr>
          <a:xfrm>
            <a:off x="6611282" y="1628661"/>
            <a:ext cx="4592178" cy="2885441"/>
          </a:xfrm>
          <a:prstGeom prst="rect">
            <a:avLst/>
          </a:prstGeom>
          <a:solidFill>
            <a:srgbClr val="F4B183"/>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dirty="0"/>
              <a:t>She has a flock of 5000 Romney sheep. These sheep are a good breed for  both meat and wool. In New Zealand sheep can be kept outside all year because of the climate and can feed on natural grass. This is  unlike sheep in the UK which have to have grain added to their diet. New Zealand lamb is much cheaper than British lamb because of the size of the flock and the way the sheep are farmed.</a:t>
            </a:r>
          </a:p>
        </p:txBody>
      </p:sp>
      <p:sp>
        <p:nvSpPr>
          <p:cNvPr id="80" name="Shape 80"/>
          <p:cNvSpPr/>
          <p:nvPr/>
        </p:nvSpPr>
        <p:spPr>
          <a:xfrm>
            <a:off x="6611281" y="4722571"/>
            <a:ext cx="4592178" cy="1767841"/>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dirty="0"/>
              <a:t>Challenge: Sue has to keep the soil fertile throughout the year so that the countryside stays green and the sheep have a plentiful food supply. </a:t>
            </a:r>
            <a:r>
              <a:rPr dirty="0" err="1"/>
              <a:t>Fertilisers</a:t>
            </a:r>
            <a:r>
              <a:rPr dirty="0"/>
              <a:t> are expensive and this makes her lamb dearer for importers. How can she find a cheap source of </a:t>
            </a:r>
            <a:r>
              <a:rPr dirty="0" err="1"/>
              <a:t>fertiliser</a:t>
            </a:r>
            <a:r>
              <a:rPr dirty="0"/>
              <a:t>?</a:t>
            </a:r>
          </a:p>
        </p:txBody>
      </p:sp>
      <p:pic>
        <p:nvPicPr>
          <p:cNvPr id="81" name="image13.jpg"/>
          <p:cNvPicPr/>
          <p:nvPr/>
        </p:nvPicPr>
        <p:blipFill>
          <a:blip r:embed="rId2">
            <a:extLst/>
          </a:blip>
          <a:stretch>
            <a:fillRect/>
          </a:stretch>
        </p:blipFill>
        <p:spPr>
          <a:xfrm>
            <a:off x="1673860" y="3721100"/>
            <a:ext cx="3289976" cy="2241296"/>
          </a:xfrm>
          <a:prstGeom prst="rect">
            <a:avLst/>
          </a:prstGeom>
          <a:ln w="12700">
            <a:miter lim="400000"/>
          </a:ln>
        </p:spPr>
      </p:pic>
      <p:pic>
        <p:nvPicPr>
          <p:cNvPr id="7" name="Picture 6"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sz="4400" dirty="0">
                <a:solidFill>
                  <a:srgbClr val="70AD47"/>
                </a:solidFill>
                <a:latin typeface="Palatino Linotype" panose="02040502050505030304" pitchFamily="18" charset="0"/>
              </a:rPr>
              <a:t>Character: The aqua-culturist (farmer of fresh and sea water species)</a:t>
            </a:r>
          </a:p>
        </p:txBody>
      </p:sp>
      <p:sp>
        <p:nvSpPr>
          <p:cNvPr id="84" name="Shape 84"/>
          <p:cNvSpPr/>
          <p:nvPr/>
        </p:nvSpPr>
        <p:spPr>
          <a:xfrm>
            <a:off x="592698" y="1854107"/>
            <a:ext cx="4743712" cy="2745741"/>
          </a:xfrm>
          <a:prstGeom prst="rect">
            <a:avLst/>
          </a:prstGeom>
          <a:solidFill>
            <a:srgbClr val="FFF2CC"/>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600"/>
            </a:lvl1pPr>
          </a:lstStyle>
          <a:p>
            <a:pPr lvl="0">
              <a:defRPr sz="1800"/>
            </a:pPr>
            <a:r>
              <a:rPr sz="1600"/>
              <a:t>Heidi is an aqua-culturist. She studied A levels in biology and chemistry and took  a degree in  Marine Ecology at Plymouth University.  She loved the course so much that she undertook post graduate study for a year in New  Zealand, where she researched sea water molluscs. She really loved the country. She now farms green lipped mussels in the bay around Marlborough. She loves being ‘hands on’ in her job! She has been doing this for 5 years and her business is expanding all the time. In deed, this reflects that aqua-culture is the fastest growing sector of the world food economy.</a:t>
            </a:r>
          </a:p>
        </p:txBody>
      </p:sp>
      <p:sp>
        <p:nvSpPr>
          <p:cNvPr id="85" name="Shape 85"/>
          <p:cNvSpPr/>
          <p:nvPr/>
        </p:nvSpPr>
        <p:spPr>
          <a:xfrm>
            <a:off x="5729680" y="4269995"/>
            <a:ext cx="4681058" cy="2326641"/>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t>Challenge: Her farm is producing enormous amounts of waste shells every day. Environmental rules mean she cannot return the shells to the sea and it is very expensive to dispose of them in landfills because they must be free of living matter. How can she find a cheap way of disposing of them which does not damage the environment?</a:t>
            </a:r>
          </a:p>
        </p:txBody>
      </p:sp>
      <p:pic>
        <p:nvPicPr>
          <p:cNvPr id="86" name="image14.jpg"/>
          <p:cNvPicPr/>
          <p:nvPr/>
        </p:nvPicPr>
        <p:blipFill>
          <a:blip r:embed="rId2">
            <a:extLst/>
          </a:blip>
          <a:stretch>
            <a:fillRect/>
          </a:stretch>
        </p:blipFill>
        <p:spPr>
          <a:xfrm>
            <a:off x="6214738" y="1854107"/>
            <a:ext cx="3710942" cy="2083539"/>
          </a:xfrm>
          <a:prstGeom prst="rect">
            <a:avLst/>
          </a:prstGeom>
          <a:ln w="12700">
            <a:miter lim="400000"/>
          </a:ln>
        </p:spPr>
      </p:pic>
      <p:pic>
        <p:nvPicPr>
          <p:cNvPr id="6" name="Picture 5"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274216"/>
            <a:ext cx="2837815" cy="885825"/>
          </a:xfrm>
          <a:prstGeom prst="rect">
            <a:avLst/>
          </a:prstGeom>
          <a:noFill/>
          <a:ln>
            <a:noFill/>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sz="4400" dirty="0">
                <a:solidFill>
                  <a:srgbClr val="70AD47"/>
                </a:solidFill>
                <a:latin typeface="Palatino Linotype" panose="02040502050505030304" pitchFamily="18" charset="0"/>
              </a:rPr>
              <a:t>Character: The agronomist</a:t>
            </a:r>
          </a:p>
        </p:txBody>
      </p:sp>
      <p:sp>
        <p:nvSpPr>
          <p:cNvPr id="89" name="Shape 89"/>
          <p:cNvSpPr/>
          <p:nvPr/>
        </p:nvSpPr>
        <p:spPr>
          <a:xfrm>
            <a:off x="1048549" y="1851473"/>
            <a:ext cx="5478087" cy="1209041"/>
          </a:xfrm>
          <a:prstGeom prst="rect">
            <a:avLst/>
          </a:prstGeom>
          <a:solidFill>
            <a:srgbClr val="FFF2CC"/>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t>Matthew was always interested in science at school. He decided to study for a degree in ecology with biology and now works as an agronomist, a job which requires a strong science background.</a:t>
            </a:r>
          </a:p>
        </p:txBody>
      </p:sp>
      <p:sp>
        <p:nvSpPr>
          <p:cNvPr id="90" name="Shape 90"/>
          <p:cNvSpPr/>
          <p:nvPr/>
        </p:nvSpPr>
        <p:spPr>
          <a:xfrm>
            <a:off x="1210812" y="5094025"/>
            <a:ext cx="3294077" cy="1209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t>http://www.brightcrop.org.uk/Explore-your-career/Grow-It/Matthew-Taylor.aspx#.WJ3W12e9SU</a:t>
            </a:r>
          </a:p>
        </p:txBody>
      </p:sp>
      <p:sp>
        <p:nvSpPr>
          <p:cNvPr id="91" name="Shape 91"/>
          <p:cNvSpPr/>
          <p:nvPr/>
        </p:nvSpPr>
        <p:spPr>
          <a:xfrm>
            <a:off x="6999913" y="1751508"/>
            <a:ext cx="4353887" cy="2326641"/>
          </a:xfrm>
          <a:prstGeom prst="rect">
            <a:avLst/>
          </a:prstGeom>
          <a:solidFill>
            <a:srgbClr val="FBE5D6"/>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t>An agronomist uses scientific knowledge about plants and soil to grow the best possible crops. The role involves dealing with farmers on a daily basis, looking at their fields and helping them plan what to plant.</a:t>
            </a:r>
            <a:br/>
            <a:r>
              <a:t>Matthew offers advice on agrochemicals, fertiliser, seed, game cover and novel solutions like variable rate fertiliser or drilling. </a:t>
            </a:r>
          </a:p>
        </p:txBody>
      </p:sp>
      <p:sp>
        <p:nvSpPr>
          <p:cNvPr id="92" name="Shape 92"/>
          <p:cNvSpPr/>
          <p:nvPr/>
        </p:nvSpPr>
        <p:spPr>
          <a:xfrm>
            <a:off x="5350438" y="4757777"/>
            <a:ext cx="5939406" cy="1488441"/>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t>Matthew loves his job as he gets to work outside a lot, often in the sun, and doesn’t spend much time in his office. He thinks the very best bit is watching a crop growing and knowing that it’s his expertise that helped produce it. He also loves the variety in the work and the opportunity to meet new people.</a:t>
            </a:r>
          </a:p>
        </p:txBody>
      </p:sp>
      <p:pic>
        <p:nvPicPr>
          <p:cNvPr id="93" name="image15.jpg"/>
          <p:cNvPicPr/>
          <p:nvPr/>
        </p:nvPicPr>
        <p:blipFill>
          <a:blip r:embed="rId2">
            <a:extLst/>
          </a:blip>
          <a:stretch>
            <a:fillRect/>
          </a:stretch>
        </p:blipFill>
        <p:spPr>
          <a:xfrm>
            <a:off x="1662955" y="3276317"/>
            <a:ext cx="2389791" cy="1593194"/>
          </a:xfrm>
          <a:prstGeom prst="rect">
            <a:avLst/>
          </a:prstGeom>
          <a:ln w="12700">
            <a:miter lim="400000"/>
          </a:ln>
        </p:spPr>
      </p:pic>
      <p:pic>
        <p:nvPicPr>
          <p:cNvPr id="8" name="Picture 7"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sz="4400" dirty="0">
                <a:solidFill>
                  <a:srgbClr val="70AD47"/>
                </a:solidFill>
                <a:latin typeface="Palatino Linotype" panose="02040502050505030304" pitchFamily="18" charset="0"/>
              </a:rPr>
              <a:t>The scene: A barbecue</a:t>
            </a:r>
          </a:p>
        </p:txBody>
      </p:sp>
      <p:sp>
        <p:nvSpPr>
          <p:cNvPr id="96" name="Shape 96"/>
          <p:cNvSpPr/>
          <p:nvPr/>
        </p:nvSpPr>
        <p:spPr>
          <a:xfrm>
            <a:off x="1527930" y="1566398"/>
            <a:ext cx="4906428" cy="1209041"/>
          </a:xfrm>
          <a:prstGeom prst="rect">
            <a:avLst/>
          </a:prstGeom>
          <a:solidFill>
            <a:srgbClr val="FBE5D6"/>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t>Sue, Heidi and Matthew meet at barbeque at the local beach. Sue and Heidi are discussing the challenges they are facing to keep down costs so that their businesses continue to be profitable.</a:t>
            </a:r>
          </a:p>
        </p:txBody>
      </p:sp>
      <p:sp>
        <p:nvSpPr>
          <p:cNvPr id="97" name="Shape 97"/>
          <p:cNvSpPr/>
          <p:nvPr/>
        </p:nvSpPr>
        <p:spPr>
          <a:xfrm>
            <a:off x="6291743" y="2960355"/>
            <a:ext cx="4823670" cy="1488441"/>
          </a:xfrm>
          <a:prstGeom prst="rect">
            <a:avLst/>
          </a:prstGeom>
          <a:solidFill>
            <a:srgbClr val="FFF2CC"/>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t>Matthew overhears the conversation and thinks he can help both of them solve their problems at the same time. He realises that mussel shells are rich in lime (calcium carbonate) and that this is the perfect fertilizer for grass growth.</a:t>
            </a:r>
          </a:p>
        </p:txBody>
      </p:sp>
      <p:pic>
        <p:nvPicPr>
          <p:cNvPr id="98" name="image16.jpg"/>
          <p:cNvPicPr/>
          <p:nvPr/>
        </p:nvPicPr>
        <p:blipFill>
          <a:blip r:embed="rId2">
            <a:extLst/>
          </a:blip>
          <a:stretch>
            <a:fillRect/>
          </a:stretch>
        </p:blipFill>
        <p:spPr>
          <a:xfrm>
            <a:off x="2119376" y="3238500"/>
            <a:ext cx="3191623" cy="2550465"/>
          </a:xfrm>
          <a:prstGeom prst="rect">
            <a:avLst/>
          </a:prstGeom>
          <a:ln w="12700">
            <a:miter lim="400000"/>
          </a:ln>
        </p:spPr>
      </p:pic>
      <p:pic>
        <p:nvPicPr>
          <p:cNvPr id="6" name="Picture 5"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sz="4400" dirty="0">
                <a:solidFill>
                  <a:srgbClr val="70AD47"/>
                </a:solidFill>
                <a:latin typeface="Palatino Linotype" panose="02040502050505030304" pitchFamily="18" charset="0"/>
              </a:rPr>
              <a:t>A solution perhaps …</a:t>
            </a:r>
          </a:p>
        </p:txBody>
      </p:sp>
      <p:sp>
        <p:nvSpPr>
          <p:cNvPr id="101" name="Shape 101"/>
          <p:cNvSpPr/>
          <p:nvPr/>
        </p:nvSpPr>
        <p:spPr>
          <a:xfrm>
            <a:off x="4875968" y="1734976"/>
            <a:ext cx="6149132" cy="1209041"/>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t>Heidi arranges for her waste shells to be taken to Sue’s farm. Sue now has a mountain of shells which she can crush and use as a top dressing for the grass and Heidi has no waste to dispose of. A win-win solution.</a:t>
            </a:r>
          </a:p>
        </p:txBody>
      </p:sp>
      <p:pic>
        <p:nvPicPr>
          <p:cNvPr id="102" name="image17.jpg"/>
          <p:cNvPicPr/>
          <p:nvPr/>
        </p:nvPicPr>
        <p:blipFill>
          <a:blip r:embed="rId2">
            <a:extLst/>
          </a:blip>
          <a:stretch>
            <a:fillRect/>
          </a:stretch>
        </p:blipFill>
        <p:spPr>
          <a:xfrm>
            <a:off x="1280160" y="1513704"/>
            <a:ext cx="2926080" cy="1642873"/>
          </a:xfrm>
          <a:prstGeom prst="rect">
            <a:avLst/>
          </a:prstGeom>
          <a:ln w="12700">
            <a:miter lim="400000"/>
          </a:ln>
        </p:spPr>
      </p:pic>
      <p:pic>
        <p:nvPicPr>
          <p:cNvPr id="103" name="image18.jpg"/>
          <p:cNvPicPr/>
          <p:nvPr/>
        </p:nvPicPr>
        <p:blipFill>
          <a:blip r:embed="rId3">
            <a:extLst/>
          </a:blip>
          <a:stretch>
            <a:fillRect/>
          </a:stretch>
        </p:blipFill>
        <p:spPr>
          <a:xfrm>
            <a:off x="4086859" y="3568700"/>
            <a:ext cx="3715173" cy="2786380"/>
          </a:xfrm>
          <a:prstGeom prst="rect">
            <a:avLst/>
          </a:prstGeom>
          <a:ln w="12700">
            <a:miter lim="400000"/>
          </a:ln>
        </p:spPr>
      </p:pic>
      <p:pic>
        <p:nvPicPr>
          <p:cNvPr id="6" name="Picture 5"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915</Words>
  <Application>Microsoft Office PowerPoint</Application>
  <PresentationFormat>Widescreen</PresentationFormat>
  <Paragraphs>35</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Roman</vt:lpstr>
      <vt:lpstr>Calibri</vt:lpstr>
      <vt:lpstr>Calibri Light</vt:lpstr>
      <vt:lpstr>Helvetica</vt:lpstr>
      <vt:lpstr>Palatino Linotype</vt:lpstr>
      <vt:lpstr>Times New Roman</vt:lpstr>
      <vt:lpstr>Default</vt:lpstr>
      <vt:lpstr>  Lamb, lime and mussels: a recipe with a difference! </vt:lpstr>
      <vt:lpstr>What next for the human population?</vt:lpstr>
      <vt:lpstr>Introduction</vt:lpstr>
      <vt:lpstr>Answers</vt:lpstr>
      <vt:lpstr>The character: The sheep farmer</vt:lpstr>
      <vt:lpstr>Character: The aqua-culturist (farmer of fresh and sea water species)</vt:lpstr>
      <vt:lpstr>Character: The agronomist</vt:lpstr>
      <vt:lpstr>The scene: A barbecue</vt:lpstr>
      <vt:lpstr>A solution perhaps …</vt:lpstr>
      <vt:lpstr>Not quite! You have a mission..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 lime and mussels: a recipe with a difference!</dc:title>
  <dc:creator>Tuula Keinonen</dc:creator>
  <cp:lastModifiedBy>Tuula Keinonen</cp:lastModifiedBy>
  <cp:revision>4</cp:revision>
  <dcterms:modified xsi:type="dcterms:W3CDTF">2018-12-28T14:30:31Z</dcterms:modified>
</cp:coreProperties>
</file>