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5"/>
  </p:notesMasterIdLst>
  <p:sldIdLst>
    <p:sldId id="307" r:id="rId6"/>
    <p:sldId id="260" r:id="rId7"/>
    <p:sldId id="269" r:id="rId8"/>
    <p:sldId id="267" r:id="rId9"/>
    <p:sldId id="277" r:id="rId10"/>
    <p:sldId id="305" r:id="rId11"/>
    <p:sldId id="304" r:id="rId12"/>
    <p:sldId id="282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irini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070" autoAdjust="0"/>
  </p:normalViewPr>
  <p:slideViewPr>
    <p:cSldViewPr>
      <p:cViewPr varScale="1">
        <p:scale>
          <a:sx n="98" d="100"/>
          <a:sy n="98" d="100"/>
        </p:scale>
        <p:origin x="20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347A2-2D89-44F8-BA65-4D62B9EC0701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B1302-B269-43E0-9045-E4E8C1171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3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viation-academy.com/spoudes/michanikos-aeroskaf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B1302-B269-43E0-9045-E4E8C11713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B1302-B269-43E0-9045-E4E8C11713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6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Http://www.sciencebuddies.org/science-engineering-careers/engineering/aerospace-engineer</a:t>
            </a:r>
            <a:r>
              <a:rPr lang="el-GR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http://science-girl-thing.eu/el/jobs/mihanikos-aerodiastimikis</a:t>
            </a:r>
          </a:p>
          <a:p>
            <a:r>
              <a:rPr lang="en-US" sz="1200" dirty="0">
                <a:hlinkClick r:id="rId3"/>
              </a:rPr>
              <a:t>http://aviation-academy.com/spoudes/michanikos-aeroskafon/</a:t>
            </a:r>
            <a:r>
              <a:rPr lang="el-GR" sz="120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B1302-B269-43E0-9045-E4E8C11713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3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Parameters of the mini-plane must be given by</a:t>
            </a:r>
            <a:r>
              <a:rPr lang="en-US" baseline="0" dirty="0"/>
              <a:t> the teacher (according to the learning objectives)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B1302-B269-43E0-9045-E4E8C11713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83DF-9B20-4EAB-AA2A-188406F13692}" type="datetime1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B5F2-59BC-4BD7-AB4A-CFDFC22F940A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4E33-52FA-49DD-8EEB-5BC21A51571B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83DF-9B20-4EAB-AA2A-188406F13692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8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2021-B99E-4A43-9493-CDEE84B30720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1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9B2C-253F-451F-A638-4A83BA6EA151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5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406D-E0AB-4E8E-92D4-D3C2D1010B16}" type="datetime1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3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D6C7-DA29-4136-8A77-A7F2745A420C}" type="datetime1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1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AA77-F44B-432F-B882-11DB552CE6AE}" type="datetime1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3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FDA8-C11C-41EC-998C-8A32C9192338}" type="datetime1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48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3042-62C6-448D-88E2-2FB9689F7D5F}" type="datetime1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2021-B99E-4A43-9493-CDEE84B30720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B1-0809-408F-BB30-9FA5FFDD6D04}" type="datetime1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7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B5F2-59BC-4BD7-AB4A-CFDFC22F940A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95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4E33-52FA-49DD-8EEB-5BC21A51571B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0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9B2C-253F-451F-A638-4A83BA6EA151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406D-E0AB-4E8E-92D4-D3C2D1010B16}" type="datetime1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D6C7-DA29-4136-8A77-A7F2745A420C}" type="datetime1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AA77-F44B-432F-B882-11DB552CE6AE}" type="datetime1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FDA8-C11C-41EC-998C-8A32C9192338}" type="datetime1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3042-62C6-448D-88E2-2FB9689F7D5F}" type="datetime1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B1-0809-408F-BB30-9FA5FFDD6D04}" type="datetime1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38E0A0-E6C5-4468-9346-10F4D0477EC1}" type="datetime1">
              <a:rPr lang="en-US" smtClean="0"/>
              <a:t>3/26/19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E0A0-E6C5-4468-9346-10F4D0477EC1}" type="datetime1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61B41-8AEF-4F37-ACEA-895E519CA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984" y="799660"/>
            <a:ext cx="6858000" cy="17907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 err="1">
                <a:latin typeface="Palatino Linotype" panose="02040502050505030304" pitchFamily="18" charset="0"/>
              </a:rPr>
              <a:t>Lennä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latin typeface="Palatino Linotype" panose="02040502050505030304" pitchFamily="18" charset="0"/>
              </a:rPr>
              <a:t>jos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latin typeface="Palatino Linotype" panose="02040502050505030304" pitchFamily="18" charset="0"/>
              </a:rPr>
              <a:t>voit</a:t>
            </a:r>
            <a:endParaRPr lang="fi-FI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38203" y="4937786"/>
            <a:ext cx="6372257" cy="828455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marL="342900"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75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4" y="1020313"/>
            <a:ext cx="1981201" cy="720080"/>
          </a:xfrm>
          <a:prstGeom prst="rect">
            <a:avLst/>
          </a:prstGeom>
        </p:spPr>
      </p:pic>
      <p:pic>
        <p:nvPicPr>
          <p:cNvPr id="9" name="Picture 2" descr="Image result for αεροπλάνου  καύσιμ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02717"/>
            <a:ext cx="3763550" cy="2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0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ewspaper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2"/>
          <a:stretch/>
        </p:blipFill>
        <p:spPr bwMode="auto">
          <a:xfrm rot="21068489">
            <a:off x="1418827" y="434721"/>
            <a:ext cx="6105525" cy="548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28800" y="1828800"/>
            <a:ext cx="50292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“</a:t>
            </a:r>
            <a:r>
              <a:rPr lang="en-US" sz="2400" i="1" dirty="0">
                <a:latin typeface="Palatino Linotype" panose="02040502050505030304" pitchFamily="18" charset="0"/>
              </a:rPr>
              <a:t>Easy fly</a:t>
            </a:r>
            <a:r>
              <a:rPr lang="en-US" sz="2400" dirty="0">
                <a:latin typeface="Palatino Linotype" panose="02040502050505030304" pitchFamily="18" charset="0"/>
              </a:rPr>
              <a:t>”</a:t>
            </a:r>
            <a:r>
              <a:rPr lang="el-GR" sz="2400" dirty="0">
                <a:latin typeface="Palatino Linotype" panose="02040502050505030304" pitchFamily="18" charset="0"/>
              </a:rPr>
              <a:t> </a:t>
            </a:r>
            <a:r>
              <a:rPr lang="fi-FI" sz="2400" dirty="0">
                <a:latin typeface="Palatino Linotype" panose="02040502050505030304" pitchFamily="18" charset="0"/>
              </a:rPr>
              <a:t>lento Kyprokselta Lontooseen teki pakkolaskun maanantaina teknisen vian vuoksi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884238"/>
            <a:ext cx="5334000" cy="792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Palatino Linotype" panose="02040502050505030304" pitchFamily="18" charset="0"/>
              </a:rPr>
              <a:t>Pakkolasku</a:t>
            </a:r>
            <a:r>
              <a:rPr lang="en-GB" dirty="0">
                <a:latin typeface="Palatino Linotype" panose="02040502050505030304" pitchFamily="18" charset="0"/>
              </a:rPr>
              <a:t>!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6468745"/>
            <a:ext cx="1263650" cy="38925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35" y="6451600"/>
            <a:ext cx="1287145" cy="40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81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0352"/>
            <a:ext cx="8610600" cy="4187952"/>
          </a:xfrm>
        </p:spPr>
        <p:txBody>
          <a:bodyPr/>
          <a:lstStyle/>
          <a:p>
            <a:pPr marL="0" indent="0">
              <a:buNone/>
            </a:pPr>
            <a:endParaRPr lang="el-GR" sz="36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200" b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Miksi</a:t>
            </a:r>
            <a:r>
              <a:rPr lang="en-US" sz="32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lentokoneen</a:t>
            </a:r>
            <a:r>
              <a:rPr lang="en-US" sz="32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nousua</a:t>
            </a:r>
            <a:r>
              <a:rPr lang="en-US" sz="32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pidetään</a:t>
            </a:r>
            <a:r>
              <a:rPr lang="en-US" sz="32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Palatino Linotype" panose="02040502050505030304" pitchFamily="18" charset="0"/>
              </a:rPr>
              <a:t>vaarallisena</a:t>
            </a:r>
            <a:r>
              <a:rPr lang="en-US" sz="32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? </a:t>
            </a:r>
            <a:endParaRPr lang="el-GR" sz="32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27936" b="18413"/>
          <a:stretch/>
        </p:blipFill>
        <p:spPr bwMode="auto">
          <a:xfrm>
            <a:off x="1828800" y="2590800"/>
            <a:ext cx="5649329" cy="24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6454230"/>
            <a:ext cx="1263650" cy="38925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85" y="6437085"/>
            <a:ext cx="1287145" cy="40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68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airplane passeng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71" y="2506662"/>
            <a:ext cx="4038268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Palatino Linotype" panose="02040502050505030304" pitchFamily="18" charset="0"/>
              </a:rPr>
              <a:t>Nousun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aikana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kone</a:t>
            </a:r>
            <a:r>
              <a:rPr lang="en-US" sz="2400" dirty="0">
                <a:latin typeface="Palatino Linotype" panose="02040502050505030304" pitchFamily="18" charset="0"/>
              </a:rPr>
              <a:t> on </a:t>
            </a:r>
            <a:r>
              <a:rPr lang="en-US" sz="2400" dirty="0" err="1">
                <a:latin typeface="Palatino Linotype" panose="02040502050505030304" pitchFamily="18" charset="0"/>
              </a:rPr>
              <a:t>liian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painava</a:t>
            </a:r>
            <a:r>
              <a:rPr lang="en-US" sz="2400" dirty="0">
                <a:latin typeface="Palatino Linotype" panose="02040502050505030304" pitchFamily="18" charset="0"/>
              </a:rPr>
              <a:t> (</a:t>
            </a:r>
            <a:r>
              <a:rPr lang="en-US" sz="2400" dirty="0" err="1">
                <a:latin typeface="Palatino Linotype" panose="02040502050505030304" pitchFamily="18" charset="0"/>
              </a:rPr>
              <a:t>matkustajat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dirty="0" err="1">
                <a:latin typeface="Palatino Linotype" panose="02040502050505030304" pitchFamily="18" charset="0"/>
              </a:rPr>
              <a:t>matkalaukut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dirty="0" err="1">
                <a:latin typeface="Palatino Linotype" panose="02040502050505030304" pitchFamily="18" charset="0"/>
              </a:rPr>
              <a:t>täysi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polttoainetankki</a:t>
            </a:r>
            <a:r>
              <a:rPr lang="en-US" sz="2400" dirty="0">
                <a:latin typeface="Palatino Linotype" panose="02040502050505030304" pitchFamily="18" charset="0"/>
              </a:rPr>
              <a:t>).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 err="1">
                <a:latin typeface="Palatino Linotype" panose="02040502050505030304" pitchFamily="18" charset="0"/>
              </a:rPr>
              <a:t>Moottorit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toimivat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täydellä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teholla</a:t>
            </a:r>
            <a:r>
              <a:rPr lang="en-US" sz="2400" dirty="0">
                <a:latin typeface="Palatino Linotype" panose="02040502050505030304" pitchFamily="18" charset="0"/>
              </a:rPr>
              <a:t> ja </a:t>
            </a:r>
            <a:r>
              <a:rPr lang="en-US" sz="2400" dirty="0" err="1">
                <a:latin typeface="Palatino Linotype" panose="02040502050505030304" pitchFamily="18" charset="0"/>
              </a:rPr>
              <a:t>niihin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kohdistuu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hyvin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suuri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paine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endParaRPr lang="en-US" dirty="0"/>
          </a:p>
        </p:txBody>
      </p:sp>
      <p:pic>
        <p:nvPicPr>
          <p:cNvPr id="4098" name="Picture 2" descr="Image result for aviation fu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743"/>
            <a:ext cx="4705960" cy="26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airplane lugg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9600"/>
            <a:ext cx="4673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6468745"/>
            <a:ext cx="1263650" cy="38925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85" y="6451600"/>
            <a:ext cx="1287145" cy="40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70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599"/>
            <a:ext cx="8183880" cy="724079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Palatino Linotype" panose="02040502050505030304" pitchFamily="18" charset="0"/>
              </a:rPr>
              <a:t>Ilmailuinsinöörinä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voit</a:t>
            </a:r>
            <a:r>
              <a:rPr lang="en-US" sz="2400" dirty="0">
                <a:latin typeface="Palatino Linotype" panose="02040502050505030304" pitchFamily="18" charset="0"/>
              </a:rPr>
              <a:t> ...</a:t>
            </a:r>
            <a:r>
              <a:rPr lang="el-GR" sz="2400" dirty="0">
                <a:latin typeface="Palatino Linotype" panose="02040502050505030304" pitchFamily="18" charset="0"/>
              </a:rPr>
              <a:t> 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250" y="1524000"/>
            <a:ext cx="4705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Palatino Linotype" panose="02040502050505030304" pitchFamily="18" charset="0"/>
              </a:rPr>
              <a:t>Suunnitella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lentokoneita</a:t>
            </a:r>
            <a:r>
              <a:rPr lang="en-US" sz="2000" dirty="0">
                <a:latin typeface="Palatino Linotype" panose="02040502050505030304" pitchFamily="18" charset="0"/>
              </a:rPr>
              <a:t> tai </a:t>
            </a:r>
            <a:r>
              <a:rPr lang="en-US" sz="2000" dirty="0" err="1">
                <a:latin typeface="Palatino Linotype" panose="02040502050505030304" pitchFamily="18" charset="0"/>
              </a:rPr>
              <a:t>muita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lentäviä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kulkuneuvoja</a:t>
            </a:r>
            <a:r>
              <a:rPr lang="en-US" sz="2000" dirty="0">
                <a:latin typeface="Palatino Linotype" panose="02040502050505030304" pitchFamily="18" charset="0"/>
              </a:rPr>
              <a:t> (</a:t>
            </a:r>
            <a:r>
              <a:rPr lang="en-US" sz="2000" dirty="0" err="1">
                <a:latin typeface="Palatino Linotype" panose="02040502050505030304" pitchFamily="18" charset="0"/>
              </a:rPr>
              <a:t>muodot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  <a:r>
              <a:rPr lang="en-US" sz="2000" dirty="0" err="1">
                <a:latin typeface="Palatino Linotype" panose="02040502050505030304" pitchFamily="18" charset="0"/>
              </a:rPr>
              <a:t>laitteet</a:t>
            </a:r>
            <a:r>
              <a:rPr lang="en-US" sz="2000" dirty="0">
                <a:latin typeface="Palatino Linotype" panose="02040502050505030304" pitchFamily="18" charset="0"/>
              </a:rPr>
              <a:t> ja </a:t>
            </a:r>
            <a:r>
              <a:rPr lang="en-US" sz="2000" dirty="0" err="1">
                <a:latin typeface="Palatino Linotype" panose="02040502050505030304" pitchFamily="18" charset="0"/>
              </a:rPr>
              <a:t>sisustus</a:t>
            </a:r>
            <a:r>
              <a:rPr lang="en-US" sz="2000" dirty="0">
                <a:latin typeface="Palatino Linotype" panose="02040502050505030304" pitchFamily="18" charset="0"/>
              </a:rPr>
              <a:t>)</a:t>
            </a:r>
            <a:endParaRPr lang="el-GR" sz="2000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Image result for airplane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1"/>
          <a:stretch/>
        </p:blipFill>
        <p:spPr bwMode="auto">
          <a:xfrm>
            <a:off x="523875" y="2526002"/>
            <a:ext cx="1924050" cy="231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7926" y="2667000"/>
            <a:ext cx="2237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Korjata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ja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muuntaa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alkuperäistä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suunnittelua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, kun ne on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testattu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laboratoriossa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.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5825" y="4953000"/>
            <a:ext cx="4448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Arvioida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kehitystyötä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ja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rakentamista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korjata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lentokoneen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valmistus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- tai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huoltoprosessia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.  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39" y="2945723"/>
            <a:ext cx="4458761" cy="189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6468745"/>
            <a:ext cx="1263650" cy="38925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0" y="6451600"/>
            <a:ext cx="1287145" cy="40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386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42218"/>
            <a:ext cx="4572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Palatino Linotype" panose="02040502050505030304" pitchFamily="18" charset="0"/>
              </a:rPr>
              <a:t>Tarkistaa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  <a:r>
              <a:rPr lang="en-US" sz="2000" dirty="0" err="1">
                <a:latin typeface="Palatino Linotype" panose="02040502050505030304" pitchFamily="18" charset="0"/>
              </a:rPr>
              <a:t>ylläpitää</a:t>
            </a:r>
            <a:r>
              <a:rPr lang="en-US" sz="2000" dirty="0">
                <a:latin typeface="Palatino Linotype" panose="02040502050505030304" pitchFamily="18" charset="0"/>
              </a:rPr>
              <a:t> ja </a:t>
            </a:r>
            <a:r>
              <a:rPr lang="en-US" sz="2000" dirty="0" err="1">
                <a:latin typeface="Palatino Linotype" panose="02040502050505030304" pitchFamily="18" charset="0"/>
              </a:rPr>
              <a:t>korjata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lentokoneen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osia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sekä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sen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sähköisiä</a:t>
            </a:r>
            <a:r>
              <a:rPr lang="en-US" sz="2000" dirty="0">
                <a:latin typeface="Palatino Linotype" panose="02040502050505030304" pitchFamily="18" charset="0"/>
              </a:rPr>
              <a:t> ja </a:t>
            </a:r>
            <a:r>
              <a:rPr lang="en-US" sz="2000" dirty="0" err="1">
                <a:latin typeface="Palatino Linotype" panose="02040502050505030304" pitchFamily="18" charset="0"/>
              </a:rPr>
              <a:t>elektronisia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osia</a:t>
            </a:r>
            <a:r>
              <a:rPr lang="en-US" sz="2000" dirty="0">
                <a:latin typeface="Palatino Linotype" panose="02040502050505030304" pitchFamily="18" charset="0"/>
              </a:rPr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Tehdä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yhteistyötä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sähköinsinöörien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kanssa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koneen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sähköjärjestelmien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tarkastamisessa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.  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6250" y="533400"/>
            <a:ext cx="8183880" cy="9144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err="1">
                <a:latin typeface="Palatino Linotype" panose="02040502050505030304" pitchFamily="18" charset="0"/>
              </a:rPr>
              <a:t>Lentokoneinsinöörinä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voit</a:t>
            </a:r>
            <a:r>
              <a:rPr lang="en-US" sz="2400" dirty="0">
                <a:latin typeface="Palatino Linotype" panose="02040502050505030304" pitchFamily="18" charset="0"/>
              </a:rPr>
              <a:t> …</a:t>
            </a:r>
          </a:p>
        </p:txBody>
      </p:sp>
      <p:pic>
        <p:nvPicPr>
          <p:cNvPr id="1026" name="Picture 2" descr="Image result for εξαρτήματα ή τμήματα ενός αεροσκάφου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69" y="685800"/>
            <a:ext cx="349093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ircraft engin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" y="3005136"/>
            <a:ext cx="3721033" cy="17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3147536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Tarkistaa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lentokoneen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moottorit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tiettyjen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lentotuntien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jälkeen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ja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arvioida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koneeeb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sopivuutta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alatino Linotype" panose="02040502050505030304" pitchFamily="18" charset="0"/>
              </a:rPr>
              <a:t>lentoon</a:t>
            </a: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. 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" b="7890"/>
          <a:stretch/>
        </p:blipFill>
        <p:spPr bwMode="auto">
          <a:xfrm>
            <a:off x="5486400" y="4708128"/>
            <a:ext cx="3022600" cy="19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6468745"/>
            <a:ext cx="1263650" cy="38925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85" y="6451600"/>
            <a:ext cx="1287145" cy="40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636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63922"/>
              </p:ext>
            </p:extLst>
          </p:nvPr>
        </p:nvGraphicFramePr>
        <p:xfrm>
          <a:off x="533400" y="1524000"/>
          <a:ext cx="4495800" cy="3681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Palatino Linotype" panose="02040502050505030304" pitchFamily="18" charset="0"/>
                        </a:rPr>
                        <a:t>Tarvittavat</a:t>
                      </a:r>
                      <a:r>
                        <a:rPr lang="en-US" sz="2000" dirty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Palatino Linotype" panose="02040502050505030304" pitchFamily="18" charset="0"/>
                        </a:rPr>
                        <a:t>tiedot</a:t>
                      </a:r>
                      <a:r>
                        <a:rPr lang="en-US" sz="2000" dirty="0">
                          <a:latin typeface="Palatino Linotype" panose="02040502050505030304" pitchFamily="18" charset="0"/>
                        </a:rPr>
                        <a:t> ja </a:t>
                      </a:r>
                      <a:r>
                        <a:rPr lang="en-US" sz="2000" dirty="0" err="1">
                          <a:latin typeface="Palatino Linotype" panose="02040502050505030304" pitchFamily="18" charset="0"/>
                        </a:rPr>
                        <a:t>taidot</a:t>
                      </a:r>
                      <a:r>
                        <a:rPr lang="en-US" sz="2000" dirty="0">
                          <a:latin typeface="Palatino Linotype" panose="02040502050505030304" pitchFamily="18" charset="0"/>
                        </a:rPr>
                        <a:t>: </a:t>
                      </a:r>
                      <a:endParaRPr lang="el-GR" sz="2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Palatino Linotype" panose="02040502050505030304" pitchFamily="18" charset="0"/>
                        </a:rPr>
                        <a:t>Tietoa</a:t>
                      </a:r>
                      <a:r>
                        <a:rPr lang="en-US" sz="2000" dirty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Palatino Linotype" panose="02040502050505030304" pitchFamily="18" charset="0"/>
                        </a:rPr>
                        <a:t>fysiikasta</a:t>
                      </a:r>
                      <a:r>
                        <a:rPr lang="en-US" sz="2000" dirty="0">
                          <a:latin typeface="Palatino Linotype" panose="0204050205050503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Palatino Linotype" panose="02040502050505030304" pitchFamily="18" charset="0"/>
                        </a:rPr>
                        <a:t>matematiikasta</a:t>
                      </a:r>
                      <a:r>
                        <a:rPr lang="en-US" sz="2000" dirty="0">
                          <a:latin typeface="Palatino Linotype" panose="02040502050505030304" pitchFamily="18" charset="0"/>
                        </a:rPr>
                        <a:t>, </a:t>
                      </a:r>
                      <a:r>
                        <a:rPr kumimoji="0"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algebrasta</a:t>
                      </a:r>
                      <a:r>
                        <a:rPr kumimoji="0" lang="en-GB" sz="2000" b="0" i="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geometriasta</a:t>
                      </a:r>
                      <a:r>
                        <a:rPr kumimoji="0" lang="en-GB" sz="2000" b="0" i="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insinööritieteistä</a:t>
                      </a:r>
                      <a:r>
                        <a:rPr kumimoji="0" lang="en-GB" sz="2000" b="0" i="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ja </a:t>
                      </a:r>
                      <a:r>
                        <a:rPr kumimoji="0"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suunnittelusta</a:t>
                      </a:r>
                      <a:endParaRPr lang="el-GR" sz="2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Palatino Linotype" panose="02040502050505030304" pitchFamily="18" charset="0"/>
                        </a:rPr>
                        <a:t>Tarkkuus</a:t>
                      </a:r>
                      <a:r>
                        <a:rPr lang="en-US" sz="2000" baseline="0" dirty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Palatino Linotype" panose="02040502050505030304" pitchFamily="18" charset="0"/>
                        </a:rPr>
                        <a:t>suunnittelussa</a:t>
                      </a:r>
                      <a:r>
                        <a:rPr lang="en-US" sz="2000" baseline="0" dirty="0">
                          <a:latin typeface="Palatino Linotype" panose="02040502050505030304" pitchFamily="18" charset="0"/>
                        </a:rPr>
                        <a:t> ja </a:t>
                      </a:r>
                      <a:r>
                        <a:rPr lang="en-US" sz="2000" baseline="0" dirty="0" err="1">
                          <a:latin typeface="Palatino Linotype" panose="02040502050505030304" pitchFamily="18" charset="0"/>
                        </a:rPr>
                        <a:t>yksityiskohtien</a:t>
                      </a:r>
                      <a:r>
                        <a:rPr lang="en-US" sz="2000" baseline="0" dirty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Palatino Linotype" panose="02040502050505030304" pitchFamily="18" charset="0"/>
                        </a:rPr>
                        <a:t>huomioiminen</a:t>
                      </a:r>
                      <a:endParaRPr lang="el-GR" sz="2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Luovuus</a:t>
                      </a:r>
                      <a:r>
                        <a:rPr kumimoji="0" lang="en-GB" sz="2000" b="0" i="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uteliaisuus</a:t>
                      </a:r>
                      <a:r>
                        <a:rPr kumimoji="0" lang="en-GB" sz="2000" b="0" i="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uusien</a:t>
                      </a:r>
                      <a:r>
                        <a:rPr kumimoji="0" lang="en-GB" sz="2000" b="0" i="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ideoiden</a:t>
                      </a:r>
                      <a:r>
                        <a:rPr kumimoji="0" lang="en-GB" sz="2000" b="0" i="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ja </a:t>
                      </a:r>
                      <a:r>
                        <a:rPr kumimoji="0"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suunnittelun</a:t>
                      </a:r>
                      <a:r>
                        <a:rPr kumimoji="0" lang="en-GB" sz="2000" b="0" i="0" kern="120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jakaminen</a:t>
                      </a:r>
                      <a:r>
                        <a:rPr lang="en-US" sz="2000" baseline="0" dirty="0">
                          <a:latin typeface="Palatino Linotype" panose="02040502050505030304" pitchFamily="18" charset="0"/>
                        </a:rPr>
                        <a:t> </a:t>
                      </a:r>
                      <a:endParaRPr lang="el-GR" sz="2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Palatino Linotype" panose="02040502050505030304" pitchFamily="18" charset="0"/>
                        </a:rPr>
                        <a:t>Visuaalinen</a:t>
                      </a:r>
                      <a:r>
                        <a:rPr lang="en-US" sz="2000" dirty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Palatino Linotype" panose="02040502050505030304" pitchFamily="18" charset="0"/>
                        </a:rPr>
                        <a:t>avaruudellinen</a:t>
                      </a:r>
                      <a:r>
                        <a:rPr lang="en-US" sz="2000" dirty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Palatino Linotype" panose="02040502050505030304" pitchFamily="18" charset="0"/>
                        </a:rPr>
                        <a:t>taito</a:t>
                      </a:r>
                      <a:r>
                        <a:rPr lang="en-US" sz="2000" dirty="0">
                          <a:latin typeface="Palatino Linotype" panose="02040502050505030304" pitchFamily="18" charset="0"/>
                        </a:rPr>
                        <a:t> </a:t>
                      </a:r>
                      <a:endParaRPr lang="el-GR" sz="2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" descr="Image result for Γνώσεις στη φυσική, στα μαθηματικά, στη μηχανολογία και στο σχέδι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353568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φυσικ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03" y="2126581"/>
            <a:ext cx="407239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6468745"/>
            <a:ext cx="1263650" cy="38925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85" y="6451600"/>
            <a:ext cx="1287145" cy="40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86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685800"/>
          </a:xfrm>
        </p:spPr>
        <p:txBody>
          <a:bodyPr/>
          <a:lstStyle/>
          <a:p>
            <a:pPr algn="ctr"/>
            <a:r>
              <a:rPr lang="el-GR" dirty="0"/>
              <a:t>Διαγωνισμός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7648"/>
            <a:ext cx="8183880" cy="23591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dirty="0" err="1">
                <a:latin typeface="Palatino Linotype" panose="02040502050505030304" pitchFamily="18" charset="0"/>
              </a:rPr>
              <a:t>Yhdysvaltalainen</a:t>
            </a:r>
            <a:r>
              <a:rPr lang="en-US" sz="1800" b="1" i="1" dirty="0">
                <a:latin typeface="Palatino Linotype" panose="02040502050505030304" pitchFamily="18" charset="0"/>
              </a:rPr>
              <a:t> </a:t>
            </a:r>
            <a:r>
              <a:rPr lang="en-US" sz="1800" b="1" i="1" dirty="0" err="1">
                <a:latin typeface="Palatino Linotype" panose="02040502050505030304" pitchFamily="18" charset="0"/>
              </a:rPr>
              <a:t>yhtiö</a:t>
            </a:r>
            <a:r>
              <a:rPr lang="en-US" sz="1800" b="1" i="1" dirty="0">
                <a:latin typeface="Palatino Linotype" panose="02040502050505030304" pitchFamily="18" charset="0"/>
              </a:rPr>
              <a:t> Boeing, </a:t>
            </a:r>
            <a:r>
              <a:rPr lang="en-US" sz="1800" b="1" i="1" dirty="0" err="1">
                <a:latin typeface="Palatino Linotype" panose="02040502050505030304" pitchFamily="18" charset="0"/>
              </a:rPr>
              <a:t>joka</a:t>
            </a:r>
            <a:r>
              <a:rPr lang="en-US" sz="1800" b="1" i="1" dirty="0">
                <a:latin typeface="Palatino Linotype" panose="02040502050505030304" pitchFamily="18" charset="0"/>
              </a:rPr>
              <a:t> </a:t>
            </a:r>
            <a:r>
              <a:rPr lang="en-US" sz="1800" b="1" i="1" dirty="0" err="1">
                <a:latin typeface="Palatino Linotype" panose="02040502050505030304" pitchFamily="18" charset="0"/>
              </a:rPr>
              <a:t>suunnittelee</a:t>
            </a:r>
            <a:r>
              <a:rPr lang="en-US" sz="1800" b="1" i="1" dirty="0">
                <a:latin typeface="Palatino Linotype" panose="02040502050505030304" pitchFamily="18" charset="0"/>
              </a:rPr>
              <a:t>, </a:t>
            </a:r>
            <a:r>
              <a:rPr lang="en-US" sz="1800" b="1" i="1" dirty="0" err="1">
                <a:latin typeface="Palatino Linotype" panose="02040502050505030304" pitchFamily="18" charset="0"/>
              </a:rPr>
              <a:t>valmistaa</a:t>
            </a:r>
            <a:r>
              <a:rPr lang="en-US" sz="1800" b="1" i="1" dirty="0">
                <a:latin typeface="Palatino Linotype" panose="02040502050505030304" pitchFamily="18" charset="0"/>
              </a:rPr>
              <a:t> and </a:t>
            </a:r>
            <a:r>
              <a:rPr lang="en-US" sz="1800" b="1" i="1" dirty="0" err="1">
                <a:latin typeface="Palatino Linotype" panose="02040502050505030304" pitchFamily="18" charset="0"/>
              </a:rPr>
              <a:t>myy</a:t>
            </a:r>
            <a:r>
              <a:rPr lang="en-US" sz="1800" b="1" i="1" dirty="0">
                <a:latin typeface="Palatino Linotype" panose="02040502050505030304" pitchFamily="18" charset="0"/>
              </a:rPr>
              <a:t> </a:t>
            </a:r>
            <a:r>
              <a:rPr lang="en-US" sz="1800" b="1" i="1" dirty="0" err="1">
                <a:latin typeface="Palatino Linotype" panose="02040502050505030304" pitchFamily="18" charset="0"/>
              </a:rPr>
              <a:t>lentokoneita</a:t>
            </a:r>
            <a:r>
              <a:rPr lang="en-US" sz="1800" b="1" i="1" dirty="0">
                <a:latin typeface="Palatino Linotype" panose="02040502050505030304" pitchFamily="18" charset="0"/>
              </a:rPr>
              <a:t>, </a:t>
            </a:r>
            <a:r>
              <a:rPr lang="en-US" sz="1800" b="1" i="1" dirty="0" err="1">
                <a:latin typeface="Palatino Linotype" panose="02040502050505030304" pitchFamily="18" charset="0"/>
              </a:rPr>
              <a:t>helikoptereita</a:t>
            </a:r>
            <a:r>
              <a:rPr lang="en-US" sz="1800" b="1" i="1" dirty="0">
                <a:latin typeface="Palatino Linotype" panose="02040502050505030304" pitchFamily="18" charset="0"/>
              </a:rPr>
              <a:t>, </a:t>
            </a:r>
            <a:r>
              <a:rPr lang="en-US" sz="1800" b="1" i="1" dirty="0" err="1">
                <a:latin typeface="Palatino Linotype" panose="02040502050505030304" pitchFamily="18" charset="0"/>
              </a:rPr>
              <a:t>ohjuksia</a:t>
            </a:r>
            <a:r>
              <a:rPr lang="en-US" sz="1800" b="1" i="1" dirty="0">
                <a:latin typeface="Palatino Linotype" panose="02040502050505030304" pitchFamily="18" charset="0"/>
              </a:rPr>
              <a:t> ja </a:t>
            </a:r>
            <a:r>
              <a:rPr lang="en-US" sz="1800" b="1" i="1" dirty="0" err="1">
                <a:latin typeface="Palatino Linotype" panose="02040502050505030304" pitchFamily="18" charset="0"/>
              </a:rPr>
              <a:t>satelliitteja</a:t>
            </a:r>
            <a:r>
              <a:rPr lang="en-US" sz="1800" b="1" i="1" dirty="0">
                <a:latin typeface="Palatino Linotype" panose="02040502050505030304" pitchFamily="18" charset="0"/>
              </a:rPr>
              <a:t>, </a:t>
            </a:r>
            <a:r>
              <a:rPr lang="en-US" sz="1800" b="1" i="1" dirty="0" err="1">
                <a:latin typeface="Palatino Linotype" panose="02040502050505030304" pitchFamily="18" charset="0"/>
              </a:rPr>
              <a:t>julkaisee</a:t>
            </a:r>
            <a:r>
              <a:rPr lang="en-US" sz="1800" b="1" i="1" dirty="0">
                <a:latin typeface="Palatino Linotype" panose="02040502050505030304" pitchFamily="18" charset="0"/>
              </a:rPr>
              <a:t> </a:t>
            </a:r>
            <a:r>
              <a:rPr lang="en-US" sz="1800" b="1" i="1" dirty="0" err="1">
                <a:latin typeface="Palatino Linotype" panose="02040502050505030304" pitchFamily="18" charset="0"/>
              </a:rPr>
              <a:t>kilpailun</a:t>
            </a:r>
            <a:r>
              <a:rPr lang="en-US" sz="1800" b="1" i="1" dirty="0">
                <a:latin typeface="Palatino Linotype" panose="02040502050505030304" pitchFamily="18" charset="0"/>
              </a:rPr>
              <a:t> “</a:t>
            </a:r>
            <a:r>
              <a:rPr lang="en-US" sz="1800" b="1" i="1" dirty="0" err="1">
                <a:solidFill>
                  <a:srgbClr val="00B0F0"/>
                </a:solidFill>
                <a:latin typeface="Palatino Linotype" panose="02040502050505030304" pitchFamily="18" charset="0"/>
              </a:rPr>
              <a:t>Lennä</a:t>
            </a:r>
            <a:r>
              <a:rPr lang="en-US" sz="1800" b="1" i="1" dirty="0">
                <a:solidFill>
                  <a:srgbClr val="00B0F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b="1" i="1" dirty="0" err="1">
                <a:solidFill>
                  <a:srgbClr val="00B0F0"/>
                </a:solidFill>
                <a:latin typeface="Palatino Linotype" panose="02040502050505030304" pitchFamily="18" charset="0"/>
              </a:rPr>
              <a:t>jos</a:t>
            </a:r>
            <a:r>
              <a:rPr lang="en-US" sz="1800" b="1" i="1" dirty="0">
                <a:solidFill>
                  <a:srgbClr val="00B0F0"/>
                </a:solidFill>
                <a:latin typeface="Palatino Linotype" panose="02040502050505030304" pitchFamily="18" charset="0"/>
              </a:rPr>
              <a:t> </a:t>
            </a:r>
            <a:r>
              <a:rPr lang="en-US" sz="1800" b="1" i="1" dirty="0" err="1">
                <a:solidFill>
                  <a:srgbClr val="00B0F0"/>
                </a:solidFill>
                <a:latin typeface="Palatino Linotype" panose="02040502050505030304" pitchFamily="18" charset="0"/>
              </a:rPr>
              <a:t>voit</a:t>
            </a:r>
            <a:r>
              <a:rPr lang="en-US" sz="1800" b="1" i="1" dirty="0">
                <a:latin typeface="Palatino Linotype" panose="02040502050505030304" pitchFamily="18" charset="0"/>
              </a:rPr>
              <a:t>”. </a:t>
            </a:r>
            <a:endParaRPr lang="el-GR" sz="1800" b="1" i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1800" i="1" dirty="0" err="1">
                <a:latin typeface="Palatino Linotype" panose="02040502050505030304" pitchFamily="18" charset="0"/>
              </a:rPr>
              <a:t>Kilpailussa</a:t>
            </a:r>
            <a:r>
              <a:rPr lang="en-US" sz="1800" i="1" dirty="0">
                <a:latin typeface="Palatino Linotype" panose="02040502050505030304" pitchFamily="18" charset="0"/>
              </a:rPr>
              <a:t> </a:t>
            </a:r>
            <a:r>
              <a:rPr lang="en-US" sz="1800" i="1" dirty="0" err="1">
                <a:latin typeface="Palatino Linotype" panose="02040502050505030304" pitchFamily="18" charset="0"/>
              </a:rPr>
              <a:t>suunnitellaan</a:t>
            </a:r>
            <a:r>
              <a:rPr lang="en-US" sz="1800" i="1" dirty="0">
                <a:latin typeface="Palatino Linotype" panose="02040502050505030304" pitchFamily="18" charset="0"/>
              </a:rPr>
              <a:t> ja </a:t>
            </a:r>
            <a:r>
              <a:rPr lang="en-US" sz="1800" i="1" dirty="0" err="1">
                <a:latin typeface="Palatino Linotype" panose="02040502050505030304" pitchFamily="18" charset="0"/>
              </a:rPr>
              <a:t>rakennetaan</a:t>
            </a:r>
            <a:r>
              <a:rPr lang="en-US" sz="1800" i="1" dirty="0">
                <a:latin typeface="Palatino Linotype" panose="02040502050505030304" pitchFamily="18" charset="0"/>
              </a:rPr>
              <a:t> </a:t>
            </a:r>
            <a:r>
              <a:rPr lang="en-US" sz="1800" i="1" dirty="0" err="1">
                <a:latin typeface="Palatino Linotype" panose="02040502050505030304" pitchFamily="18" charset="0"/>
              </a:rPr>
              <a:t>minikone</a:t>
            </a:r>
            <a:r>
              <a:rPr lang="en-US" sz="1800" i="1" dirty="0">
                <a:latin typeface="Palatino Linotype" panose="02040502050505030304" pitchFamily="18" charset="0"/>
              </a:rPr>
              <a:t> ja </a:t>
            </a:r>
            <a:r>
              <a:rPr lang="en-US" sz="1800" i="1" dirty="0" err="1">
                <a:latin typeface="Palatino Linotype" panose="02040502050505030304" pitchFamily="18" charset="0"/>
              </a:rPr>
              <a:t>kilpailu</a:t>
            </a:r>
            <a:r>
              <a:rPr lang="en-US" sz="1800" i="1" dirty="0">
                <a:latin typeface="Palatino Linotype" panose="02040502050505030304" pitchFamily="18" charset="0"/>
              </a:rPr>
              <a:t> on </a:t>
            </a:r>
            <a:r>
              <a:rPr lang="en-US" sz="1800" i="1" dirty="0" err="1">
                <a:latin typeface="Palatino Linotype" panose="02040502050505030304" pitchFamily="18" charset="0"/>
              </a:rPr>
              <a:t>avoin</a:t>
            </a:r>
            <a:r>
              <a:rPr lang="en-US" sz="1800" i="1" dirty="0">
                <a:latin typeface="Palatino Linotype" panose="02040502050505030304" pitchFamily="18" charset="0"/>
              </a:rPr>
              <a:t> </a:t>
            </a:r>
            <a:r>
              <a:rPr lang="en-US" sz="1800" i="1" dirty="0" err="1">
                <a:latin typeface="Palatino Linotype" panose="02040502050505030304" pitchFamily="18" charset="0"/>
              </a:rPr>
              <a:t>koko</a:t>
            </a:r>
            <a:r>
              <a:rPr lang="en-US" sz="1800" i="1" dirty="0">
                <a:latin typeface="Palatino Linotype" panose="02040502050505030304" pitchFamily="18" charset="0"/>
              </a:rPr>
              <a:t> mailman </a:t>
            </a:r>
            <a:r>
              <a:rPr lang="en-US" sz="1800" i="1" dirty="0" err="1">
                <a:latin typeface="Palatino Linotype" panose="02040502050505030304" pitchFamily="18" charset="0"/>
              </a:rPr>
              <a:t>yläaste</a:t>
            </a:r>
            <a:r>
              <a:rPr lang="en-US" sz="1800" i="1" dirty="0">
                <a:latin typeface="Palatino Linotype" panose="02040502050505030304" pitchFamily="18" charset="0"/>
              </a:rPr>
              <a:t>- ja </a:t>
            </a:r>
            <a:r>
              <a:rPr lang="en-US" sz="1800" i="1" dirty="0" err="1">
                <a:latin typeface="Palatino Linotype" panose="02040502050505030304" pitchFamily="18" charset="0"/>
              </a:rPr>
              <a:t>lukioikäisille</a:t>
            </a:r>
            <a:r>
              <a:rPr lang="en-US" sz="1800" i="1" dirty="0">
                <a:latin typeface="Palatino Linotype" panose="02040502050505030304" pitchFamily="18" charset="0"/>
              </a:rPr>
              <a:t>.  Paras </a:t>
            </a:r>
            <a:r>
              <a:rPr lang="en-US" sz="1800" i="1" dirty="0" err="1">
                <a:latin typeface="Palatino Linotype" panose="02040502050505030304" pitchFamily="18" charset="0"/>
              </a:rPr>
              <a:t>minikone</a:t>
            </a:r>
            <a:r>
              <a:rPr lang="en-US" sz="1800" i="1" dirty="0">
                <a:latin typeface="Palatino Linotype" panose="02040502050505030304" pitchFamily="18" charset="0"/>
              </a:rPr>
              <a:t> </a:t>
            </a:r>
            <a:r>
              <a:rPr lang="en-US" sz="1800" i="1" dirty="0" err="1">
                <a:latin typeface="Palatino Linotype" panose="02040502050505030304" pitchFamily="18" charset="0"/>
              </a:rPr>
              <a:t>lähetetään</a:t>
            </a:r>
            <a:r>
              <a:rPr lang="en-US" sz="1800" i="1" dirty="0">
                <a:latin typeface="Palatino Linotype" panose="02040502050505030304" pitchFamily="18" charset="0"/>
              </a:rPr>
              <a:t> </a:t>
            </a:r>
            <a:r>
              <a:rPr lang="en-US" sz="1800" i="1" dirty="0" err="1">
                <a:latin typeface="Palatino Linotype" panose="02040502050505030304" pitchFamily="18" charset="0"/>
              </a:rPr>
              <a:t>Boengin</a:t>
            </a:r>
            <a:r>
              <a:rPr lang="en-US" sz="1800" i="1" dirty="0">
                <a:latin typeface="Palatino Linotype" panose="02040502050505030304" pitchFamily="18" charset="0"/>
              </a:rPr>
              <a:t> </a:t>
            </a:r>
            <a:r>
              <a:rPr lang="en-US" sz="1800" i="1" dirty="0" err="1">
                <a:latin typeface="Palatino Linotype" panose="02040502050505030304" pitchFamily="18" charset="0"/>
              </a:rPr>
              <a:t>pääkonttoriin</a:t>
            </a:r>
            <a:r>
              <a:rPr lang="en-US" sz="1800" i="1" dirty="0">
                <a:latin typeface="Palatino Linotype" panose="02040502050505030304" pitchFamily="18" charset="0"/>
              </a:rPr>
              <a:t> </a:t>
            </a:r>
            <a:r>
              <a:rPr lang="en-US" sz="1800" i="1" dirty="0" err="1">
                <a:latin typeface="Palatino Linotype" panose="02040502050505030304" pitchFamily="18" charset="0"/>
              </a:rPr>
              <a:t>arvoitavaksi</a:t>
            </a:r>
            <a:r>
              <a:rPr lang="en-US" sz="1800" i="1" dirty="0">
                <a:latin typeface="Palatino Linotype" panose="02040502050505030304" pitchFamily="18" charset="0"/>
              </a:rPr>
              <a:t>. </a:t>
            </a:r>
            <a:r>
              <a:rPr lang="en-US" sz="1800" i="1" dirty="0" err="1">
                <a:latin typeface="Palatino Linotype" panose="02040502050505030304" pitchFamily="18" charset="0"/>
              </a:rPr>
              <a:t>Kolme</a:t>
            </a:r>
            <a:r>
              <a:rPr lang="en-US" sz="1800" i="1" dirty="0">
                <a:latin typeface="Palatino Linotype" panose="02040502050505030304" pitchFamily="18" charset="0"/>
              </a:rPr>
              <a:t> </a:t>
            </a:r>
            <a:r>
              <a:rPr lang="en-US" sz="1800" i="1" dirty="0" err="1">
                <a:latin typeface="Palatino Linotype" panose="02040502050505030304" pitchFamily="18" charset="0"/>
              </a:rPr>
              <a:t>parasta</a:t>
            </a:r>
            <a:r>
              <a:rPr lang="en-US" sz="1800" i="1" dirty="0">
                <a:latin typeface="Palatino Linotype" panose="02040502050505030304" pitchFamily="18" charset="0"/>
              </a:rPr>
              <a:t> </a:t>
            </a:r>
            <a:r>
              <a:rPr lang="en-US" sz="1800" i="1" dirty="0" err="1">
                <a:latin typeface="Palatino Linotype" panose="02040502050505030304" pitchFamily="18" charset="0"/>
              </a:rPr>
              <a:t>työtä</a:t>
            </a:r>
            <a:r>
              <a:rPr lang="en-US" sz="1800" i="1" dirty="0">
                <a:latin typeface="Palatino Linotype" panose="02040502050505030304" pitchFamily="18" charset="0"/>
              </a:rPr>
              <a:t> </a:t>
            </a:r>
            <a:r>
              <a:rPr lang="en-US" sz="1800" i="1" dirty="0" err="1">
                <a:latin typeface="Palatino Linotype" panose="02040502050505030304" pitchFamily="18" charset="0"/>
              </a:rPr>
              <a:t>palkitaan</a:t>
            </a:r>
            <a:r>
              <a:rPr lang="en-US" sz="1800" i="1" dirty="0">
                <a:latin typeface="Palatino Linotype" panose="02040502050505030304" pitchFamily="18" charset="0"/>
              </a:rPr>
              <a:t> </a:t>
            </a:r>
            <a:r>
              <a:rPr lang="en-US" sz="1800" i="1" dirty="0" err="1">
                <a:latin typeface="Palatino Linotype" panose="02040502050505030304" pitchFamily="18" charset="0"/>
              </a:rPr>
              <a:t>virtuaalmatkalla</a:t>
            </a:r>
            <a:r>
              <a:rPr lang="en-US" sz="1800" i="1" dirty="0">
                <a:latin typeface="Palatino Linotype" panose="02040502050505030304" pitchFamily="18" charset="0"/>
              </a:rPr>
              <a:t> </a:t>
            </a:r>
            <a:r>
              <a:rPr lang="en-US" sz="1800" i="1" dirty="0" err="1">
                <a:latin typeface="Palatino Linotype" panose="02040502050505030304" pitchFamily="18" charset="0"/>
              </a:rPr>
              <a:t>Boeingin</a:t>
            </a:r>
            <a:r>
              <a:rPr lang="en-US" sz="1800" i="1" dirty="0">
                <a:latin typeface="Palatino Linotype" panose="02040502050505030304" pitchFamily="18" charset="0"/>
              </a:rPr>
              <a:t> </a:t>
            </a:r>
            <a:r>
              <a:rPr lang="en-US" sz="1800" i="1" dirty="0" err="1">
                <a:latin typeface="Palatino Linotype" panose="02040502050505030304" pitchFamily="18" charset="0"/>
              </a:rPr>
              <a:t>pääkonttoriin</a:t>
            </a:r>
            <a:r>
              <a:rPr lang="en-US" sz="1800" i="1" dirty="0">
                <a:latin typeface="Palatino Linotype" panose="02040502050505030304" pitchFamily="18" charset="0"/>
              </a:rPr>
              <a:t> </a:t>
            </a:r>
            <a:r>
              <a:rPr lang="en-US" sz="1800" i="1" dirty="0" err="1">
                <a:latin typeface="Palatino Linotype" panose="02040502050505030304" pitchFamily="18" charset="0"/>
              </a:rPr>
              <a:t>Chicagoon</a:t>
            </a:r>
            <a:r>
              <a:rPr lang="en-US" sz="1800" i="1" dirty="0">
                <a:latin typeface="Palatino Linotype" panose="02040502050505030304" pitchFamily="18" charset="0"/>
              </a:rPr>
              <a:t>. </a:t>
            </a:r>
            <a:endParaRPr lang="el-GR" sz="1800" i="1" dirty="0">
              <a:latin typeface="Palatino Linotype" panose="02040502050505030304" pitchFamily="18" charset="0"/>
            </a:endParaRPr>
          </a:p>
        </p:txBody>
      </p:sp>
      <p:sp>
        <p:nvSpPr>
          <p:cNvPr id="4" name="AutoShape 4" descr="Image result for boe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20721"/>
            <a:ext cx="3381375" cy="8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6468745"/>
            <a:ext cx="1263650" cy="38925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85" y="6451600"/>
            <a:ext cx="1287145" cy="40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454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Palatino Linotype" panose="02040502050505030304" pitchFamily="18" charset="0"/>
              </a:rPr>
              <a:t>Sinut</a:t>
            </a:r>
            <a:r>
              <a:rPr lang="en-US" sz="3200" dirty="0">
                <a:latin typeface="Palatino Linotype" panose="02040502050505030304" pitchFamily="18" charset="0"/>
              </a:rPr>
              <a:t> on </a:t>
            </a:r>
            <a:r>
              <a:rPr lang="en-US" sz="3200" dirty="0" err="1">
                <a:latin typeface="Palatino Linotype" panose="02040502050505030304" pitchFamily="18" charset="0"/>
              </a:rPr>
              <a:t>kutsuttu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mukaan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kilpailuun</a:t>
            </a:r>
            <a:r>
              <a:rPr lang="en-US" sz="3200" dirty="0">
                <a:latin typeface="Palatino Linotype" panose="02040502050505030304" pitchFamily="18" charset="0"/>
              </a:rPr>
              <a:t>. </a:t>
            </a:r>
            <a:endParaRPr lang="el-GR" sz="32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l-GR" sz="32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Mitä</a:t>
            </a:r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sinun</a:t>
            </a:r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pitää</a:t>
            </a:r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tietää</a:t>
            </a:r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ilmailu</a:t>
            </a:r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- ja </a:t>
            </a:r>
            <a:r>
              <a:rPr lang="en-US" sz="32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lentokoneinsinöörinä</a:t>
            </a:r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jotta</a:t>
            </a:r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voit</a:t>
            </a:r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suunnitella</a:t>
            </a:r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 ja </a:t>
            </a:r>
            <a:r>
              <a:rPr lang="en-US" sz="32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rakentaa</a:t>
            </a:r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minikoneen</a:t>
            </a:r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6468745"/>
            <a:ext cx="1263650" cy="38925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85" y="6451600"/>
            <a:ext cx="1287145" cy="40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27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96D95A408D9408E6A80A3FFEA4EF8" ma:contentTypeVersion="0" ma:contentTypeDescription="Create a new document." ma:contentTypeScope="" ma:versionID="52c49f458eec32f1b99896034d9e0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A5F91A-8F12-409E-9C21-0B12D72EC453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2D3C842-2CF1-4C16-8FEB-B682EDCB81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A0C01-FB35-4CE5-9DE2-D0D59DB68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1748</TotalTime>
  <Words>310</Words>
  <Application>Microsoft Macintosh PowerPoint</Application>
  <PresentationFormat>Näytössä katseltava diaesitys (4:3)</PresentationFormat>
  <Paragraphs>47</Paragraphs>
  <Slides>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Palatino Linotype</vt:lpstr>
      <vt:lpstr>Times New Roman</vt:lpstr>
      <vt:lpstr>Verdana</vt:lpstr>
      <vt:lpstr>Wingdings 2</vt:lpstr>
      <vt:lpstr>Aspect</vt:lpstr>
      <vt:lpstr>Office Theme</vt:lpstr>
      <vt:lpstr>  Lennä jos voit</vt:lpstr>
      <vt:lpstr>PowerPoint-esitys</vt:lpstr>
      <vt:lpstr>PowerPoint-esitys</vt:lpstr>
      <vt:lpstr>PowerPoint-esitys</vt:lpstr>
      <vt:lpstr>Ilmailuinsinöörinä voit ... </vt:lpstr>
      <vt:lpstr>PowerPoint-esitys</vt:lpstr>
      <vt:lpstr>PowerPoint-esitys</vt:lpstr>
      <vt:lpstr>Διαγωνισμός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eirini</dc:creator>
  <cp:lastModifiedBy>Microsoft Office User</cp:lastModifiedBy>
  <cp:revision>140</cp:revision>
  <dcterms:created xsi:type="dcterms:W3CDTF">2017-03-24T13:33:12Z</dcterms:created>
  <dcterms:modified xsi:type="dcterms:W3CDTF">2019-03-26T09:32:00Z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0x01010000296D95A408D9408E6A80A3FFEA4EF8</vt:lpwstr>
  </property>
</Properties>
</file>