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4"/>
    <p:sldMasterId id="2147483792" r:id="rId5"/>
  </p:sldMasterIdLst>
  <p:notesMasterIdLst>
    <p:notesMasterId r:id="rId15"/>
  </p:notesMasterIdLst>
  <p:handoutMasterIdLst>
    <p:handoutMasterId r:id="rId16"/>
  </p:handoutMasterIdLst>
  <p:sldIdLst>
    <p:sldId id="268" r:id="rId6"/>
    <p:sldId id="258" r:id="rId7"/>
    <p:sldId id="257" r:id="rId8"/>
    <p:sldId id="259" r:id="rId9"/>
    <p:sldId id="261" r:id="rId10"/>
    <p:sldId id="260" r:id="rId11"/>
    <p:sldId id="262" r:id="rId12"/>
    <p:sldId id="266" r:id="rId13"/>
    <p:sldId id="263" r:id="rId14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5969" autoAdjust="0"/>
  </p:normalViewPr>
  <p:slideViewPr>
    <p:cSldViewPr>
      <p:cViewPr varScale="1">
        <p:scale>
          <a:sx n="95" d="100"/>
          <a:sy n="95" d="100"/>
        </p:scale>
        <p:origin x="212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17DA5-7061-4897-9F21-53C0F7F8C8D9}" type="datetimeFigureOut">
              <a:rPr lang="en-US" smtClean="0"/>
              <a:t>3/26/19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A67C8-033C-4782-92B1-FFE6335E0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6102B-00A7-4D3B-AA5D-418F2B2C5EF5}" type="datetimeFigureOut">
              <a:rPr lang="en-US" smtClean="0"/>
              <a:t>3/26/19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6"/>
            <a:ext cx="5486400" cy="4191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BC50F-5A06-4BA1-B8A6-988739843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4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BC50F-5A06-4BA1-B8A6-988739843D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86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l-GR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BC50F-5A06-4BA1-B8A6-988739843D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41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BC50F-5A06-4BA1-B8A6-988739843D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02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BC50F-5A06-4BA1-B8A6-988739843D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3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AA14-F0DB-4CB4-8E9D-D27C178810AA}" type="datetimeFigureOut">
              <a:rPr lang="en-US" smtClean="0"/>
              <a:t>3/26/19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F69BD0-1153-4CA6-8E9A-0BDF2CA6E2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AA14-F0DB-4CB4-8E9D-D27C178810AA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9BD0-1153-4CA6-8E9A-0BDF2CA6E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AA14-F0DB-4CB4-8E9D-D27C178810AA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9BD0-1153-4CA6-8E9A-0BDF2CA6E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AA14-F0DB-4CB4-8E9D-D27C178810AA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9BD0-1153-4CA6-8E9A-0BDF2CA6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49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AA14-F0DB-4CB4-8E9D-D27C178810AA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9BD0-1153-4CA6-8E9A-0BDF2CA6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6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AA14-F0DB-4CB4-8E9D-D27C178810AA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9BD0-1153-4CA6-8E9A-0BDF2CA6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8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AA14-F0DB-4CB4-8E9D-D27C178810AA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9BD0-1153-4CA6-8E9A-0BDF2CA6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83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AA14-F0DB-4CB4-8E9D-D27C178810AA}" type="datetimeFigureOut">
              <a:rPr lang="en-US" smtClean="0"/>
              <a:t>3/26/19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9BD0-1153-4CA6-8E9A-0BDF2CA6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67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AA14-F0DB-4CB4-8E9D-D27C178810AA}" type="datetimeFigureOut">
              <a:rPr lang="en-US" smtClean="0"/>
              <a:t>3/26/19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9BD0-1153-4CA6-8E9A-0BDF2CA6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31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AA14-F0DB-4CB4-8E9D-D27C178810AA}" type="datetimeFigureOut">
              <a:rPr lang="en-US" smtClean="0"/>
              <a:t>3/26/19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9BD0-1153-4CA6-8E9A-0BDF2CA6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24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AA14-F0DB-4CB4-8E9D-D27C178810AA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9BD0-1153-4CA6-8E9A-0BDF2CA6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8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AA14-F0DB-4CB4-8E9D-D27C178810AA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9BD0-1153-4CA6-8E9A-0BDF2CA6E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AA14-F0DB-4CB4-8E9D-D27C178810AA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9BD0-1153-4CA6-8E9A-0BDF2CA6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72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AA14-F0DB-4CB4-8E9D-D27C178810AA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9BD0-1153-4CA6-8E9A-0BDF2CA6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12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AA14-F0DB-4CB4-8E9D-D27C178810AA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9BD0-1153-4CA6-8E9A-0BDF2CA6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4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AA14-F0DB-4CB4-8E9D-D27C178810AA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9BD0-1153-4CA6-8E9A-0BDF2CA6E2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AA14-F0DB-4CB4-8E9D-D27C178810AA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9BD0-1153-4CA6-8E9A-0BDF2CA6E2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AA14-F0DB-4CB4-8E9D-D27C178810AA}" type="datetimeFigureOut">
              <a:rPr lang="en-US" smtClean="0"/>
              <a:t>3/26/19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9BD0-1153-4CA6-8E9A-0BDF2CA6E2B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AA14-F0DB-4CB4-8E9D-D27C178810AA}" type="datetimeFigureOut">
              <a:rPr lang="en-US" smtClean="0"/>
              <a:t>3/26/19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9BD0-1153-4CA6-8E9A-0BDF2CA6E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AA14-F0DB-4CB4-8E9D-D27C178810AA}" type="datetimeFigureOut">
              <a:rPr lang="en-US" smtClean="0"/>
              <a:t>3/26/19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9BD0-1153-4CA6-8E9A-0BDF2CA6E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AA14-F0DB-4CB4-8E9D-D27C178810AA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9BD0-1153-4CA6-8E9A-0BDF2CA6E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AA14-F0DB-4CB4-8E9D-D27C178810AA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9BD0-1153-4CA6-8E9A-0BDF2CA6E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0E0AA14-F0DB-4CB4-8E9D-D27C178810AA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8F69BD0-1153-4CA6-8E9A-0BDF2CA6E2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0AA14-F0DB-4CB4-8E9D-D27C178810AA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69BD0-1153-4CA6-8E9A-0BDF2CA6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9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0154" y="1913580"/>
            <a:ext cx="6858000" cy="17907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 err="1">
                <a:latin typeface="Palatino Linotype" panose="02040502050505030304" pitchFamily="18" charset="0"/>
              </a:rPr>
              <a:t>Liikalihavuus</a:t>
            </a:r>
            <a:r>
              <a:rPr lang="en-US" b="1" dirty="0">
                <a:latin typeface="Palatino Linotype" panose="02040502050505030304" pitchFamily="18" charset="0"/>
              </a:rPr>
              <a:t>?</a:t>
            </a:r>
            <a:endParaRPr lang="fi-FI" dirty="0">
              <a:latin typeface="Palatino Linotype" panose="0204050205050503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03523" y="4826000"/>
            <a:ext cx="6372257" cy="828455"/>
            <a:chOff x="47268" y="3712933"/>
            <a:chExt cx="8496342" cy="1104606"/>
          </a:xfrm>
        </p:grpSpPr>
        <p:pic>
          <p:nvPicPr>
            <p:cNvPr id="4" name="Picture 3" descr="http://europa.eu/about-eu/basic-information/symbols/images/flag_yellow_high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68" y="3712933"/>
              <a:ext cx="1644412" cy="1043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1691680" y="3712933"/>
              <a:ext cx="4657725" cy="42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>
              <a:noAutofit/>
            </a:bodyPr>
            <a:lstStyle/>
            <a:p>
              <a:pPr marL="342900" algn="ctr">
                <a:lnSpc>
                  <a:spcPct val="115000"/>
                </a:lnSpc>
                <a:spcAft>
                  <a:spcPts val="750"/>
                </a:spcAft>
              </a:pPr>
              <a:r>
                <a:rPr lang="en-US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This project has received funding from the </a:t>
              </a:r>
              <a:r>
                <a:rPr lang="en-US" sz="1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European Union’s Horizon 2020 research and innovation </a:t>
              </a:r>
              <a:r>
                <a:rPr lang="en-US" sz="1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programme</a:t>
              </a:r>
              <a:r>
                <a:rPr lang="en-US" sz="1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under grant agreement No 665100</a:t>
              </a:r>
              <a:r>
                <a:rPr lang="en-US" sz="75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fi-FI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750"/>
                </a:spcAft>
              </a:pPr>
              <a:r>
                <a:rPr lang="en-US" sz="82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i-FI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9698" y="3712933"/>
              <a:ext cx="1703912" cy="1104606"/>
            </a:xfrm>
            <a:prstGeom prst="rect">
              <a:avLst/>
            </a:prstGeom>
          </p:spPr>
        </p:pic>
      </p:grp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631930 w 12192000"/>
              <a:gd name="connsiteY7" fmla="*/ 64579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620500 w 12192000"/>
              <a:gd name="connsiteY7" fmla="*/ 63436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480060" y="457200"/>
                </a:moveTo>
                <a:lnTo>
                  <a:pt x="857250" y="6000750"/>
                </a:lnTo>
                <a:lnTo>
                  <a:pt x="11620500" y="6343650"/>
                </a:lnTo>
                <a:lnTo>
                  <a:pt x="11334750" y="857250"/>
                </a:lnTo>
                <a:lnTo>
                  <a:pt x="480060" y="457200"/>
                </a:lnTo>
                <a:close/>
              </a:path>
            </a:pathLst>
          </a:cu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tx1"/>
              </a:solidFill>
            </a:endParaRPr>
          </a:p>
        </p:txBody>
      </p:sp>
      <p:pic>
        <p:nvPicPr>
          <p:cNvPr id="8" name="Picture 2" descr="C:\Users\eirini\AppData\Local\Microsoft\Windows\INetCache\IE\7N049N1L\low_fat_diet[1]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 trans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628" y="1295400"/>
            <a:ext cx="2410857" cy="307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70" y="1045105"/>
            <a:ext cx="1904762" cy="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41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600200"/>
          </a:xfrm>
        </p:spPr>
        <p:txBody>
          <a:bodyPr>
            <a:normAutofit/>
          </a:bodyPr>
          <a:lstStyle/>
          <a:p>
            <a:r>
              <a:rPr lang="en-US" sz="3600" i="1" dirty="0" err="1">
                <a:solidFill>
                  <a:schemeClr val="accent2"/>
                </a:solidFill>
              </a:rPr>
              <a:t>Terveysasema</a:t>
            </a:r>
            <a:endParaRPr lang="en-US" sz="3600" i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Herra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Foodies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ole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tuntenut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viime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aikoina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itseään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hyvinvoivaksi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Vaimonsa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kehoituksesta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hän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päätti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mennä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läheiselle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terveysasemalle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ja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kysyä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lääketieteen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asiantuntijan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apua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  </a:t>
            </a:r>
          </a:p>
          <a:p>
            <a:pPr marL="0" indent="0">
              <a:buNone/>
            </a:pPr>
            <a:endParaRPr lang="el-GR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Kun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herra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Foodies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saapui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terveysasemalle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terveyssisar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Liz Hippocrates</a:t>
            </a: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pyysi herra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Foodiesia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täyttämään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ensin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lomakkeen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</a:t>
            </a:r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410200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6151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066800"/>
          </a:xfrm>
        </p:spPr>
        <p:txBody>
          <a:bodyPr/>
          <a:lstStyle/>
          <a:p>
            <a:r>
              <a:rPr lang="en-US" sz="3600" i="1" dirty="0" err="1">
                <a:solidFill>
                  <a:schemeClr val="accent2"/>
                </a:solidFill>
              </a:rPr>
              <a:t>Herra</a:t>
            </a:r>
            <a:r>
              <a:rPr lang="en-US" sz="3600" i="1" dirty="0">
                <a:solidFill>
                  <a:schemeClr val="accent2"/>
                </a:solidFill>
              </a:rPr>
              <a:t> </a:t>
            </a:r>
            <a:r>
              <a:rPr lang="en-US" sz="3600" i="1" dirty="0" err="1">
                <a:solidFill>
                  <a:schemeClr val="accent2"/>
                </a:solidFill>
              </a:rPr>
              <a:t>Foodiesin</a:t>
            </a:r>
            <a:r>
              <a:rPr lang="en-US" sz="3600" i="1" dirty="0">
                <a:solidFill>
                  <a:schemeClr val="accent2"/>
                </a:solidFill>
              </a:rPr>
              <a:t> </a:t>
            </a:r>
            <a:r>
              <a:rPr lang="en-US" sz="3600" i="1" dirty="0" err="1">
                <a:solidFill>
                  <a:schemeClr val="accent2"/>
                </a:solidFill>
              </a:rPr>
              <a:t>profiili</a:t>
            </a:r>
            <a:endParaRPr lang="en-US" sz="3600" i="1" dirty="0">
              <a:solidFill>
                <a:schemeClr val="accent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208036"/>
              </p:ext>
            </p:extLst>
          </p:nvPr>
        </p:nvGraphicFramePr>
        <p:xfrm>
          <a:off x="311202" y="977900"/>
          <a:ext cx="8610601" cy="579077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6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Nimi</a:t>
                      </a:r>
                      <a:r>
                        <a:rPr lang="en-US" sz="1800" dirty="0"/>
                        <a:t>/</a:t>
                      </a:r>
                      <a:r>
                        <a:rPr lang="en-US" sz="1800" dirty="0" err="1"/>
                        <a:t>Sukunimi</a:t>
                      </a:r>
                      <a:endParaRPr lang="el-G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Elias Foodies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/>
                        <a:t>Ikä</a:t>
                      </a:r>
                      <a:r>
                        <a:rPr lang="en-US" sz="1800" dirty="0"/>
                        <a:t>: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40 </a:t>
                      </a:r>
                      <a:r>
                        <a:rPr lang="en-US" sz="1800" dirty="0" err="1"/>
                        <a:t>vuotta</a:t>
                      </a:r>
                      <a:endParaRPr lang="en-US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/>
                        <a:t>Pituus</a:t>
                      </a:r>
                      <a:r>
                        <a:rPr lang="el-GR" sz="1800" dirty="0"/>
                        <a:t>:</a:t>
                      </a:r>
                      <a:r>
                        <a:rPr lang="el-GR" sz="1800" baseline="0" dirty="0"/>
                        <a:t> 1,68 </a:t>
                      </a:r>
                      <a:r>
                        <a:rPr lang="en-US" sz="1800" baseline="0" dirty="0"/>
                        <a:t>m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/>
                        <a:t>Paino</a:t>
                      </a:r>
                      <a:r>
                        <a:rPr lang="el-GR" sz="1800" dirty="0"/>
                        <a:t>:</a:t>
                      </a:r>
                      <a:r>
                        <a:rPr lang="el-GR" sz="1800" baseline="0" dirty="0"/>
                        <a:t> 126 </a:t>
                      </a:r>
                      <a:r>
                        <a:rPr lang="en-US" sz="1800" baseline="0" dirty="0"/>
                        <a:t>kg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479">
                <a:tc gridSpan="5">
                  <a:txBody>
                    <a:bodyPr/>
                    <a:lstStyle/>
                    <a:p>
                      <a:r>
                        <a:rPr lang="en-US" sz="1800" b="1" dirty="0" err="1"/>
                        <a:t>Siviilisääty</a:t>
                      </a:r>
                      <a:r>
                        <a:rPr lang="el-GR" sz="1800" dirty="0"/>
                        <a:t>: </a:t>
                      </a:r>
                      <a:r>
                        <a:rPr lang="fi-FI" sz="1800" dirty="0"/>
                        <a:t>avioliitossa, kaksi lasta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479">
                <a:tc gridSpan="2">
                  <a:txBody>
                    <a:bodyPr/>
                    <a:lstStyle/>
                    <a:p>
                      <a:r>
                        <a:rPr lang="en-US" sz="1800" b="1" i="0" dirty="0" err="1"/>
                        <a:t>Ammatti</a:t>
                      </a:r>
                      <a:r>
                        <a:rPr lang="el-GR" sz="1800" dirty="0"/>
                        <a:t>: </a:t>
                      </a:r>
                      <a:r>
                        <a:rPr lang="en-US" sz="1800" dirty="0" err="1"/>
                        <a:t>kauppias</a:t>
                      </a:r>
                      <a:r>
                        <a:rPr lang="en-US" sz="1800" baseline="0" dirty="0"/>
                        <a:t> 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800" b="1" dirty="0" err="1"/>
                        <a:t>Työn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laatu</a:t>
                      </a:r>
                      <a:r>
                        <a:rPr lang="el-GR" sz="1800" dirty="0"/>
                        <a:t>:</a:t>
                      </a:r>
                      <a:r>
                        <a:rPr lang="el-GR" sz="1800" baseline="0" dirty="0"/>
                        <a:t> </a:t>
                      </a:r>
                      <a:r>
                        <a:rPr lang="fi-FI" sz="1800" baseline="0" dirty="0"/>
                        <a:t>Istumatyö, useita tunteja päivässä </a:t>
                      </a:r>
                    </a:p>
                    <a:p>
                      <a:r>
                        <a:rPr lang="fi-FI" sz="1800" baseline="0" dirty="0"/>
                        <a:t>tietokoneen äärellä</a:t>
                      </a:r>
                      <a:r>
                        <a:rPr lang="en-US" sz="1800" baseline="0" dirty="0"/>
                        <a:t> </a:t>
                      </a:r>
                      <a:endParaRPr lang="el-GR" sz="18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456">
                <a:tc gridSpan="5">
                  <a:txBody>
                    <a:bodyPr/>
                    <a:lstStyle/>
                    <a:p>
                      <a:r>
                        <a:rPr lang="fr-FR" sz="1800" b="1" dirty="0" err="1"/>
                        <a:t>Liikunta</a:t>
                      </a:r>
                      <a:r>
                        <a:rPr lang="fr-FR" sz="1800" b="1" dirty="0"/>
                        <a:t>: </a:t>
                      </a:r>
                      <a:r>
                        <a:rPr lang="fr-FR" sz="1800" b="1" dirty="0" err="1"/>
                        <a:t>vähän</a:t>
                      </a:r>
                      <a:r>
                        <a:rPr lang="fr-FR" sz="1800" b="1" dirty="0"/>
                        <a:t>, </a:t>
                      </a:r>
                      <a:r>
                        <a:rPr lang="fr-FR" sz="1800" b="1" dirty="0" err="1"/>
                        <a:t>jos</a:t>
                      </a:r>
                      <a:r>
                        <a:rPr lang="fr-FR" sz="1800" b="1" dirty="0"/>
                        <a:t> </a:t>
                      </a:r>
                      <a:r>
                        <a:rPr lang="fr-FR" sz="1800" b="1" dirty="0" err="1"/>
                        <a:t>ei</a:t>
                      </a:r>
                      <a:r>
                        <a:rPr lang="fr-FR" sz="1800" b="1" dirty="0"/>
                        <a:t> </a:t>
                      </a:r>
                      <a:r>
                        <a:rPr lang="fr-FR" sz="1800" b="1" dirty="0" err="1"/>
                        <a:t>ollenkaa</a:t>
                      </a:r>
                      <a:endParaRPr lang="el-GR" sz="1800" b="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456">
                <a:tc gridSpan="5">
                  <a:txBody>
                    <a:bodyPr/>
                    <a:lstStyle/>
                    <a:p>
                      <a:r>
                        <a:rPr lang="en-US" sz="1800" b="1" baseline="0" dirty="0" err="1"/>
                        <a:t>Tupakointi</a:t>
                      </a:r>
                      <a:r>
                        <a:rPr lang="el-GR" sz="1800" baseline="0" dirty="0"/>
                        <a:t>: </a:t>
                      </a:r>
                      <a:r>
                        <a:rPr lang="en-US" sz="1800" baseline="0" dirty="0"/>
                        <a:t>1 </a:t>
                      </a:r>
                      <a:r>
                        <a:rPr lang="en-US" sz="1800" baseline="0" dirty="0" err="1"/>
                        <a:t>aski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päivässä</a:t>
                      </a:r>
                      <a:endParaRPr lang="el-GR" sz="1800" b="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6849">
                <a:tc gridSpan="2">
                  <a:txBody>
                    <a:bodyPr/>
                    <a:lstStyle/>
                    <a:p>
                      <a:r>
                        <a:rPr lang="en-US" sz="1800" b="1" dirty="0" err="1"/>
                        <a:t>Ruokailu</a:t>
                      </a:r>
                      <a:r>
                        <a:rPr lang="el-GR" sz="1800" dirty="0"/>
                        <a:t>: </a:t>
                      </a:r>
                      <a:r>
                        <a:rPr lang="fi-FI" sz="1800" dirty="0"/>
                        <a:t>punaista lihaa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paistettua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ruokaa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makeisia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makkaraa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pizzaa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ranskalaiset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perunat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suklaata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jäätelöä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virvoitusjuomia</a:t>
                      </a:r>
                      <a:r>
                        <a:rPr lang="en-US" sz="1800" dirty="0"/>
                        <a:t>.</a:t>
                      </a:r>
                      <a:endParaRPr lang="el-GR" sz="1800" b="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800" b="1" u="sng" dirty="0" err="1"/>
                        <a:t>Muuta</a:t>
                      </a:r>
                      <a:r>
                        <a:rPr lang="el-GR" sz="1800" u="sng" dirty="0"/>
                        <a:t>: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err="1"/>
                        <a:t>Ei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yleensä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aamiaista</a:t>
                      </a:r>
                      <a:endParaRPr lang="el-GR" sz="1800" baseline="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err="1"/>
                        <a:t>Välipaloja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kahvin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kanssa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töissä</a:t>
                      </a:r>
                      <a:r>
                        <a:rPr lang="en-US" sz="1800" baseline="0" dirty="0"/>
                        <a:t>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err="1"/>
                        <a:t>Iltapäivällä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pikaruokaa</a:t>
                      </a:r>
                      <a:r>
                        <a:rPr lang="en-US" sz="1800" baseline="0" dirty="0"/>
                        <a:t> ja </a:t>
                      </a:r>
                      <a:r>
                        <a:rPr lang="en-US" sz="1800" baseline="0" dirty="0" err="1"/>
                        <a:t>virvoitusjuomia</a:t>
                      </a:r>
                      <a:endParaRPr lang="en-US" sz="1800" baseline="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err="1"/>
                        <a:t>Suolaista</a:t>
                      </a:r>
                      <a:r>
                        <a:rPr lang="en-US" sz="1800" baseline="0" dirty="0"/>
                        <a:t> tai </a:t>
                      </a:r>
                      <a:r>
                        <a:rPr lang="en-US" sz="1800" baseline="0" dirty="0" err="1"/>
                        <a:t>makeaa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energiajuomien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kanssa</a:t>
                      </a:r>
                      <a:r>
                        <a:rPr lang="en-US" sz="1800" baseline="0" dirty="0"/>
                        <a:t>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err="1"/>
                        <a:t>Iltaisin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lempiruokaa</a:t>
                      </a:r>
                      <a:r>
                        <a:rPr lang="en-US" sz="1800" baseline="0" dirty="0"/>
                        <a:t> (</a:t>
                      </a:r>
                      <a:r>
                        <a:rPr lang="en-US" sz="1800" baseline="0" dirty="0" err="1"/>
                        <a:t>lihaa</a:t>
                      </a:r>
                      <a:r>
                        <a:rPr lang="en-US" sz="1800" baseline="0" dirty="0"/>
                        <a:t>, </a:t>
                      </a:r>
                      <a:r>
                        <a:rPr lang="en-US" sz="1800" baseline="0" dirty="0" err="1"/>
                        <a:t>paistettuja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perunoita</a:t>
                      </a:r>
                      <a:r>
                        <a:rPr lang="en-US" sz="1800" baseline="0" dirty="0"/>
                        <a:t>, pizza </a:t>
                      </a:r>
                      <a:r>
                        <a:rPr lang="en-US" sz="1800" baseline="0" dirty="0" err="1"/>
                        <a:t>jne</a:t>
                      </a:r>
                      <a:r>
                        <a:rPr lang="en-US" sz="1800" baseline="0" dirty="0"/>
                        <a:t>.)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err="1"/>
                        <a:t>Syö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jäätelöä</a:t>
                      </a:r>
                      <a:r>
                        <a:rPr lang="en-US" sz="1800" baseline="0" dirty="0"/>
                        <a:t> tai </a:t>
                      </a:r>
                      <a:r>
                        <a:rPr lang="en-US" sz="1800" baseline="0" dirty="0" err="1"/>
                        <a:t>kakkua</a:t>
                      </a:r>
                      <a:r>
                        <a:rPr lang="en-US" sz="1800" baseline="0" dirty="0"/>
                        <a:t> television </a:t>
                      </a:r>
                      <a:r>
                        <a:rPr lang="en-US" sz="1800" baseline="0" dirty="0" err="1"/>
                        <a:t>ääressä</a:t>
                      </a:r>
                      <a:r>
                        <a:rPr lang="en-US" sz="1800" baseline="0" dirty="0"/>
                        <a:t>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err="1"/>
                        <a:t>Välttelee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salaattia</a:t>
                      </a:r>
                      <a:r>
                        <a:rPr lang="en-US" sz="1800" baseline="0" dirty="0"/>
                        <a:t> ja </a:t>
                      </a:r>
                      <a:r>
                        <a:rPr lang="en-US" sz="1800" baseline="0" dirty="0" err="1"/>
                        <a:t>hedelmiä</a:t>
                      </a:r>
                      <a:r>
                        <a:rPr lang="en-US" sz="1800" baseline="0" dirty="0"/>
                        <a:t>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err="1"/>
                        <a:t>Samat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ruokailutavat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kuin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vanhemmilla</a:t>
                      </a:r>
                      <a:r>
                        <a:rPr lang="en-US" sz="1800" baseline="0" dirty="0"/>
                        <a:t>  </a:t>
                      </a:r>
                      <a:endParaRPr lang="el-GR" sz="18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013">
                <a:tc gridSpan="5">
                  <a:txBody>
                    <a:bodyPr/>
                    <a:lstStyle/>
                    <a:p>
                      <a:r>
                        <a:rPr lang="en-US" sz="1800" b="1" dirty="0" err="1"/>
                        <a:t>Oireet</a:t>
                      </a:r>
                      <a:r>
                        <a:rPr lang="el-GR" sz="1800" dirty="0"/>
                        <a:t>: </a:t>
                      </a:r>
                      <a:r>
                        <a:rPr lang="fi-FI" sz="1800" dirty="0"/>
                        <a:t>kipua suolessa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ummetusta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hengityskatkoksia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väsymystä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kuorsausta</a:t>
                      </a:r>
                      <a:r>
                        <a:rPr lang="el-GR" sz="1800" baseline="0" dirty="0"/>
                        <a:t> 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5" t="22476" r="30137" b="31429"/>
          <a:stretch/>
        </p:blipFill>
        <p:spPr bwMode="auto">
          <a:xfrm>
            <a:off x="7620000" y="990600"/>
            <a:ext cx="1289103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 descr="C:\Users\kvaanane\Desktop\Multico_sininen-teksti-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525"/>
            <a:ext cx="2286000" cy="695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496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2288"/>
            <a:ext cx="8229600" cy="432511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Terveysisar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Hippocrateksella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on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vaikeuksia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valita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asiantuntijaa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jonka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luokse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lähettää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herra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Foodies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ensin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</a:t>
            </a:r>
          </a:p>
          <a:p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Mahdollisuudet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ovat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  </a:t>
            </a:r>
            <a:endParaRPr lang="el-GR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lvl="1"/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Biologi</a:t>
            </a:r>
            <a:endParaRPr lang="el-GR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lvl="1"/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Gastroenterologi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endParaRPr lang="el-GR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lvl="1"/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Ravitsemusterapeutti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endParaRPr lang="el-GR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lvl="1"/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Kardiologi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endParaRPr lang="el-GR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00600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92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838200"/>
          </a:xfrm>
        </p:spPr>
        <p:txBody>
          <a:bodyPr/>
          <a:lstStyle/>
          <a:p>
            <a:r>
              <a:rPr lang="en-US" sz="4400" i="1" dirty="0" err="1">
                <a:solidFill>
                  <a:schemeClr val="accent2"/>
                </a:solidFill>
              </a:rPr>
              <a:t>Biologi</a:t>
            </a:r>
            <a:endParaRPr lang="en-US" sz="4400" i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Nimi</a:t>
            </a:r>
            <a:r>
              <a:rPr lang="el-G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Darwin Evolutionist</a:t>
            </a:r>
            <a:endParaRPr lang="el-GR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Ikä</a:t>
            </a:r>
            <a:r>
              <a:rPr lang="el-G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40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vuotta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Opinnot</a:t>
            </a:r>
            <a:r>
              <a:rPr lang="el-G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Filosofian kandidaatti </a:t>
            </a:r>
            <a:r>
              <a:rPr lang="fi-FI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Biologia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Lukio-opinnot</a:t>
            </a:r>
            <a:r>
              <a:rPr lang="el-G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biologia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kemia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fysiikka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matematiikka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Työtehtävät</a:t>
            </a:r>
            <a:r>
              <a:rPr lang="el-G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</a:p>
          <a:p>
            <a:pPr marL="864108" lvl="1" indent="-571500">
              <a:spcBef>
                <a:spcPts val="0"/>
              </a:spcBef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Elämän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tutkiminen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kaikissa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muodoissaan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elämän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prosessien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ymmärtäminen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ymmärtää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niiden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vaikutus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ympäristöön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Esimerkiksi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proteiinien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geneettisen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mutaation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potilaan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oireiden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välisen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suhteen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ymmärtäminen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jotta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paaremmin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ymmärretään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sairauksia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864108" lvl="1" indent="-571500">
              <a:spcBef>
                <a:spcPts val="0"/>
              </a:spcBef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Organismien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tutkiminen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mukaan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lukien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verikokoelma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Taidot</a:t>
            </a:r>
            <a:r>
              <a:rPr lang="el-G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Hän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utelias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kärsivällinen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hänellä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itseluottamusta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hän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osaa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työskennellä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itsenäisesti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ryhmässä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Työpaikat</a:t>
            </a:r>
            <a:r>
              <a:rPr lang="el-G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laboratoriot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tutkimuskeskukset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terveysalalla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sairaalat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ruokayhtiöt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ympäristökeskukset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jne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7" t="25524" r="71766" b="43619"/>
          <a:stretch/>
        </p:blipFill>
        <p:spPr bwMode="auto">
          <a:xfrm>
            <a:off x="6019800" y="228600"/>
            <a:ext cx="2494844" cy="2362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kvaanane\Desktop\Multico_sininen-teksti-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485" y="5972175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946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1487" y="-647700"/>
            <a:ext cx="8229600" cy="1600200"/>
          </a:xfrm>
        </p:spPr>
        <p:txBody>
          <a:bodyPr>
            <a:normAutofit/>
          </a:bodyPr>
          <a:lstStyle/>
          <a:p>
            <a:r>
              <a:rPr lang="en-US" sz="4400" i="1" dirty="0" err="1">
                <a:solidFill>
                  <a:schemeClr val="accent2"/>
                </a:solidFill>
              </a:rPr>
              <a:t>Ravitsemusterapeutti</a:t>
            </a:r>
            <a:endParaRPr lang="en-US" sz="4400" i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638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Nimi</a:t>
            </a:r>
            <a:r>
              <a:rPr lang="el-G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Mary Pyramid</a:t>
            </a:r>
            <a:endParaRPr lang="el-GR" sz="3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Ikä</a:t>
            </a:r>
            <a:r>
              <a:rPr lang="el-G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35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vuotta</a:t>
            </a:r>
            <a:endParaRPr lang="el-G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Opinnot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l-G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ravitsemustieteen kandidaatti, </a:t>
            </a:r>
          </a:p>
          <a:p>
            <a:pPr marL="0" indent="0">
              <a:buNone/>
            </a:pPr>
            <a:r>
              <a:rPr lang="fi-FI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kliinisen ravitsemustieteen maisteri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Lukio-opinnot</a:t>
            </a:r>
            <a:r>
              <a:rPr lang="el-G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biologia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kemia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matematiikka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Työtehtävät</a:t>
            </a:r>
            <a:r>
              <a:rPr lang="el-G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1"/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Ravitsemusneuvonta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terveyden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ylläpitämiseksi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ja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fyysisen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kunnon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säilyttämiseksi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Sairaaloiden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ja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koulujen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aterioiden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suunnittelu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ja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ravitsemusneuvonta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Taidot</a:t>
            </a:r>
            <a:r>
              <a:rPr lang="el-G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fi-FI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Hän on ymmärtävä, herkkä, tarkka ja hänellä on organisointitaitoa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Hän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kärsivällinen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ja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hän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kykenee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kommunikoimaan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potilaiden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kanssa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sekä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muiden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asiantuntijoiden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kanssa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Työpaikat</a:t>
            </a:r>
            <a:r>
              <a:rPr lang="el-G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fi-FI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sairaaloiden ravitsemusosastot, yksityiset ravitsemusklinikat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terveysasemat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urheilukeskukset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päiväkodit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kuntokeskukset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tutkimuslaitokset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l-G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l-G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2470826" cy="24193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kvaanane\Desktop\Multico_sininen-teksti-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96000"/>
            <a:ext cx="266700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2446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609600"/>
            <a:ext cx="8229600" cy="1600200"/>
          </a:xfrm>
        </p:spPr>
        <p:txBody>
          <a:bodyPr>
            <a:normAutofit/>
          </a:bodyPr>
          <a:lstStyle/>
          <a:p>
            <a:r>
              <a:rPr lang="en-US" sz="4400" i="1" dirty="0" err="1">
                <a:solidFill>
                  <a:schemeClr val="accent2"/>
                </a:solidFill>
              </a:rPr>
              <a:t>Gastroenterologi</a:t>
            </a:r>
            <a:r>
              <a:rPr lang="en-US" sz="4400" i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0292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Nimi</a:t>
            </a:r>
            <a:r>
              <a:rPr lang="el-G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Helen Belly </a:t>
            </a:r>
            <a:endParaRPr lang="el-GR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9728" indent="0">
              <a:buNone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Ikä</a:t>
            </a:r>
            <a:r>
              <a:rPr lang="el-G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42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vuotta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9728" indent="0">
              <a:buNone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Opinnot</a:t>
            </a:r>
            <a:r>
              <a:rPr lang="el-G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Lääketieteen lisensiaatti ja </a:t>
            </a:r>
          </a:p>
          <a:p>
            <a:pPr marL="109728" indent="0">
              <a:buNone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gastroenterologian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erikoislääkäri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9728" indent="0">
              <a:buNone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Lukio-opinnot</a:t>
            </a:r>
            <a:r>
              <a:rPr lang="el-G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biologia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kemia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matematiikka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fysiikka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9728" indent="0">
              <a:buNone/>
            </a:pPr>
            <a:endParaRPr lang="el-G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9728" indent="0">
              <a:buNone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Työtehtävät</a:t>
            </a:r>
            <a:r>
              <a:rPr lang="el-G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</a:p>
          <a:p>
            <a:pPr marL="411480" lvl="1" indent="0">
              <a:buNone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Potilaiden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tutkiminen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sairauksien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diagnosointi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ruoansulatuselinten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tutkiminen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ruokatorvi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mahalaukku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haima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maksa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sappirakko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ohut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ja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paksusuoli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);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lääketieteellisten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kokeiden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tekeminen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potilaalle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hoidon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kertominen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109728" indent="0">
              <a:buNone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Taidot</a:t>
            </a:r>
            <a:r>
              <a:rPr lang="el-G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Hänellä on vastuuntuntoa ja hän osaa osoittaa ymmärrystä potilaille. Hän on rauhallinen, kärsivällinen, määrätietoinen ja hän on henkisesti ja fyysisesti vahva. Hän osallistuu konferensseihin ja päivittää jatkuvasti lääketieteen tietojaan.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9728" indent="0">
              <a:buNone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Työpaikat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laboratoriot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tutkimuslaitos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lääkärikeskukset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terveysasemat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sairaalat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5" t="19333" r="79613" b="31238"/>
          <a:stretch/>
        </p:blipFill>
        <p:spPr bwMode="auto">
          <a:xfrm>
            <a:off x="6791324" y="152400"/>
            <a:ext cx="1743076" cy="24318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kvaanane\Desktop\Multico_sininen-teksti-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6172200"/>
            <a:ext cx="2438400" cy="67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0378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5800"/>
            <a:ext cx="8229600" cy="1600200"/>
          </a:xfrm>
        </p:spPr>
        <p:txBody>
          <a:bodyPr/>
          <a:lstStyle/>
          <a:p>
            <a:r>
              <a:rPr lang="en-US" sz="4400" dirty="0" err="1">
                <a:solidFill>
                  <a:schemeClr val="accent2"/>
                </a:solidFill>
              </a:rPr>
              <a:t>Kardiologi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1700"/>
            <a:ext cx="8229600" cy="50292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Nimi</a:t>
            </a:r>
            <a:r>
              <a:rPr lang="el-G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Stephan Artery </a:t>
            </a:r>
            <a:endParaRPr lang="el-GR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9728" indent="0">
              <a:buNone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Ikä</a:t>
            </a:r>
            <a:r>
              <a:rPr lang="el-G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53</a:t>
            </a:r>
          </a:p>
          <a:p>
            <a:pPr marL="109728" indent="0">
              <a:buNone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Opinnot</a:t>
            </a:r>
            <a:r>
              <a:rPr lang="el-G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lääketieteen lisensiaatti, kardiologian erikoislääkäri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9728" indent="0">
              <a:buNone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Lukio-opinnot</a:t>
            </a:r>
            <a:r>
              <a:rPr lang="el-G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biologia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kemia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matematiikka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fysiikka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9728" indent="0">
              <a:buNone/>
            </a:pPr>
            <a:endParaRPr lang="el-G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9728" indent="0">
              <a:buNone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Työtehtävät</a:t>
            </a:r>
            <a:r>
              <a:rPr lang="el-G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2336" lvl="1" indent="0">
              <a:buNone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Hän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hoitaa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sydänsairauksia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muun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muassa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infarkteja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Hän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käyttää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useita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laitteita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sydämen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toiminnan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tarkistamiseen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esimerkiksi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saako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sydän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happea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riittävästi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tai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ovatko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suonet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ahtautuneet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109728" indent="0">
              <a:buNone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Taidot</a:t>
            </a:r>
            <a:r>
              <a:rPr lang="el-G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Hän on vastuuntuntoinen ja ymmärtävä potilaita kohtaan. Hän on rauhallinen, kärsivällinen, määrätietoinen ja henkisesti sekä fyysisesti vahva.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Hän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osallistuu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konferensseihin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päivittää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jatkuvasti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lääketieteen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tietojaan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l-G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9728" indent="0">
              <a:buNone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Työpaikat</a:t>
            </a:r>
            <a:r>
              <a:rPr lang="el-G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laboratoriot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tutkimuslaitokset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terveysasemat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lääkärikeskukset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sairaalat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2" t="17714" r="79809" b="34286"/>
          <a:stretch/>
        </p:blipFill>
        <p:spPr bwMode="auto">
          <a:xfrm>
            <a:off x="6629400" y="0"/>
            <a:ext cx="1709738" cy="22796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kvaanane\Desktop\Multico_sininen-teksti-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972175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089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Tehtävä</a:t>
            </a:r>
            <a:r>
              <a:rPr lang="el-GR" dirty="0">
                <a:solidFill>
                  <a:schemeClr val="accent2"/>
                </a:solidFill>
              </a:rPr>
              <a:t>!!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600200" y="2362200"/>
            <a:ext cx="5422900" cy="9144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Kuinka</a:t>
            </a:r>
            <a:r>
              <a:rPr lang="en-US" sz="2800" dirty="0"/>
              <a:t> </a:t>
            </a:r>
            <a:r>
              <a:rPr lang="en-US" sz="2800" dirty="0" err="1"/>
              <a:t>kukin</a:t>
            </a:r>
            <a:r>
              <a:rPr lang="en-US" sz="2800" dirty="0"/>
              <a:t> </a:t>
            </a:r>
            <a:r>
              <a:rPr lang="en-US" sz="2800" dirty="0" err="1"/>
              <a:t>asiantuntija</a:t>
            </a:r>
            <a:r>
              <a:rPr lang="en-US" sz="2800" dirty="0"/>
              <a:t> </a:t>
            </a:r>
            <a:r>
              <a:rPr lang="en-US" sz="2800" dirty="0" err="1"/>
              <a:t>voisi</a:t>
            </a:r>
            <a:r>
              <a:rPr lang="en-US" sz="2800" dirty="0"/>
              <a:t> </a:t>
            </a:r>
            <a:r>
              <a:rPr lang="en-US" sz="2800" dirty="0" err="1"/>
              <a:t>auttaa</a:t>
            </a:r>
            <a:r>
              <a:rPr lang="en-US" sz="2800" dirty="0"/>
              <a:t> </a:t>
            </a:r>
            <a:r>
              <a:rPr lang="en-US" sz="2800" dirty="0" err="1"/>
              <a:t>herra</a:t>
            </a:r>
            <a:r>
              <a:rPr lang="en-US" sz="2800" dirty="0"/>
              <a:t> </a:t>
            </a:r>
            <a:r>
              <a:rPr lang="en-US" sz="2800" dirty="0" err="1"/>
              <a:t>Foodieta</a:t>
            </a:r>
            <a:r>
              <a:rPr lang="en-US" sz="2800" dirty="0"/>
              <a:t>?</a:t>
            </a:r>
          </a:p>
        </p:txBody>
      </p:sp>
      <p:sp>
        <p:nvSpPr>
          <p:cNvPr id="5" name="Pentagon 4"/>
          <p:cNvSpPr/>
          <p:nvPr/>
        </p:nvSpPr>
        <p:spPr>
          <a:xfrm>
            <a:off x="1676400" y="3810000"/>
            <a:ext cx="5791200" cy="12192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r>
              <a:rPr lang="en-US" sz="2400" dirty="0" err="1"/>
              <a:t>Kenen</a:t>
            </a:r>
            <a:r>
              <a:rPr lang="en-US" sz="2400" dirty="0"/>
              <a:t> </a:t>
            </a:r>
            <a:r>
              <a:rPr lang="en-US" sz="2400" dirty="0" err="1"/>
              <a:t>asiantuntijan</a:t>
            </a:r>
            <a:r>
              <a:rPr lang="en-US" sz="2400" dirty="0"/>
              <a:t> </a:t>
            </a:r>
            <a:r>
              <a:rPr lang="en-US" sz="2400" dirty="0" err="1"/>
              <a:t>luokse</a:t>
            </a:r>
            <a:r>
              <a:rPr lang="en-US" sz="2400" dirty="0"/>
              <a:t> </a:t>
            </a:r>
            <a:r>
              <a:rPr lang="en-US" sz="2400" dirty="0" err="1"/>
              <a:t>herra</a:t>
            </a:r>
            <a:r>
              <a:rPr lang="en-US" sz="2400" dirty="0"/>
              <a:t> </a:t>
            </a:r>
            <a:r>
              <a:rPr lang="en-US" sz="2400" dirty="0" err="1"/>
              <a:t>Foodiesin</a:t>
            </a:r>
            <a:r>
              <a:rPr lang="en-US" sz="2400" dirty="0"/>
              <a:t> </a:t>
            </a:r>
            <a:r>
              <a:rPr lang="en-US" sz="2400" dirty="0" err="1"/>
              <a:t>olisi</a:t>
            </a:r>
            <a:r>
              <a:rPr lang="en-US" sz="2400" dirty="0"/>
              <a:t> </a:t>
            </a:r>
            <a:r>
              <a:rPr lang="en-US" sz="2400" dirty="0" err="1"/>
              <a:t>parasta</a:t>
            </a:r>
            <a:r>
              <a:rPr lang="en-US" sz="2400" dirty="0"/>
              <a:t> </a:t>
            </a:r>
            <a:r>
              <a:rPr lang="en-US" sz="2400" dirty="0" err="1"/>
              <a:t>mennä</a:t>
            </a:r>
            <a:r>
              <a:rPr lang="en-US" sz="2400" dirty="0"/>
              <a:t> </a:t>
            </a:r>
            <a:r>
              <a:rPr lang="en-US" sz="2400" dirty="0" err="1"/>
              <a:t>ensin</a:t>
            </a:r>
            <a:r>
              <a:rPr lang="en-US" sz="2400" dirty="0"/>
              <a:t>?</a:t>
            </a:r>
            <a:endParaRPr lang="el-GR" sz="2400" dirty="0"/>
          </a:p>
          <a:p>
            <a:pPr algn="ctr"/>
            <a:endParaRPr lang="en-US" sz="2400" dirty="0"/>
          </a:p>
        </p:txBody>
      </p:sp>
      <p:pic>
        <p:nvPicPr>
          <p:cNvPr id="6" name="Content Placeholder 5" descr="C:\Users\kvaanane\Desktop\Multico_sininen-teksti-RGB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523" y="5867400"/>
            <a:ext cx="2842953" cy="885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5273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296D95A408D9408E6A80A3FFEA4EF8" ma:contentTypeVersion="0" ma:contentTypeDescription="Create a new document." ma:contentTypeScope="" ma:versionID="52c49f458eec32f1b99896034d9e0ca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32BE5E-D22F-4598-AAA6-8C374572AF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D14CD36-BA8A-4796-A503-AB48353BCD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4E7D00-E555-4449-9386-DCDF2F0C61FF}">
  <ds:schemaRefs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1747</TotalTime>
  <Words>620</Words>
  <Application>Microsoft Macintosh PowerPoint</Application>
  <PresentationFormat>Näytössä katseltava diaesitys (4:3)</PresentationFormat>
  <Paragraphs>88</Paragraphs>
  <Slides>9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Courier New</vt:lpstr>
      <vt:lpstr>Palatino Linotype</vt:lpstr>
      <vt:lpstr>Times New Roman</vt:lpstr>
      <vt:lpstr>Executive</vt:lpstr>
      <vt:lpstr>Office Theme</vt:lpstr>
      <vt:lpstr>  Liikalihavuus?</vt:lpstr>
      <vt:lpstr>Terveysasema</vt:lpstr>
      <vt:lpstr>Herra Foodiesin profiili</vt:lpstr>
      <vt:lpstr>PowerPoint-esitys</vt:lpstr>
      <vt:lpstr>Biologi</vt:lpstr>
      <vt:lpstr>Ravitsemusterapeutti</vt:lpstr>
      <vt:lpstr>Gastroenterologi </vt:lpstr>
      <vt:lpstr>Kardiologi</vt:lpstr>
      <vt:lpstr>Tehtävä!!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eirini</dc:creator>
  <cp:lastModifiedBy>Microsoft Office User</cp:lastModifiedBy>
  <cp:revision>101</cp:revision>
  <cp:lastPrinted>2016-09-19T07:47:46Z</cp:lastPrinted>
  <dcterms:created xsi:type="dcterms:W3CDTF">2016-09-12T11:56:17Z</dcterms:created>
  <dcterms:modified xsi:type="dcterms:W3CDTF">2019-03-26T09:31:48Z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0x01010000296D95A408D9408E6A80A3FFEA4EF8</vt:lpwstr>
  </property>
</Properties>
</file>