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67" r:id="rId5"/>
    <p:sldId id="257" r:id="rId6"/>
    <p:sldId id="258" r:id="rId7"/>
    <p:sldId id="260" r:id="rId8"/>
    <p:sldId id="259" r:id="rId9"/>
    <p:sldId id="261" r:id="rId10"/>
    <p:sldId id="262" r:id="rId11"/>
    <p:sldId id="263" r:id="rId12"/>
    <p:sldId id="264" r:id="rId13"/>
    <p:sldId id="265" r:id="rId1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2636" autoAdjust="0"/>
  </p:normalViewPr>
  <p:slideViewPr>
    <p:cSldViewPr snapToGrid="0" snapToObjects="1">
      <p:cViewPr varScale="1">
        <p:scale>
          <a:sx n="79" d="100"/>
          <a:sy n="79" d="100"/>
        </p:scale>
        <p:origin x="260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07F7691F-B574-420A-A2C2-A7239102B856}" type="datetimeFigureOut">
              <a:rPr lang="en-US" altLang="et-EE"/>
              <a:pPr>
                <a:defRPr/>
              </a:pPr>
              <a:t>3/26/19</a:t>
            </a:fld>
            <a:endParaRPr lang="en-US" altLang="et-E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noProof="0"/>
              <a:t>Click to edit Master text styles</a:t>
            </a:r>
          </a:p>
          <a:p>
            <a:pPr lvl="1"/>
            <a:r>
              <a:rPr lang="et-EE" noProof="0"/>
              <a:t>Second level</a:t>
            </a:r>
          </a:p>
          <a:p>
            <a:pPr lvl="2"/>
            <a:r>
              <a:rPr lang="et-EE" noProof="0"/>
              <a:t>Third level</a:t>
            </a:r>
          </a:p>
          <a:p>
            <a:pPr lvl="3"/>
            <a:r>
              <a:rPr lang="et-EE" noProof="0"/>
              <a:t>Fourth level</a:t>
            </a:r>
          </a:p>
          <a:p>
            <a:pPr lvl="4"/>
            <a:r>
              <a:rPr lang="et-EE" noProof="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1D2C971-AF43-49CB-B8CF-ECB914BAE35F}" type="slidenum">
              <a:rPr lang="en-US" altLang="et-EE"/>
              <a:pPr>
                <a:defRPr/>
              </a:pPr>
              <a:t>‹#›</a:t>
            </a:fld>
            <a:endParaRPr lang="en-US" altLang="et-EE"/>
          </a:p>
        </p:txBody>
      </p:sp>
    </p:spTree>
    <p:extLst>
      <p:ext uri="{BB962C8B-B14F-4D97-AF65-F5344CB8AC3E}">
        <p14:creationId xmlns:p14="http://schemas.microsoft.com/office/powerpoint/2010/main" val="402277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ommons.wikimedia.org/wiki/User:Velel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a:ea typeface="ＭＳ Ｐゴシック" panose="020B0600070205080204" pitchFamily="34" charset="-128"/>
              </a:rPr>
              <a:t>Slide 2   Guideline parameters 2 &amp; 3: interest and relevance to students</a:t>
            </a:r>
            <a:r>
              <a:rPr lang="en-GB" altLang="en-US">
                <a:ea typeface="ＭＳ Ｐゴシック" panose="020B0600070205080204" pitchFamily="34" charset="-128"/>
              </a:rPr>
              <a:t>’</a:t>
            </a:r>
            <a:r>
              <a:rPr lang="en-GB" altLang="et-EE">
                <a:ea typeface="ＭＳ Ｐゴシック" panose="020B0600070205080204" pitchFamily="34" charset="-128"/>
              </a:rPr>
              <a:t> lives</a:t>
            </a:r>
          </a:p>
          <a:p>
            <a:pPr eaLnBrk="1" hangingPunct="1">
              <a:spcBef>
                <a:spcPct val="0"/>
              </a:spcBef>
            </a:pPr>
            <a:r>
              <a:rPr lang="en-GB" altLang="et-EE" dirty="0">
                <a:ea typeface="ＭＳ Ｐゴシック" panose="020B0600070205080204" pitchFamily="34" charset="-128"/>
              </a:rPr>
              <a:t>Image By Roger </a:t>
            </a:r>
            <a:r>
              <a:rPr lang="en-GB" altLang="et-EE" dirty="0" err="1">
                <a:ea typeface="ＭＳ Ｐゴシック" panose="020B0600070205080204" pitchFamily="34" charset="-128"/>
              </a:rPr>
              <a:t>Cornfoot</a:t>
            </a:r>
            <a:r>
              <a:rPr lang="en-GB" altLang="et-EE" dirty="0">
                <a:ea typeface="ＭＳ Ｐゴシック" panose="020B0600070205080204" pitchFamily="34" charset="-128"/>
              </a:rPr>
              <a:t>, CC BY-SA 2.0, https://commons.wikimedia.org/w/index.php?curid=14173462</a:t>
            </a:r>
            <a:endParaRPr lang="en-US" altLang="et-EE">
              <a:ea typeface="ＭＳ Ｐゴシック" panose="020B0600070205080204" pitchFamily="34" charset="-128"/>
            </a:endParaRPr>
          </a:p>
          <a:p>
            <a:pPr eaLnBrk="1" hangingPunct="1">
              <a:spcBef>
                <a:spcPct val="0"/>
              </a:spcBef>
            </a:pPr>
            <a:endParaRPr lang="en-US" altLang="et-EE" dirty="0">
              <a:ea typeface="ＭＳ Ｐゴシック" panose="020B0600070205080204" pitchFamily="34" charset="-128"/>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4CB582F-0CEB-47CE-AFD9-EB4B33372E43}" type="slidenum">
              <a:rPr lang="en-US" altLang="et-EE">
                <a:latin typeface="Calibri" panose="020F0502020204030204" pitchFamily="34" charset="0"/>
              </a:rPr>
              <a:pPr/>
              <a:t>2</a:t>
            </a:fld>
            <a:endParaRPr lang="en-US" altLang="et-EE">
              <a:latin typeface="Calibri" panose="020F0502020204030204" pitchFamily="34" charset="0"/>
            </a:endParaRPr>
          </a:p>
        </p:txBody>
      </p:sp>
    </p:spTree>
    <p:extLst>
      <p:ext uri="{BB962C8B-B14F-4D97-AF65-F5344CB8AC3E}">
        <p14:creationId xmlns:p14="http://schemas.microsoft.com/office/powerpoint/2010/main" val="363994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a:ea typeface="ＭＳ Ｐゴシック" panose="020B0600070205080204" pitchFamily="34" charset="-128"/>
              </a:rPr>
              <a:t>Slides 3, 4 &amp; 5.   </a:t>
            </a:r>
            <a:r>
              <a:rPr lang="en-GB" altLang="et-EE" i="1">
                <a:ea typeface="ＭＳ Ｐゴシック" panose="020B0600070205080204" pitchFamily="34" charset="-128"/>
              </a:rPr>
              <a:t>Guideline parameters 1, 2 &amp; 3</a:t>
            </a:r>
            <a:r>
              <a:rPr lang="en-GB" altLang="et-EE">
                <a:ea typeface="ＭＳ Ｐゴシック" panose="020B0600070205080204" pitchFamily="34" charset="-128"/>
              </a:rPr>
              <a:t> (starting from here we rely on the teacher`s state of the art as to how to present the scenario, what to emphasise, what becomes important!!)</a:t>
            </a:r>
            <a:endParaRPr lang="en-US" altLang="et-EE">
              <a:ea typeface="ＭＳ Ｐゴシック" panose="020B0600070205080204" pitchFamily="34" charset="-128"/>
            </a:endParaRPr>
          </a:p>
          <a:p>
            <a:pPr eaLnBrk="1" hangingPunct="1">
              <a:spcBef>
                <a:spcPct val="0"/>
              </a:spcBef>
            </a:pPr>
            <a:r>
              <a:rPr lang="en-GB" altLang="et-EE">
                <a:ea typeface="ＭＳ Ｐゴシック" panose="020B0600070205080204" pitchFamily="34" charset="-128"/>
              </a:rPr>
              <a:t>The fragments taken from the newspaper can be developed further into the full story, including locally specific aspects. The story is intended to sets up a platform for discussion, whether on what the journalist wrote based on evidence or emotions, or the probability of related issues, etc.  For example, the teacher could say – </a:t>
            </a:r>
            <a:r>
              <a:rPr lang="en-GB" altLang="en-US">
                <a:ea typeface="ＭＳ Ｐゴシック" panose="020B0600070205080204" pitchFamily="34" charset="-128"/>
              </a:rPr>
              <a:t>‘</a:t>
            </a:r>
            <a:r>
              <a:rPr lang="en-GB" altLang="et-EE">
                <a:ea typeface="ＭＳ Ｐゴシック" panose="020B0600070205080204" pitchFamily="34" charset="-128"/>
              </a:rPr>
              <a:t>We all know that journalists are writing all sort of stories. Based on the journalist`s article, do we think he had enough science background or not?  Of course, all questions might come from students leaving the teacher to be the facilitator.</a:t>
            </a:r>
            <a:endParaRPr lang="en-US" altLang="et-EE">
              <a:ea typeface="ＭＳ Ｐゴシック" panose="020B0600070205080204" pitchFamily="34" charset="-128"/>
            </a:endParaRPr>
          </a:p>
          <a:p>
            <a:pPr eaLnBrk="1" hangingPunct="1">
              <a:spcBef>
                <a:spcPct val="0"/>
              </a:spcBef>
            </a:pPr>
            <a:r>
              <a:rPr lang="en-GB" altLang="et-EE" b="1">
                <a:ea typeface="ＭＳ Ｐゴシック" panose="020B0600070205080204" pitchFamily="34" charset="-128"/>
              </a:rPr>
              <a:t>Traffic lights in Warrington</a:t>
            </a:r>
            <a:r>
              <a:rPr lang="en-GB" altLang="et-EE">
                <a:ea typeface="ＭＳ Ｐゴシック" panose="020B0600070205080204" pitchFamily="34" charset="-128"/>
              </a:rPr>
              <a:t> </a:t>
            </a:r>
            <a:r>
              <a:rPr lang="en-GB" altLang="et-EE" b="1">
                <a:ea typeface="ＭＳ Ｐゴシック" panose="020B0600070205080204" pitchFamily="34" charset="-128"/>
              </a:rPr>
              <a:t>Author</a:t>
            </a:r>
            <a:r>
              <a:rPr lang="en-GB" altLang="et-EE">
                <a:ea typeface="ＭＳ Ｐゴシック" panose="020B0600070205080204" pitchFamily="34" charset="-128"/>
              </a:rPr>
              <a:t>: </a:t>
            </a:r>
            <a:r>
              <a:rPr lang="en-GB" altLang="et-EE">
                <a:ea typeface="ＭＳ Ｐゴシック" panose="020B0600070205080204" pitchFamily="34" charset="-128"/>
                <a:hlinkClick r:id="rId3" tooltip="User:Velela"/>
              </a:rPr>
              <a:t>User:Velela</a:t>
            </a:r>
            <a:endParaRPr lang="en-US" altLang="et-EE">
              <a:ea typeface="ＭＳ Ｐゴシック" panose="020B0600070205080204" pitchFamily="34" charset="-128"/>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44F040C-78D4-4E6E-8AC7-4067D0195695}" type="slidenum">
              <a:rPr lang="en-US" altLang="et-EE">
                <a:latin typeface="Calibri" panose="020F0502020204030204" pitchFamily="34" charset="0"/>
              </a:rPr>
              <a:pPr/>
              <a:t>3</a:t>
            </a:fld>
            <a:endParaRPr lang="en-US" altLang="et-EE">
              <a:latin typeface="Calibri" panose="020F0502020204030204" pitchFamily="34" charset="0"/>
            </a:endParaRPr>
          </a:p>
        </p:txBody>
      </p:sp>
    </p:spTree>
    <p:extLst>
      <p:ext uri="{BB962C8B-B14F-4D97-AF65-F5344CB8AC3E}">
        <p14:creationId xmlns:p14="http://schemas.microsoft.com/office/powerpoint/2010/main" val="145464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a:ea typeface="ＭＳ Ｐゴシック" panose="020B0600070205080204" pitchFamily="34" charset="-128"/>
              </a:rPr>
              <a:t>Slide 6. </a:t>
            </a:r>
            <a:r>
              <a:rPr lang="en-GB" altLang="et-EE" i="1">
                <a:ea typeface="ＭＳ Ｐゴシック" panose="020B0600070205080204" pitchFamily="34" charset="-128"/>
              </a:rPr>
              <a:t>Guideline parameters 1 &amp; 3</a:t>
            </a:r>
            <a:r>
              <a:rPr lang="en-GB" altLang="et-EE">
                <a:ea typeface="ＭＳ Ｐゴシック" panose="020B0600070205080204" pitchFamily="34" charset="-128"/>
              </a:rPr>
              <a:t> partly depends on student`s home background (again this slide strongly benefits from the teacher´s input!!)</a:t>
            </a:r>
            <a:endParaRPr lang="en-US" altLang="et-EE">
              <a:ea typeface="ＭＳ Ｐゴシック" panose="020B0600070205080204" pitchFamily="34" charset="-128"/>
            </a:endParaRPr>
          </a:p>
          <a:p>
            <a:pPr eaLnBrk="1" hangingPunct="1">
              <a:spcBef>
                <a:spcPct val="0"/>
              </a:spcBef>
            </a:pPr>
            <a:r>
              <a:rPr lang="en-GB" altLang="et-EE">
                <a:ea typeface="ＭＳ Ｐゴシック" panose="020B0600070205080204" pitchFamily="34" charset="-128"/>
              </a:rPr>
              <a:t>This slide introduces how people can change their career direction and how a scientific background well supports other career options. This slide also indicates that Martin`s father wanted to visit the factory himself to understand the process more fully and the fact that his interest in science and technology was still there, even thought he had changed his job.  </a:t>
            </a:r>
            <a:endParaRPr lang="en-US" altLang="et-EE">
              <a:ea typeface="ＭＳ Ｐゴシック" panose="020B0600070205080204" pitchFamily="34" charset="-128"/>
            </a:endParaRPr>
          </a:p>
          <a:p>
            <a:pPr eaLnBrk="1" hangingPunct="1">
              <a:spcBef>
                <a:spcPct val="0"/>
              </a:spcBef>
            </a:pPr>
            <a:endParaRPr lang="en-US" altLang="et-EE">
              <a:ea typeface="ＭＳ Ｐゴシック" panose="020B0600070205080204" pitchFamily="34" charset="-128"/>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328145B-0DA2-41BD-98C2-3DE89BF15540}" type="slidenum">
              <a:rPr lang="en-US" altLang="et-EE">
                <a:latin typeface="Calibri" panose="020F0502020204030204" pitchFamily="34" charset="0"/>
              </a:rPr>
              <a:pPr/>
              <a:t>6</a:t>
            </a:fld>
            <a:endParaRPr lang="en-US" altLang="et-EE">
              <a:latin typeface="Calibri" panose="020F0502020204030204" pitchFamily="34" charset="0"/>
            </a:endParaRPr>
          </a:p>
        </p:txBody>
      </p:sp>
    </p:spTree>
    <p:extLst>
      <p:ext uri="{BB962C8B-B14F-4D97-AF65-F5344CB8AC3E}">
        <p14:creationId xmlns:p14="http://schemas.microsoft.com/office/powerpoint/2010/main" val="3409701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a:ea typeface="ＭＳ Ｐゴシック" panose="020B0600070205080204" pitchFamily="34" charset="-128"/>
              </a:rPr>
              <a:t>Slides 7 to 11.  These take us step by step into orangeade production </a:t>
            </a:r>
            <a:r>
              <a:rPr lang="en-GB" altLang="et-EE" i="1">
                <a:ea typeface="ＭＳ Ｐゴシック" panose="020B0600070205080204" pitchFamily="34" charset="-128"/>
              </a:rPr>
              <a:t>(Guideline parameter 1 definitely)</a:t>
            </a:r>
            <a:endParaRPr lang="en-US" altLang="et-EE">
              <a:ea typeface="ＭＳ Ｐゴシック" panose="020B0600070205080204" pitchFamily="34" charset="-128"/>
            </a:endParaRPr>
          </a:p>
          <a:p>
            <a:pPr eaLnBrk="1" hangingPunct="1">
              <a:spcBef>
                <a:spcPct val="0"/>
              </a:spcBef>
            </a:pPr>
            <a:r>
              <a:rPr lang="en-GB" altLang="et-EE">
                <a:ea typeface="ＭＳ Ｐゴシック" panose="020B0600070205080204" pitchFamily="34" charset="-128"/>
              </a:rPr>
              <a:t>The slides are far from being excellent as they are portrayed (CC licence must be considered, a photos must reflect correctly the activity, science and technology updates are essential) - but we hope such slides are good enough to introduce the intended idea behind!</a:t>
            </a:r>
          </a:p>
          <a:p>
            <a:pPr eaLnBrk="1" hangingPunct="1">
              <a:spcBef>
                <a:spcPct val="0"/>
              </a:spcBef>
            </a:pPr>
            <a:endParaRPr lang="en-US" altLang="et-EE">
              <a:ea typeface="ＭＳ Ｐゴシック" panose="020B0600070205080204" pitchFamily="34" charset="-128"/>
            </a:endParaRPr>
          </a:p>
          <a:p>
            <a:pPr eaLnBrk="1" hangingPunct="1">
              <a:spcBef>
                <a:spcPct val="0"/>
              </a:spcBef>
            </a:pPr>
            <a:r>
              <a:rPr lang="en-GB" altLang="et-EE">
                <a:ea typeface="ＭＳ Ｐゴシック" panose="020B0600070205080204" pitchFamily="34" charset="-128"/>
              </a:rPr>
              <a:t>Slide 7  shows the importance of the R&amp;D team, also as the top of the career track – where, besides science skills, social and personal skills become important. This is about science-in-society and for society interactions  </a:t>
            </a:r>
            <a:r>
              <a:rPr lang="en-GB" altLang="et-EE" i="1">
                <a:ea typeface="ＭＳ Ｐゴシック" panose="020B0600070205080204" pitchFamily="34" charset="-128"/>
              </a:rPr>
              <a:t>(Guideline parameters 1 &amp; 3</a:t>
            </a:r>
            <a:r>
              <a:rPr lang="en-GB" altLang="et-EE">
                <a:ea typeface="ＭＳ Ｐゴシック" panose="020B0600070205080204" pitchFamily="34" charset="-128"/>
              </a:rPr>
              <a:t>)  One photo, currently missing, could show beer production in the same factory, so as to build the link between using the excess  CO</a:t>
            </a:r>
            <a:r>
              <a:rPr lang="en-GB" altLang="et-EE" baseline="-25000">
                <a:ea typeface="ＭＳ Ｐゴシック" panose="020B0600070205080204" pitchFamily="34" charset="-128"/>
              </a:rPr>
              <a:t>2</a:t>
            </a:r>
            <a:r>
              <a:rPr lang="en-GB" altLang="et-EE">
                <a:ea typeface="ＭＳ Ｐゴシック" panose="020B0600070205080204" pitchFamily="34" charset="-128"/>
              </a:rPr>
              <a:t> formed during  beer production to give </a:t>
            </a:r>
            <a:r>
              <a:rPr lang="en-GB" altLang="en-US">
                <a:ea typeface="ＭＳ Ｐゴシック" panose="020B0600070205080204" pitchFamily="34" charset="-128"/>
              </a:rPr>
              <a:t>‘</a:t>
            </a:r>
            <a:r>
              <a:rPr lang="en-GB" altLang="et-EE">
                <a:ea typeface="ＭＳ Ｐゴシック" panose="020B0600070205080204" pitchFamily="34" charset="-128"/>
              </a:rPr>
              <a:t>the fizz</a:t>
            </a:r>
            <a:r>
              <a:rPr lang="en-GB" altLang="en-US">
                <a:ea typeface="ＭＳ Ｐゴシック" panose="020B0600070205080204" pitchFamily="34" charset="-128"/>
              </a:rPr>
              <a:t>’</a:t>
            </a:r>
            <a:r>
              <a:rPr lang="en-GB" altLang="et-EE">
                <a:ea typeface="ＭＳ Ｐゴシック" panose="020B0600070205080204" pitchFamily="34" charset="-128"/>
              </a:rPr>
              <a:t> for orangeade--- this will give an extra dimension for the R&amp;D team.</a:t>
            </a:r>
            <a:endParaRPr lang="en-US" altLang="et-EE">
              <a:ea typeface="ＭＳ Ｐゴシック" panose="020B0600070205080204" pitchFamily="34" charset="-128"/>
            </a:endParaRPr>
          </a:p>
          <a:p>
            <a:pPr eaLnBrk="1" hangingPunct="1">
              <a:spcBef>
                <a:spcPct val="0"/>
              </a:spcBef>
            </a:pPr>
            <a:endParaRPr lang="en-US" altLang="et-EE">
              <a:ea typeface="ＭＳ Ｐゴシック" panose="020B0600070205080204" pitchFamily="34" charset="-128"/>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88FC485-916F-40B1-B785-9A5B2322DC71}" type="slidenum">
              <a:rPr lang="en-US" altLang="et-EE">
                <a:latin typeface="Calibri" panose="020F0502020204030204" pitchFamily="34" charset="0"/>
              </a:rPr>
              <a:pPr/>
              <a:t>7</a:t>
            </a:fld>
            <a:endParaRPr lang="en-US" altLang="et-EE">
              <a:latin typeface="Calibri" panose="020F0502020204030204" pitchFamily="34" charset="0"/>
            </a:endParaRPr>
          </a:p>
        </p:txBody>
      </p:sp>
    </p:spTree>
    <p:extLst>
      <p:ext uri="{BB962C8B-B14F-4D97-AF65-F5344CB8AC3E}">
        <p14:creationId xmlns:p14="http://schemas.microsoft.com/office/powerpoint/2010/main" val="2597837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a:ea typeface="ＭＳ Ｐゴシック" panose="020B0600070205080204" pitchFamily="34" charset="-128"/>
              </a:rPr>
              <a:t>Slide 8   chemistry/ biochemistry laboratory, working on new </a:t>
            </a:r>
            <a:r>
              <a:rPr lang="en-GB" altLang="en-US">
                <a:ea typeface="ＭＳ Ｐゴシック" panose="020B0600070205080204" pitchFamily="34" charset="-128"/>
              </a:rPr>
              <a:t>‘</a:t>
            </a:r>
            <a:r>
              <a:rPr lang="en-GB" altLang="et-EE">
                <a:ea typeface="ＭＳ Ｐゴシック" panose="020B0600070205080204" pitchFamily="34" charset="-128"/>
              </a:rPr>
              <a:t>sorts</a:t>
            </a:r>
            <a:r>
              <a:rPr lang="en-GB" altLang="en-US">
                <a:ea typeface="ＭＳ Ｐゴシック" panose="020B0600070205080204" pitchFamily="34" charset="-128"/>
              </a:rPr>
              <a:t>’</a:t>
            </a:r>
            <a:r>
              <a:rPr lang="en-GB" altLang="et-EE">
                <a:ea typeface="ＭＳ Ｐゴシック" panose="020B0600070205080204" pitchFamily="34" charset="-128"/>
              </a:rPr>
              <a:t> of orangeade products, or improving the quality of the existing production. This laboratory works in collaboration with the R&amp;D department, emphasising the need for practical skills linking with orangeade production. In this, different specialisations appear in the slides. </a:t>
            </a:r>
            <a:r>
              <a:rPr lang="en-GB" altLang="et-EE" i="1">
                <a:ea typeface="ＭＳ Ｐゴシック" panose="020B0600070205080204" pitchFamily="34" charset="-128"/>
              </a:rPr>
              <a:t>(Guideline parameters 1, 4 &amp; 2,3  probably not for all)</a:t>
            </a:r>
            <a:r>
              <a:rPr lang="en-GB" altLang="et-EE">
                <a:ea typeface="ＭＳ Ｐゴシック" panose="020B0600070205080204" pitchFamily="34" charset="-128"/>
              </a:rPr>
              <a:t>. </a:t>
            </a:r>
            <a:r>
              <a:rPr lang="en-GB" altLang="et-EE" b="1">
                <a:ea typeface="ＭＳ Ｐゴシック" panose="020B0600070205080204" pitchFamily="34" charset="-128"/>
              </a:rPr>
              <a:t>This slide provides a direct link to science content learning / teaching  e.g. solubility of gases, acid- base reactions, titration, etc.</a:t>
            </a:r>
            <a:endParaRPr lang="en-US" altLang="et-EE" b="1">
              <a:ea typeface="ＭＳ Ｐゴシック" panose="020B0600070205080204" pitchFamily="34" charset="-128"/>
            </a:endParaRPr>
          </a:p>
          <a:p>
            <a:pPr eaLnBrk="1" hangingPunct="1">
              <a:spcBef>
                <a:spcPct val="0"/>
              </a:spcBef>
            </a:pPr>
            <a:endParaRPr lang="en-US" altLang="et-EE" b="1">
              <a:ea typeface="ＭＳ Ｐゴシック" panose="020B0600070205080204"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57BBBD8-21C6-4F8F-90A7-2DDAFFC9107A}" type="slidenum">
              <a:rPr lang="en-US" altLang="et-EE">
                <a:latin typeface="Calibri" panose="020F0502020204030204" pitchFamily="34" charset="0"/>
              </a:rPr>
              <a:pPr/>
              <a:t>8</a:t>
            </a:fld>
            <a:endParaRPr lang="en-US" altLang="et-EE">
              <a:latin typeface="Calibri" panose="020F0502020204030204" pitchFamily="34" charset="0"/>
            </a:endParaRPr>
          </a:p>
        </p:txBody>
      </p:sp>
    </p:spTree>
    <p:extLst>
      <p:ext uri="{BB962C8B-B14F-4D97-AF65-F5344CB8AC3E}">
        <p14:creationId xmlns:p14="http://schemas.microsoft.com/office/powerpoint/2010/main" val="4068052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a:ea typeface="ＭＳ Ｐゴシック" panose="020B0600070205080204" pitchFamily="34" charset="-128"/>
              </a:rPr>
              <a:t>Slide 9 - technological aspects, technological planning. This slide is important to predict at which stage the wasp might have climbed into the bottle and what should be undertaken differently in quality control in order to discover the wasp </a:t>
            </a:r>
            <a:r>
              <a:rPr lang="en-GB" altLang="et-EE" i="1">
                <a:ea typeface="ＭＳ Ｐゴシック" panose="020B0600070205080204" pitchFamily="34" charset="-128"/>
              </a:rPr>
              <a:t>(Guideline parameters 1 &amp; 3).</a:t>
            </a:r>
            <a:endParaRPr lang="en-US" altLang="et-EE">
              <a:ea typeface="ＭＳ Ｐゴシック" panose="020B0600070205080204"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F7C7F9B-BA82-4219-B92B-C64D9DDBDFD7}" type="slidenum">
              <a:rPr lang="en-US" altLang="et-EE">
                <a:latin typeface="Calibri" panose="020F0502020204030204" pitchFamily="34" charset="0"/>
              </a:rPr>
              <a:pPr/>
              <a:t>9</a:t>
            </a:fld>
            <a:endParaRPr lang="en-US" altLang="et-EE">
              <a:latin typeface="Calibri" panose="020F0502020204030204" pitchFamily="34" charset="0"/>
            </a:endParaRPr>
          </a:p>
        </p:txBody>
      </p:sp>
    </p:spTree>
    <p:extLst>
      <p:ext uri="{BB962C8B-B14F-4D97-AF65-F5344CB8AC3E}">
        <p14:creationId xmlns:p14="http://schemas.microsoft.com/office/powerpoint/2010/main" val="1551913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a:ea typeface="ＭＳ Ｐゴシック" panose="020B0600070205080204" pitchFamily="34" charset="-128"/>
              </a:rPr>
              <a:t>Slide 10  Quality control laboratory. This is mainly a technical unit. People here are following instructions. The unit works in tight contact with the technology – production unit. </a:t>
            </a:r>
            <a:r>
              <a:rPr lang="en-GB" altLang="et-EE" i="1">
                <a:ea typeface="ＭＳ Ｐゴシック" panose="020B0600070205080204" pitchFamily="34" charset="-128"/>
              </a:rPr>
              <a:t> (Guideline parameters 1&amp;4), </a:t>
            </a:r>
            <a:r>
              <a:rPr lang="en-GB" altLang="et-EE">
                <a:ea typeface="ＭＳ Ｐゴシック" panose="020B0600070205080204" pitchFamily="34" charset="-128"/>
              </a:rPr>
              <a:t>and provides </a:t>
            </a:r>
            <a:r>
              <a:rPr lang="en-GB" altLang="et-EE" b="1">
                <a:ea typeface="ＭＳ Ｐゴシック" panose="020B0600070205080204" pitchFamily="34" charset="-128"/>
              </a:rPr>
              <a:t>a direct link to experimentation skills, inquiry activities; and content wise to - solubility, pH, density</a:t>
            </a:r>
            <a:endParaRPr lang="en-US" altLang="et-EE" b="1">
              <a:ea typeface="ＭＳ Ｐゴシック" panose="020B0600070205080204"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8CC9FF-88CB-4E9F-BC07-543269BE978C}" type="slidenum">
              <a:rPr lang="en-US" altLang="et-EE">
                <a:latin typeface="Calibri" panose="020F0502020204030204" pitchFamily="34" charset="0"/>
              </a:rPr>
              <a:pPr/>
              <a:t>10</a:t>
            </a:fld>
            <a:endParaRPr lang="en-US" altLang="et-EE">
              <a:latin typeface="Calibri" panose="020F0502020204030204" pitchFamily="34" charset="0"/>
            </a:endParaRPr>
          </a:p>
        </p:txBody>
      </p:sp>
    </p:spTree>
    <p:extLst>
      <p:ext uri="{BB962C8B-B14F-4D97-AF65-F5344CB8AC3E}">
        <p14:creationId xmlns:p14="http://schemas.microsoft.com/office/powerpoint/2010/main" val="284582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t-E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1A9488A-DBBC-4999-AF93-5B9B87860E2F}" type="datetimeFigureOut">
              <a:rPr lang="en-US" altLang="et-EE"/>
              <a:pPr>
                <a:defRPr/>
              </a:pPr>
              <a:t>3/26/19</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BB2770-4650-453E-87E4-A6733E63172F}" type="slidenum">
              <a:rPr lang="en-US" altLang="et-EE"/>
              <a:pPr>
                <a:defRPr/>
              </a:pPr>
              <a:t>‹#›</a:t>
            </a:fld>
            <a:endParaRPr lang="en-US" altLang="et-EE"/>
          </a:p>
        </p:txBody>
      </p:sp>
    </p:spTree>
    <p:extLst>
      <p:ext uri="{BB962C8B-B14F-4D97-AF65-F5344CB8AC3E}">
        <p14:creationId xmlns:p14="http://schemas.microsoft.com/office/powerpoint/2010/main" val="283789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Date Placeholder 3"/>
          <p:cNvSpPr>
            <a:spLocks noGrp="1"/>
          </p:cNvSpPr>
          <p:nvPr>
            <p:ph type="dt" sz="half" idx="10"/>
          </p:nvPr>
        </p:nvSpPr>
        <p:spPr/>
        <p:txBody>
          <a:bodyPr/>
          <a:lstStyle>
            <a:lvl1pPr>
              <a:defRPr/>
            </a:lvl1pPr>
          </a:lstStyle>
          <a:p>
            <a:pPr>
              <a:defRPr/>
            </a:pPr>
            <a:fld id="{00A4098D-C4AB-4C52-B877-A7E97BD03351}" type="datetimeFigureOut">
              <a:rPr lang="en-US" altLang="et-EE"/>
              <a:pPr>
                <a:defRPr/>
              </a:pPr>
              <a:t>3/26/19</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108A4-AF50-4336-A917-197AB949CA94}" type="slidenum">
              <a:rPr lang="en-US" altLang="et-EE"/>
              <a:pPr>
                <a:defRPr/>
              </a:pPr>
              <a:t>‹#›</a:t>
            </a:fld>
            <a:endParaRPr lang="en-US" altLang="et-EE"/>
          </a:p>
        </p:txBody>
      </p:sp>
    </p:spTree>
    <p:extLst>
      <p:ext uri="{BB962C8B-B14F-4D97-AF65-F5344CB8AC3E}">
        <p14:creationId xmlns:p14="http://schemas.microsoft.com/office/powerpoint/2010/main" val="59879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t-E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Date Placeholder 3"/>
          <p:cNvSpPr>
            <a:spLocks noGrp="1"/>
          </p:cNvSpPr>
          <p:nvPr>
            <p:ph type="dt" sz="half" idx="10"/>
          </p:nvPr>
        </p:nvSpPr>
        <p:spPr/>
        <p:txBody>
          <a:bodyPr/>
          <a:lstStyle>
            <a:lvl1pPr>
              <a:defRPr/>
            </a:lvl1pPr>
          </a:lstStyle>
          <a:p>
            <a:pPr>
              <a:defRPr/>
            </a:pPr>
            <a:fld id="{131BD256-604C-4654-8C6D-BA125B38CA1D}" type="datetimeFigureOut">
              <a:rPr lang="en-US" altLang="et-EE"/>
              <a:pPr>
                <a:defRPr/>
              </a:pPr>
              <a:t>3/26/19</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8E7BB1-9E85-4B8E-BB1F-0D3E0539A6E6}" type="slidenum">
              <a:rPr lang="en-US" altLang="et-EE"/>
              <a:pPr>
                <a:defRPr/>
              </a:pPr>
              <a:t>‹#›</a:t>
            </a:fld>
            <a:endParaRPr lang="en-US" altLang="et-EE"/>
          </a:p>
        </p:txBody>
      </p:sp>
    </p:spTree>
    <p:extLst>
      <p:ext uri="{BB962C8B-B14F-4D97-AF65-F5344CB8AC3E}">
        <p14:creationId xmlns:p14="http://schemas.microsoft.com/office/powerpoint/2010/main" val="224348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Content Placeholder 2"/>
          <p:cNvSpPr>
            <a:spLocks noGrp="1"/>
          </p:cNvSpPr>
          <p:nvPr>
            <p:ph idx="1"/>
          </p:nvPr>
        </p:nvSpPr>
        <p:spPr/>
        <p:txBody>
          <a:body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Date Placeholder 3"/>
          <p:cNvSpPr>
            <a:spLocks noGrp="1"/>
          </p:cNvSpPr>
          <p:nvPr>
            <p:ph type="dt" sz="half" idx="10"/>
          </p:nvPr>
        </p:nvSpPr>
        <p:spPr/>
        <p:txBody>
          <a:bodyPr/>
          <a:lstStyle>
            <a:lvl1pPr>
              <a:defRPr/>
            </a:lvl1pPr>
          </a:lstStyle>
          <a:p>
            <a:pPr>
              <a:defRPr/>
            </a:pPr>
            <a:fld id="{7A5DAABE-1CB2-4F17-B8F0-DF8F071471A3}" type="datetimeFigureOut">
              <a:rPr lang="en-US" altLang="et-EE"/>
              <a:pPr>
                <a:defRPr/>
              </a:pPr>
              <a:t>3/26/19</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5D4B0C-C2B2-4365-B4F8-D08DCDCC7316}" type="slidenum">
              <a:rPr lang="en-US" altLang="et-EE"/>
              <a:pPr>
                <a:defRPr/>
              </a:pPr>
              <a:t>‹#›</a:t>
            </a:fld>
            <a:endParaRPr lang="en-US" altLang="et-EE"/>
          </a:p>
        </p:txBody>
      </p:sp>
    </p:spTree>
    <p:extLst>
      <p:ext uri="{BB962C8B-B14F-4D97-AF65-F5344CB8AC3E}">
        <p14:creationId xmlns:p14="http://schemas.microsoft.com/office/powerpoint/2010/main" val="286413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t-E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Click to edit Master text styles</a:t>
            </a:r>
          </a:p>
        </p:txBody>
      </p:sp>
      <p:sp>
        <p:nvSpPr>
          <p:cNvPr id="4" name="Date Placeholder 3"/>
          <p:cNvSpPr>
            <a:spLocks noGrp="1"/>
          </p:cNvSpPr>
          <p:nvPr>
            <p:ph type="dt" sz="half" idx="10"/>
          </p:nvPr>
        </p:nvSpPr>
        <p:spPr/>
        <p:txBody>
          <a:bodyPr/>
          <a:lstStyle>
            <a:lvl1pPr>
              <a:defRPr/>
            </a:lvl1pPr>
          </a:lstStyle>
          <a:p>
            <a:pPr>
              <a:defRPr/>
            </a:pPr>
            <a:fld id="{C2446D08-A9BB-44BB-BF5B-F92999033809}" type="datetimeFigureOut">
              <a:rPr lang="en-US" altLang="et-EE"/>
              <a:pPr>
                <a:defRPr/>
              </a:pPr>
              <a:t>3/26/19</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0FC83C-C713-4E19-BE5D-9EA823DB8127}" type="slidenum">
              <a:rPr lang="en-US" altLang="et-EE"/>
              <a:pPr>
                <a:defRPr/>
              </a:pPr>
              <a:t>‹#›</a:t>
            </a:fld>
            <a:endParaRPr lang="en-US" altLang="et-EE"/>
          </a:p>
        </p:txBody>
      </p:sp>
    </p:spTree>
    <p:extLst>
      <p:ext uri="{BB962C8B-B14F-4D97-AF65-F5344CB8AC3E}">
        <p14:creationId xmlns:p14="http://schemas.microsoft.com/office/powerpoint/2010/main" val="3178386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5" name="Date Placeholder 3"/>
          <p:cNvSpPr>
            <a:spLocks noGrp="1"/>
          </p:cNvSpPr>
          <p:nvPr>
            <p:ph type="dt" sz="half" idx="10"/>
          </p:nvPr>
        </p:nvSpPr>
        <p:spPr/>
        <p:txBody>
          <a:bodyPr/>
          <a:lstStyle>
            <a:lvl1pPr>
              <a:defRPr/>
            </a:lvl1pPr>
          </a:lstStyle>
          <a:p>
            <a:pPr>
              <a:defRPr/>
            </a:pPr>
            <a:fld id="{46AD8625-9E02-4A30-A144-10AE0E44084E}" type="datetimeFigureOut">
              <a:rPr lang="en-US" altLang="et-EE"/>
              <a:pPr>
                <a:defRPr/>
              </a:pPr>
              <a:t>3/26/19</a:t>
            </a:fld>
            <a:endParaRPr lang="en-US" altLang="et-E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A98241-5C22-425F-95A9-9E5DBE9C7AA3}" type="slidenum">
              <a:rPr lang="en-US" altLang="et-EE"/>
              <a:pPr>
                <a:defRPr/>
              </a:pPr>
              <a:t>‹#›</a:t>
            </a:fld>
            <a:endParaRPr lang="en-US" altLang="et-EE"/>
          </a:p>
        </p:txBody>
      </p:sp>
    </p:spTree>
    <p:extLst>
      <p:ext uri="{BB962C8B-B14F-4D97-AF65-F5344CB8AC3E}">
        <p14:creationId xmlns:p14="http://schemas.microsoft.com/office/powerpoint/2010/main" val="134354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7" name="Date Placeholder 3"/>
          <p:cNvSpPr>
            <a:spLocks noGrp="1"/>
          </p:cNvSpPr>
          <p:nvPr>
            <p:ph type="dt" sz="half" idx="10"/>
          </p:nvPr>
        </p:nvSpPr>
        <p:spPr/>
        <p:txBody>
          <a:bodyPr/>
          <a:lstStyle>
            <a:lvl1pPr>
              <a:defRPr/>
            </a:lvl1pPr>
          </a:lstStyle>
          <a:p>
            <a:pPr>
              <a:defRPr/>
            </a:pPr>
            <a:fld id="{4C3C5AD8-7C34-48F8-9808-7FC4446A4359}" type="datetimeFigureOut">
              <a:rPr lang="en-US" altLang="et-EE"/>
              <a:pPr>
                <a:defRPr/>
              </a:pPr>
              <a:t>3/26/19</a:t>
            </a:fld>
            <a:endParaRPr lang="en-US" altLang="et-EE"/>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FA0D23-4F84-482B-B9F0-0F6BFE48B443}" type="slidenum">
              <a:rPr lang="en-US" altLang="et-EE"/>
              <a:pPr>
                <a:defRPr/>
              </a:pPr>
              <a:t>‹#›</a:t>
            </a:fld>
            <a:endParaRPr lang="en-US" altLang="et-EE"/>
          </a:p>
        </p:txBody>
      </p:sp>
    </p:spTree>
    <p:extLst>
      <p:ext uri="{BB962C8B-B14F-4D97-AF65-F5344CB8AC3E}">
        <p14:creationId xmlns:p14="http://schemas.microsoft.com/office/powerpoint/2010/main" val="297523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CF25E4-E4EC-4E78-9572-7E9926B07E98}" type="datetimeFigureOut">
              <a:rPr lang="en-US" altLang="et-EE"/>
              <a:pPr>
                <a:defRPr/>
              </a:pPr>
              <a:t>3/26/19</a:t>
            </a:fld>
            <a:endParaRPr lang="en-US" altLang="et-EE"/>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4BB11B-BC32-40BE-9768-4AC59ADA6B63}" type="slidenum">
              <a:rPr lang="en-US" altLang="et-EE"/>
              <a:pPr>
                <a:defRPr/>
              </a:pPr>
              <a:t>‹#›</a:t>
            </a:fld>
            <a:endParaRPr lang="en-US" altLang="et-EE"/>
          </a:p>
        </p:txBody>
      </p:sp>
    </p:spTree>
    <p:extLst>
      <p:ext uri="{BB962C8B-B14F-4D97-AF65-F5344CB8AC3E}">
        <p14:creationId xmlns:p14="http://schemas.microsoft.com/office/powerpoint/2010/main" val="364263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C8525B-11E0-4DF2-8E4C-858FB53CC05E}" type="datetimeFigureOut">
              <a:rPr lang="en-US" altLang="et-EE"/>
              <a:pPr>
                <a:defRPr/>
              </a:pPr>
              <a:t>3/26/19</a:t>
            </a:fld>
            <a:endParaRPr lang="en-US" altLang="et-EE"/>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08BAFA-A674-4272-AC69-DEC2AFDD0B18}" type="slidenum">
              <a:rPr lang="en-US" altLang="et-EE"/>
              <a:pPr>
                <a:defRPr/>
              </a:pPr>
              <a:t>‹#›</a:t>
            </a:fld>
            <a:endParaRPr lang="en-US" altLang="et-EE"/>
          </a:p>
        </p:txBody>
      </p:sp>
    </p:spTree>
    <p:extLst>
      <p:ext uri="{BB962C8B-B14F-4D97-AF65-F5344CB8AC3E}">
        <p14:creationId xmlns:p14="http://schemas.microsoft.com/office/powerpoint/2010/main" val="229623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t-E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Click to edit Master text styles</a:t>
            </a:r>
          </a:p>
        </p:txBody>
      </p:sp>
      <p:sp>
        <p:nvSpPr>
          <p:cNvPr id="5" name="Date Placeholder 3"/>
          <p:cNvSpPr>
            <a:spLocks noGrp="1"/>
          </p:cNvSpPr>
          <p:nvPr>
            <p:ph type="dt" sz="half" idx="10"/>
          </p:nvPr>
        </p:nvSpPr>
        <p:spPr/>
        <p:txBody>
          <a:bodyPr/>
          <a:lstStyle>
            <a:lvl1pPr>
              <a:defRPr/>
            </a:lvl1pPr>
          </a:lstStyle>
          <a:p>
            <a:pPr>
              <a:defRPr/>
            </a:pPr>
            <a:fld id="{1DDAAF75-8F17-4ABC-96A0-FE9865223EC3}" type="datetimeFigureOut">
              <a:rPr lang="en-US" altLang="et-EE"/>
              <a:pPr>
                <a:defRPr/>
              </a:pPr>
              <a:t>3/26/19</a:t>
            </a:fld>
            <a:endParaRPr lang="en-US" altLang="et-E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5C10C-9D26-4D97-9CC3-502CECEAAD8D}" type="slidenum">
              <a:rPr lang="en-US" altLang="et-EE"/>
              <a:pPr>
                <a:defRPr/>
              </a:pPr>
              <a:t>‹#›</a:t>
            </a:fld>
            <a:endParaRPr lang="en-US" altLang="et-EE"/>
          </a:p>
        </p:txBody>
      </p:sp>
    </p:spTree>
    <p:extLst>
      <p:ext uri="{BB962C8B-B14F-4D97-AF65-F5344CB8AC3E}">
        <p14:creationId xmlns:p14="http://schemas.microsoft.com/office/powerpoint/2010/main" val="25733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t-E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Click to edit Master text styles</a:t>
            </a:r>
          </a:p>
        </p:txBody>
      </p:sp>
      <p:sp>
        <p:nvSpPr>
          <p:cNvPr id="5" name="Date Placeholder 3"/>
          <p:cNvSpPr>
            <a:spLocks noGrp="1"/>
          </p:cNvSpPr>
          <p:nvPr>
            <p:ph type="dt" sz="half" idx="10"/>
          </p:nvPr>
        </p:nvSpPr>
        <p:spPr/>
        <p:txBody>
          <a:bodyPr/>
          <a:lstStyle>
            <a:lvl1pPr>
              <a:defRPr/>
            </a:lvl1pPr>
          </a:lstStyle>
          <a:p>
            <a:pPr>
              <a:defRPr/>
            </a:pPr>
            <a:fld id="{93BA7834-5568-4FC5-84D0-655E734EA4BA}" type="datetimeFigureOut">
              <a:rPr lang="en-US" altLang="et-EE"/>
              <a:pPr>
                <a:defRPr/>
              </a:pPr>
              <a:t>3/26/19</a:t>
            </a:fld>
            <a:endParaRPr lang="en-US" altLang="et-E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CB81B8-EE1F-48D0-80E4-6645D4F4C426}" type="slidenum">
              <a:rPr lang="en-US" altLang="et-EE"/>
              <a:pPr>
                <a:defRPr/>
              </a:pPr>
              <a:t>‹#›</a:t>
            </a:fld>
            <a:endParaRPr lang="en-US" altLang="et-EE"/>
          </a:p>
        </p:txBody>
      </p:sp>
    </p:spTree>
    <p:extLst>
      <p:ext uri="{BB962C8B-B14F-4D97-AF65-F5344CB8AC3E}">
        <p14:creationId xmlns:p14="http://schemas.microsoft.com/office/powerpoint/2010/main" val="193254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a:t>Click to edit Master title style</a:t>
            </a:r>
            <a:endParaRPr lang="en-US" altLang="et-E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t-EE" altLang="et-EE"/>
              <a:t>Click to edit Master text styles</a:t>
            </a:r>
          </a:p>
          <a:p>
            <a:pPr lvl="1"/>
            <a:r>
              <a:rPr lang="et-EE" altLang="et-EE"/>
              <a:t>Second level</a:t>
            </a:r>
          </a:p>
          <a:p>
            <a:pPr lvl="2"/>
            <a:r>
              <a:rPr lang="et-EE" altLang="et-EE"/>
              <a:t>Third level</a:t>
            </a:r>
          </a:p>
          <a:p>
            <a:pPr lvl="3"/>
            <a:r>
              <a:rPr lang="et-EE" altLang="et-EE"/>
              <a:t>Fourth level</a:t>
            </a:r>
          </a:p>
          <a:p>
            <a:pPr lvl="4"/>
            <a:r>
              <a:rPr lang="et-EE" altLang="et-EE"/>
              <a:t>Fifth level</a:t>
            </a:r>
            <a:endParaRPr lang="en-US" altLang="et-E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4B07B0F9-04D8-47F7-9D55-BC1DC340E8CF}" type="datetimeFigureOut">
              <a:rPr lang="en-US" altLang="et-EE"/>
              <a:pPr>
                <a:defRPr/>
              </a:pPr>
              <a:t>3/26/19</a:t>
            </a:fld>
            <a:endParaRPr lang="en-US" alt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A9944121-D05A-44F2-A42F-900AFB708A88}" type="slidenum">
              <a:rPr lang="en-US" altLang="et-EE"/>
              <a:pPr>
                <a:defRPr/>
              </a:pPr>
              <a:t>‹#›</a:t>
            </a:fld>
            <a:endParaRPr lang="en-US"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4129" y="2162743"/>
            <a:ext cx="7196871" cy="1790700"/>
          </a:xfrm>
          <a:noFill/>
          <a:ln>
            <a:noFill/>
          </a:ln>
        </p:spPr>
        <p:txBody>
          <a:bodyPr>
            <a:normAutofit fontScale="90000"/>
          </a:bodyPr>
          <a:lstStyle/>
          <a:p>
            <a:br>
              <a:rPr lang="en-US" b="1" dirty="0"/>
            </a:br>
            <a:br>
              <a:rPr lang="en-US" b="1" dirty="0"/>
            </a:br>
            <a:r>
              <a:rPr lang="en-US" sz="4000" b="1" dirty="0" err="1">
                <a:latin typeface="Palatino Linotype" panose="02040502050505030304" pitchFamily="18" charset="0"/>
              </a:rPr>
              <a:t>Liikenneruuhka</a:t>
            </a:r>
            <a:r>
              <a:rPr lang="en-US" sz="4000" b="1" dirty="0">
                <a:latin typeface="Palatino Linotype" panose="02040502050505030304" pitchFamily="18" charset="0"/>
              </a:rPr>
              <a:t> – </a:t>
            </a:r>
            <a:br>
              <a:rPr lang="en-US" sz="4000" b="1" dirty="0">
                <a:latin typeface="Palatino Linotype" panose="02040502050505030304" pitchFamily="18" charset="0"/>
              </a:rPr>
            </a:br>
            <a:r>
              <a:rPr lang="en-US" sz="4000" b="1" dirty="0" err="1">
                <a:latin typeface="Palatino Linotype" panose="02040502050505030304" pitchFamily="18" charset="0"/>
              </a:rPr>
              <a:t>risteykset</a:t>
            </a:r>
            <a:r>
              <a:rPr lang="en-US" sz="4000" b="1" dirty="0">
                <a:latin typeface="Palatino Linotype" panose="02040502050505030304" pitchFamily="18" charset="0"/>
              </a:rPr>
              <a:t> </a:t>
            </a:r>
            <a:r>
              <a:rPr lang="en-US" sz="4000" b="1" dirty="0" err="1">
                <a:latin typeface="Palatino Linotype" panose="02040502050505030304" pitchFamily="18" charset="0"/>
              </a:rPr>
              <a:t>uusiksi</a:t>
            </a:r>
            <a:r>
              <a:rPr lang="en-US" sz="4000" b="1" dirty="0">
                <a:latin typeface="Palatino Linotype" panose="02040502050505030304" pitchFamily="18" charset="0"/>
              </a:rPr>
              <a:t>?</a:t>
            </a:r>
            <a:br>
              <a:rPr lang="en-US" sz="4000" b="1" dirty="0">
                <a:latin typeface="Palatino Linotype" panose="02040502050505030304" pitchFamily="18" charset="0"/>
              </a:rPr>
            </a:br>
            <a:br>
              <a:rPr lang="en-US" b="1" dirty="0">
                <a:latin typeface="Palatino Linotype" panose="02040502050505030304" pitchFamily="18" charset="0"/>
              </a:rPr>
            </a:br>
            <a:br>
              <a:rPr lang="en-US" sz="3100" b="1" dirty="0">
                <a:latin typeface="Palatino Linotype" panose="02040502050505030304" pitchFamily="18" charset="0"/>
              </a:rPr>
            </a:br>
            <a:endParaRPr lang="fi-FI" sz="3100" dirty="0">
              <a:latin typeface="Palatino Linotype" panose="02040502050505030304" pitchFamily="18" charset="0"/>
            </a:endParaRPr>
          </a:p>
        </p:txBody>
      </p:sp>
      <p:grpSp>
        <p:nvGrpSpPr>
          <p:cNvPr id="3" name="Group 2"/>
          <p:cNvGrpSpPr/>
          <p:nvPr/>
        </p:nvGrpSpPr>
        <p:grpSpPr>
          <a:xfrm>
            <a:off x="1385871" y="4900609"/>
            <a:ext cx="6372257" cy="828455"/>
            <a:chOff x="47268" y="3712933"/>
            <a:chExt cx="8496342" cy="1104606"/>
          </a:xfrm>
        </p:grpSpPr>
        <p:pic>
          <p:nvPicPr>
            <p:cNvPr id="4" name="Picture 3" descr="http://europa.eu/about-eu/basic-information/symbols/images/flag_yellow_hig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68" y="3712933"/>
              <a:ext cx="1644412" cy="1043885"/>
            </a:xfrm>
            <a:prstGeom prst="rect">
              <a:avLst/>
            </a:prstGeom>
            <a:noFill/>
            <a:ln>
              <a:noFill/>
            </a:ln>
          </p:spPr>
        </p:pic>
        <p:sp>
          <p:nvSpPr>
            <p:cNvPr id="5" name="Text Box 2"/>
            <p:cNvSpPr txBox="1">
              <a:spLocks noChangeArrowheads="1"/>
            </p:cNvSpPr>
            <p:nvPr/>
          </p:nvSpPr>
          <p:spPr bwMode="auto">
            <a:xfrm>
              <a:off x="1691680" y="3712933"/>
              <a:ext cx="4657725" cy="421005"/>
            </a:xfrm>
            <a:prstGeom prst="rect">
              <a:avLst/>
            </a:prstGeom>
            <a:noFill/>
            <a:ln w="9525">
              <a:noFill/>
              <a:miter lim="800000"/>
              <a:headEnd/>
              <a:tailEnd/>
            </a:ln>
          </p:spPr>
          <p:txBody>
            <a:bodyPr rot="0" vert="horz" wrap="square" lIns="68580" tIns="34290" rIns="68580" bIns="34290" anchor="t" anchorCtr="0">
              <a:noAutofit/>
            </a:bodyPr>
            <a:lstStyle/>
            <a:p>
              <a:pPr marL="342900" algn="ctr">
                <a:lnSpc>
                  <a:spcPct val="115000"/>
                </a:lnSpc>
                <a:spcAft>
                  <a:spcPts val="75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This project has received funding from the </a:t>
              </a:r>
              <a:r>
                <a:rPr lang="en-US" sz="1200" i="1" dirty="0">
                  <a:latin typeface="Times New Roman" panose="02020603050405020304" pitchFamily="18" charset="0"/>
                  <a:ea typeface="Calibri" panose="020F0502020204030204" pitchFamily="34" charset="0"/>
                  <a:cs typeface="Times New Roman" panose="02020603050405020304" pitchFamily="18" charset="0"/>
                </a:rPr>
                <a:t>European Union’s Horizon 2020 research and innovation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programme</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under grant agreement No 665100</a:t>
              </a:r>
              <a:r>
                <a:rPr lang="en-US" sz="750" dirty="0">
                  <a:latin typeface="Times New Roman" panose="02020603050405020304" pitchFamily="18" charset="0"/>
                  <a:ea typeface="Calibri" panose="020F0502020204030204" pitchFamily="34" charset="0"/>
                  <a:cs typeface="Times New Roman" panose="02020603050405020304" pitchFamily="18" charset="0"/>
                </a:rPr>
                <a:t>.</a:t>
              </a:r>
              <a:endParaRPr lang="fi-FI"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750"/>
                </a:spcAft>
              </a:pPr>
              <a:r>
                <a:rPr lang="en-US" sz="825" dirty="0">
                  <a:latin typeface="Calibri" panose="020F0502020204030204" pitchFamily="34" charset="0"/>
                  <a:ea typeface="Calibri" panose="020F0502020204030204" pitchFamily="34" charset="0"/>
                  <a:cs typeface="Times New Roman" panose="02020603050405020304" pitchFamily="18" charset="0"/>
                </a:rPr>
                <a:t> </a:t>
              </a:r>
              <a:endParaRPr lang="fi-FI" sz="825"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6839698" y="3712933"/>
              <a:ext cx="1703912" cy="1104606"/>
            </a:xfrm>
            <a:prstGeom prst="rect">
              <a:avLst/>
            </a:prstGeom>
          </p:spPr>
        </p:pic>
      </p:grpSp>
      <p:sp>
        <p:nvSpPr>
          <p:cNvPr id="16" name="Frame 15"/>
          <p:cNvSpPr/>
          <p:nvPr/>
        </p:nvSpPr>
        <p:spPr>
          <a:xfrm>
            <a:off x="0" y="0"/>
            <a:ext cx="9144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857250 w 12192000"/>
              <a:gd name="connsiteY5" fmla="*/ 85725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857250 w 12192000"/>
              <a:gd name="connsiteY9" fmla="*/ 85725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31930 w 12192000"/>
              <a:gd name="connsiteY7" fmla="*/ 64579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20500 w 12192000"/>
              <a:gd name="connsiteY7" fmla="*/ 6343650 h 6858000"/>
              <a:gd name="connsiteX8" fmla="*/ 11334750 w 12192000"/>
              <a:gd name="connsiteY8" fmla="*/ 857250 h 6858000"/>
              <a:gd name="connsiteX9" fmla="*/ 480060 w 12192000"/>
              <a:gd name="connsiteY9" fmla="*/ 457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80060" y="457200"/>
                </a:moveTo>
                <a:lnTo>
                  <a:pt x="857250" y="6000750"/>
                </a:lnTo>
                <a:lnTo>
                  <a:pt x="11620500" y="6343650"/>
                </a:lnTo>
                <a:lnTo>
                  <a:pt x="11334750" y="857250"/>
                </a:lnTo>
                <a:lnTo>
                  <a:pt x="480060" y="457200"/>
                </a:lnTo>
                <a:close/>
              </a:path>
            </a:pathLst>
          </a:cu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pic>
        <p:nvPicPr>
          <p:cNvPr id="8" name="Picture 7"/>
          <p:cNvPicPr>
            <a:picLocks noChangeAspect="1"/>
          </p:cNvPicPr>
          <p:nvPr/>
        </p:nvPicPr>
        <p:blipFill>
          <a:blip r:embed="rId4"/>
          <a:stretch>
            <a:fillRect/>
          </a:stretch>
        </p:blipFill>
        <p:spPr>
          <a:xfrm>
            <a:off x="804129" y="868606"/>
            <a:ext cx="923925" cy="923925"/>
          </a:xfrm>
          <a:prstGeom prst="rect">
            <a:avLst/>
          </a:prstGeom>
        </p:spPr>
      </p:pic>
    </p:spTree>
    <p:extLst>
      <p:ext uri="{BB962C8B-B14F-4D97-AF65-F5344CB8AC3E}">
        <p14:creationId xmlns:p14="http://schemas.microsoft.com/office/powerpoint/2010/main" val="113171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t-EE" dirty="0" err="1">
                <a:latin typeface="Palatino Linotype" panose="02040502050505030304" pitchFamily="18" charset="0"/>
                <a:ea typeface="ＭＳ Ｐゴシック" panose="020B0600070205080204" pitchFamily="34" charset="-128"/>
              </a:rPr>
              <a:t>Kontekstuaalinen</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oppiminen</a:t>
            </a:r>
            <a:endParaRPr lang="en-US" altLang="et-EE" dirty="0">
              <a:latin typeface="Palatino Linotype" panose="02040502050505030304" pitchFamily="18" charset="0"/>
              <a:ea typeface="ＭＳ Ｐゴシック" panose="020B0600070205080204" pitchFamily="34" charset="-128"/>
            </a:endParaRPr>
          </a:p>
        </p:txBody>
      </p:sp>
      <p:sp>
        <p:nvSpPr>
          <p:cNvPr id="19459" name="Content Placeholder 2"/>
          <p:cNvSpPr>
            <a:spLocks noGrp="1"/>
          </p:cNvSpPr>
          <p:nvPr>
            <p:ph idx="1"/>
          </p:nvPr>
        </p:nvSpPr>
        <p:spPr/>
        <p:txBody>
          <a:bodyPr/>
          <a:lstStyle/>
          <a:p>
            <a:r>
              <a:rPr lang="en-US" altLang="et-EE" dirty="0" err="1">
                <a:latin typeface="Palatino Linotype" panose="02040502050505030304" pitchFamily="18" charset="0"/>
                <a:ea typeface="ＭＳ Ｐゴシック" panose="020B0600070205080204" pitchFamily="34" charset="-128"/>
              </a:rPr>
              <a:t>Oppilaat</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voivat</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tehdä</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tutkimuksia</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tien</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käytöstä</a:t>
            </a:r>
            <a:r>
              <a:rPr lang="en-US" altLang="et-EE" dirty="0">
                <a:latin typeface="Palatino Linotype" panose="02040502050505030304" pitchFamily="18" charset="0"/>
                <a:ea typeface="ＭＳ Ｐゴシック" panose="020B0600070205080204" pitchFamily="34" charset="-128"/>
              </a:rPr>
              <a:t> ja </a:t>
            </a:r>
            <a:r>
              <a:rPr lang="en-US" altLang="et-EE" dirty="0" err="1">
                <a:latin typeface="Palatino Linotype" panose="02040502050505030304" pitchFamily="18" charset="0"/>
                <a:ea typeface="ＭＳ Ｐゴシック" panose="020B0600070205080204" pitchFamily="34" charset="-128"/>
              </a:rPr>
              <a:t>mitata</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kulkuneuvojen</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nopeuksia</a:t>
            </a:r>
            <a:r>
              <a:rPr lang="en-US" altLang="et-EE" dirty="0">
                <a:latin typeface="Palatino Linotype" panose="02040502050505030304" pitchFamily="18" charset="0"/>
                <a:ea typeface="ＭＳ Ｐゴシック" panose="020B0600070205080204" pitchFamily="34" charset="-128"/>
              </a:rPr>
              <a:t> ja </a:t>
            </a:r>
            <a:r>
              <a:rPr lang="en-US" altLang="et-EE" dirty="0" err="1">
                <a:latin typeface="Palatino Linotype" panose="02040502050505030304" pitchFamily="18" charset="0"/>
                <a:ea typeface="ＭＳ Ｐゴシック" panose="020B0600070205080204" pitchFamily="34" charset="-128"/>
              </a:rPr>
              <a:t>esittää</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tulokset</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graafeina</a:t>
            </a:r>
            <a:r>
              <a:rPr lang="en-US" altLang="et-EE" dirty="0">
                <a:latin typeface="Palatino Linotype" panose="02040502050505030304" pitchFamily="18" charset="0"/>
                <a:ea typeface="ＭＳ Ｐゴシック" panose="020B0600070205080204" pitchFamily="34" charset="-128"/>
              </a:rPr>
              <a:t>. </a:t>
            </a:r>
          </a:p>
          <a:p>
            <a:r>
              <a:rPr lang="en-US" altLang="et-EE" dirty="0">
                <a:latin typeface="Palatino Linotype" panose="02040502050505030304" pitchFamily="18" charset="0"/>
                <a:ea typeface="ＭＳ Ｐゴシック" panose="020B0600070205080204" pitchFamily="34" charset="-128"/>
              </a:rPr>
              <a:t>He </a:t>
            </a:r>
            <a:r>
              <a:rPr lang="en-US" altLang="et-EE" dirty="0" err="1">
                <a:latin typeface="Palatino Linotype" panose="02040502050505030304" pitchFamily="18" charset="0"/>
                <a:ea typeface="ＭＳ Ｐゴシック" panose="020B0600070205080204" pitchFamily="34" charset="-128"/>
              </a:rPr>
              <a:t>voivat</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tutkia</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myös</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tien</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pintoja</a:t>
            </a:r>
            <a:r>
              <a:rPr lang="en-US" altLang="et-EE" dirty="0">
                <a:latin typeface="Palatino Linotype" panose="02040502050505030304" pitchFamily="18" charset="0"/>
                <a:ea typeface="ＭＳ Ｐゴシック" panose="020B0600070205080204" pitchFamily="34" charset="-128"/>
              </a:rPr>
              <a:t> ja </a:t>
            </a:r>
            <a:r>
              <a:rPr lang="en-US" altLang="et-EE" dirty="0" err="1">
                <a:latin typeface="Palatino Linotype" panose="02040502050505030304" pitchFamily="18" charset="0"/>
                <a:ea typeface="ＭＳ Ｐゴシック" panose="020B0600070205080204" pitchFamily="34" charset="-128"/>
              </a:rPr>
              <a:t>niitä</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tekijöitä</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jotka</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vaikuttavat</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pysähtymismatkoihin</a:t>
            </a:r>
            <a:r>
              <a:rPr lang="en-US" altLang="et-EE" dirty="0">
                <a:latin typeface="Palatino Linotype" panose="02040502050505030304" pitchFamily="18" charset="0"/>
                <a:ea typeface="ＭＳ Ｐゴシック" panose="020B0600070205080204" pitchFamily="34" charset="-128"/>
              </a:rPr>
              <a:t> ja </a:t>
            </a:r>
            <a:r>
              <a:rPr lang="en-US" altLang="et-EE" dirty="0" err="1">
                <a:latin typeface="Palatino Linotype" panose="02040502050505030304" pitchFamily="18" charset="0"/>
                <a:ea typeface="ＭＳ Ｐゴシック" panose="020B0600070205080204" pitchFamily="34" charset="-128"/>
              </a:rPr>
              <a:t>muihin</a:t>
            </a:r>
            <a:r>
              <a:rPr lang="en-US" altLang="et-EE" dirty="0">
                <a:latin typeface="Palatino Linotype" panose="02040502050505030304" pitchFamily="18" charset="0"/>
                <a:ea typeface="ＭＳ Ｐゴシック" panose="020B0600070205080204" pitchFamily="34" charset="-128"/>
              </a:rPr>
              <a:t> </a:t>
            </a:r>
            <a:r>
              <a:rPr lang="en-US" altLang="et-EE" dirty="0" err="1">
                <a:latin typeface="Palatino Linotype" panose="02040502050505030304" pitchFamily="18" charset="0"/>
                <a:ea typeface="ＭＳ Ｐゴシック" panose="020B0600070205080204" pitchFamily="34" charset="-128"/>
              </a:rPr>
              <a:t>tieturvallisuusasioihin</a:t>
            </a:r>
            <a:r>
              <a:rPr lang="en-US" altLang="et-EE" dirty="0">
                <a:latin typeface="Palatino Linotype" panose="02040502050505030304" pitchFamily="18" charset="0"/>
                <a:ea typeface="ＭＳ Ｐゴシック" panose="020B0600070205080204" pitchFamily="34" charset="-128"/>
              </a:rPr>
              <a:t>. </a:t>
            </a:r>
          </a:p>
        </p:txBody>
      </p:sp>
      <p:pic>
        <p:nvPicPr>
          <p:cNvPr id="4" name="Picture 3"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9344" y="5683250"/>
            <a:ext cx="2837815" cy="885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altLang="en-US" sz="3600" b="1" dirty="0">
                <a:latin typeface="Palatino Linotype" panose="02040502050505030304" pitchFamily="18" charset="0"/>
                <a:ea typeface="ＭＳ Ｐゴシック" pitchFamily="34" charset="-128"/>
              </a:rPr>
              <a:t>“</a:t>
            </a:r>
            <a:r>
              <a:rPr lang="en-US" altLang="en-US" sz="3600" b="1" dirty="0" err="1">
                <a:latin typeface="Palatino Linotype" panose="02040502050505030304" pitchFamily="18" charset="0"/>
                <a:ea typeface="ＭＳ Ｐゴシック" pitchFamily="34" charset="-128"/>
              </a:rPr>
              <a:t>Liikenneruuhka</a:t>
            </a:r>
            <a:r>
              <a:rPr lang="en-US" altLang="en-US" sz="3600" b="1" dirty="0">
                <a:latin typeface="Palatino Linotype" panose="02040502050505030304" pitchFamily="18" charset="0"/>
                <a:ea typeface="ＭＳ Ｐゴシック" pitchFamily="34" charset="-128"/>
              </a:rPr>
              <a:t> </a:t>
            </a:r>
            <a:r>
              <a:rPr lang="en-US" altLang="en-US" sz="3600" b="1" dirty="0" err="1">
                <a:latin typeface="Palatino Linotype" panose="02040502050505030304" pitchFamily="18" charset="0"/>
                <a:ea typeface="ＭＳ Ｐゴシック" pitchFamily="34" charset="-128"/>
              </a:rPr>
              <a:t>johti</a:t>
            </a:r>
            <a:r>
              <a:rPr lang="en-US" altLang="en-US" sz="3600" b="1" dirty="0">
                <a:latin typeface="Palatino Linotype" panose="02040502050505030304" pitchFamily="18" charset="0"/>
                <a:ea typeface="ＭＳ Ｐゴシック" pitchFamily="34" charset="-128"/>
              </a:rPr>
              <a:t> </a:t>
            </a:r>
            <a:r>
              <a:rPr lang="en-US" altLang="en-US" sz="3600" b="1" dirty="0" err="1">
                <a:latin typeface="Palatino Linotype" panose="02040502050505030304" pitchFamily="18" charset="0"/>
                <a:ea typeface="ＭＳ Ｐゴシック" pitchFamily="34" charset="-128"/>
              </a:rPr>
              <a:t>liikennevalojen</a:t>
            </a:r>
            <a:r>
              <a:rPr lang="en-US" altLang="en-US" sz="3600" b="1" dirty="0">
                <a:latin typeface="Palatino Linotype" panose="02040502050505030304" pitchFamily="18" charset="0"/>
                <a:ea typeface="ＭＳ Ｐゴシック" pitchFamily="34" charset="-128"/>
              </a:rPr>
              <a:t> </a:t>
            </a:r>
            <a:r>
              <a:rPr lang="en-US" altLang="en-US" sz="3600" b="1" dirty="0" err="1">
                <a:latin typeface="Palatino Linotype" panose="02040502050505030304" pitchFamily="18" charset="0"/>
                <a:ea typeface="ＭＳ Ｐゴシック" pitchFamily="34" charset="-128"/>
              </a:rPr>
              <a:t>uudelleen</a:t>
            </a:r>
            <a:r>
              <a:rPr lang="en-US" altLang="en-US" sz="3600" b="1" dirty="0">
                <a:latin typeface="Palatino Linotype" panose="02040502050505030304" pitchFamily="18" charset="0"/>
                <a:ea typeface="ＭＳ Ｐゴシック" pitchFamily="34" charset="-128"/>
              </a:rPr>
              <a:t> </a:t>
            </a:r>
            <a:r>
              <a:rPr lang="en-US" altLang="en-US" sz="3600" b="1" dirty="0" err="1">
                <a:latin typeface="Palatino Linotype" panose="02040502050505030304" pitchFamily="18" charset="0"/>
                <a:ea typeface="ＭＳ Ｐゴシック" pitchFamily="34" charset="-128"/>
              </a:rPr>
              <a:t>pohdintaan</a:t>
            </a:r>
            <a:r>
              <a:rPr lang="en-US" altLang="en-US" sz="3600" b="1" dirty="0">
                <a:latin typeface="Palatino Linotype" panose="02040502050505030304" pitchFamily="18" charset="0"/>
                <a:ea typeface="ＭＳ Ｐゴシック" pitchFamily="34" charset="-128"/>
              </a:rPr>
              <a:t>”</a:t>
            </a:r>
            <a:endParaRPr lang="en-US" altLang="et-EE" sz="3600" b="1" dirty="0">
              <a:latin typeface="Palatino Linotype" panose="02040502050505030304" pitchFamily="18" charset="0"/>
              <a:ea typeface="ＭＳ Ｐゴシック" pitchFamily="34" charset="-128"/>
            </a:endParaRPr>
          </a:p>
        </p:txBody>
      </p:sp>
      <p:sp>
        <p:nvSpPr>
          <p:cNvPr id="5123" name="TextBox 4"/>
          <p:cNvSpPr txBox="1">
            <a:spLocks noChangeArrowheads="1"/>
          </p:cNvSpPr>
          <p:nvPr/>
        </p:nvSpPr>
        <p:spPr bwMode="auto">
          <a:xfrm>
            <a:off x="660400" y="1541463"/>
            <a:ext cx="7823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just" eaLnBrk="1" hangingPunct="1">
              <a:spcBef>
                <a:spcPct val="0"/>
              </a:spcBef>
              <a:buFontTx/>
              <a:buNone/>
            </a:pPr>
            <a:r>
              <a:rPr lang="en-US" altLang="et-EE" sz="2000" dirty="0" err="1">
                <a:latin typeface="Palatino Linotype" panose="02040502050505030304" pitchFamily="18" charset="0"/>
              </a:rPr>
              <a:t>Monilla</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nuorilla</a:t>
            </a:r>
            <a:r>
              <a:rPr lang="en-US" altLang="et-EE" sz="2000" dirty="0">
                <a:latin typeface="Palatino Linotype" panose="02040502050505030304" pitchFamily="18" charset="0"/>
              </a:rPr>
              <a:t> on </a:t>
            </a:r>
            <a:r>
              <a:rPr lang="en-US" altLang="et-EE" sz="2000" dirty="0" err="1">
                <a:latin typeface="Palatino Linotype" panose="02040502050505030304" pitchFamily="18" charset="0"/>
              </a:rPr>
              <a:t>vähän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vaihtoehtoja</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matkustaa</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Castlebayssa</a:t>
            </a:r>
            <a:r>
              <a:rPr lang="en-US" altLang="et-EE" sz="2000" dirty="0">
                <a:latin typeface="Palatino Linotype" panose="02040502050505030304" pitchFamily="18" charset="0"/>
              </a:rPr>
              <a:t> ja he </a:t>
            </a:r>
            <a:r>
              <a:rPr lang="en-US" altLang="et-EE" sz="2000" dirty="0" err="1">
                <a:latin typeface="Palatino Linotype" panose="02040502050505030304" pitchFamily="18" charset="0"/>
              </a:rPr>
              <a:t>myöhästyvät</a:t>
            </a:r>
            <a:r>
              <a:rPr lang="en-US" altLang="et-EE" sz="2000" dirty="0">
                <a:latin typeface="Palatino Linotype" panose="02040502050505030304" pitchFamily="18" charset="0"/>
              </a:rPr>
              <a:t> kun </a:t>
            </a:r>
            <a:r>
              <a:rPr lang="en-US" altLang="et-EE" sz="2000" dirty="0" err="1">
                <a:latin typeface="Palatino Linotype" panose="02040502050505030304" pitchFamily="18" charset="0"/>
              </a:rPr>
              <a:t>menevät</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tapaamaan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ystäviään</a:t>
            </a:r>
            <a:r>
              <a:rPr lang="en-US" altLang="et-EE" sz="2000" dirty="0">
                <a:latin typeface="Palatino Linotype" panose="02040502050505030304" pitchFamily="18" charset="0"/>
              </a:rPr>
              <a:t> ja </a:t>
            </a:r>
            <a:r>
              <a:rPr lang="en-US" altLang="et-EE" sz="2000" dirty="0" err="1">
                <a:latin typeface="Palatino Linotype" panose="02040502050505030304" pitchFamily="18" charset="0"/>
              </a:rPr>
              <a:t>joskus</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myös</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koulusta</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liikenneruuhkan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vuoksi</a:t>
            </a:r>
            <a:r>
              <a:rPr lang="en-US" altLang="et-EE" sz="2000" dirty="0">
                <a:latin typeface="Palatino Linotype" panose="02040502050505030304" pitchFamily="18" charset="0"/>
              </a:rPr>
              <a:t>. Monet </a:t>
            </a:r>
            <a:r>
              <a:rPr lang="en-US" altLang="et-EE" sz="2000" dirty="0" err="1">
                <a:latin typeface="Palatino Linotype" panose="02040502050505030304" pitchFamily="18" charset="0"/>
              </a:rPr>
              <a:t>nuoret</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liftaavat</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kaupungin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keskustaan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lauantaisin</a:t>
            </a:r>
            <a:r>
              <a:rPr lang="en-US" altLang="et-EE" sz="2000" dirty="0">
                <a:latin typeface="Palatino Linotype" panose="02040502050505030304" pitchFamily="18" charset="0"/>
              </a:rPr>
              <a:t>  ja </a:t>
            </a:r>
            <a:r>
              <a:rPr lang="en-US" altLang="et-EE" sz="2000" dirty="0" err="1">
                <a:latin typeface="Palatino Linotype" panose="02040502050505030304" pitchFamily="18" charset="0"/>
              </a:rPr>
              <a:t>lomien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aikaan</a:t>
            </a:r>
            <a:r>
              <a:rPr lang="en-US" altLang="et-EE" sz="2000" dirty="0">
                <a:latin typeface="Palatino Linotype" panose="02040502050505030304" pitchFamily="18" charset="0"/>
              </a:rPr>
              <a:t> tai </a:t>
            </a:r>
            <a:r>
              <a:rPr lang="en-US" altLang="et-EE" sz="2000" dirty="0" err="1">
                <a:latin typeface="Palatino Linotype" panose="02040502050505030304" pitchFamily="18" charset="0"/>
              </a:rPr>
              <a:t>kouluaamuisin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mutta</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heidän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mielestään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liikenneruuhkat</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ovat</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kuitenkin</a:t>
            </a:r>
            <a:r>
              <a:rPr lang="en-US" altLang="et-EE" sz="2000" dirty="0">
                <a:latin typeface="Palatino Linotype" panose="02040502050505030304" pitchFamily="18" charset="0"/>
              </a:rPr>
              <a:t> </a:t>
            </a:r>
            <a:r>
              <a:rPr lang="en-US" altLang="et-EE" sz="2000" dirty="0" err="1">
                <a:latin typeface="Palatino Linotype" panose="02040502050505030304" pitchFamily="18" charset="0"/>
              </a:rPr>
              <a:t>stressaavia</a:t>
            </a:r>
            <a:r>
              <a:rPr lang="en-US" altLang="et-EE" sz="2000" dirty="0">
                <a:latin typeface="Palatino Linotype" panose="02040502050505030304" pitchFamily="18" charset="0"/>
              </a:rPr>
              <a:t>. </a:t>
            </a:r>
          </a:p>
        </p:txBody>
      </p:sp>
      <p:pic>
        <p:nvPicPr>
          <p:cNvPr id="5124"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227513" y="3603625"/>
            <a:ext cx="3362325" cy="2522538"/>
          </a:xfrm>
        </p:spPr>
      </p:pic>
      <p:pic>
        <p:nvPicPr>
          <p:cNvPr id="5" name="Picture 4"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867" y="5337887"/>
            <a:ext cx="2837815" cy="885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609600"/>
            <a:ext cx="8077200" cy="5516563"/>
          </a:xfrm>
        </p:spPr>
        <p:txBody>
          <a:bodyPr/>
          <a:lstStyle/>
          <a:p>
            <a:pPr marL="0" indent="0" algn="just" eaLnBrk="1" hangingPunct="1">
              <a:buFont typeface="Arial" panose="020B0604020202020204" pitchFamily="34" charset="0"/>
              <a:buNone/>
            </a:pPr>
            <a:r>
              <a:rPr lang="en-US" altLang="et-EE" sz="2400" dirty="0" err="1">
                <a:latin typeface="Palatino Linotype" panose="02040502050505030304" pitchFamily="18" charset="0"/>
                <a:ea typeface="ＭＳ Ｐゴシック" panose="020B0600070205080204" pitchFamily="34" charset="-128"/>
              </a:rPr>
              <a:t>Joukko</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oppilaita</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tutki</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liikenneruuhkan</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syitä</a:t>
            </a:r>
            <a:r>
              <a:rPr lang="en-US" altLang="et-EE" sz="2400" dirty="0">
                <a:latin typeface="Palatino Linotype" panose="02040502050505030304" pitchFamily="18" charset="0"/>
                <a:ea typeface="ＭＳ Ｐゴシック" panose="020B0600070205080204" pitchFamily="34" charset="-128"/>
              </a:rPr>
              <a:t> ja </a:t>
            </a:r>
            <a:r>
              <a:rPr lang="en-US" altLang="et-EE" sz="2400" dirty="0" err="1">
                <a:latin typeface="Palatino Linotype" panose="02040502050505030304" pitchFamily="18" charset="0"/>
                <a:ea typeface="ＭＳ Ｐゴシック" panose="020B0600070205080204" pitchFamily="34" charset="-128"/>
              </a:rPr>
              <a:t>havaitsi</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että</a:t>
            </a:r>
            <a:r>
              <a:rPr lang="en-US" altLang="et-EE" sz="2400" dirty="0">
                <a:latin typeface="Palatino Linotype" panose="02040502050505030304" pitchFamily="18" charset="0"/>
                <a:ea typeface="ＭＳ Ｐゴシック" panose="020B0600070205080204" pitchFamily="34" charset="-128"/>
              </a:rPr>
              <a:t> kun </a:t>
            </a:r>
            <a:r>
              <a:rPr lang="en-US" altLang="et-EE" sz="2400" dirty="0" err="1">
                <a:latin typeface="Palatino Linotype" panose="02040502050505030304" pitchFamily="18" charset="0"/>
                <a:ea typeface="ＭＳ Ｐゴシック" panose="020B0600070205080204" pitchFamily="34" charset="-128"/>
              </a:rPr>
              <a:t>liikennevalot</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oli</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kytketty</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pois</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päältä</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liikenne</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sujui</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paremmin</a:t>
            </a:r>
            <a:r>
              <a:rPr lang="en-US" altLang="et-EE" sz="2400" dirty="0">
                <a:latin typeface="Palatino Linotype" panose="02040502050505030304" pitchFamily="18" charset="0"/>
                <a:ea typeface="ＭＳ Ｐゴシック" panose="020B0600070205080204" pitchFamily="34" charset="-128"/>
              </a:rPr>
              <a:t>. He </a:t>
            </a:r>
            <a:r>
              <a:rPr lang="en-US" altLang="et-EE" sz="2400" dirty="0" err="1">
                <a:latin typeface="Palatino Linotype" panose="02040502050505030304" pitchFamily="18" charset="0"/>
                <a:ea typeface="ＭＳ Ｐゴシック" panose="020B0600070205080204" pitchFamily="34" charset="-128"/>
              </a:rPr>
              <a:t>päättivät</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kirjoittaa</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kirjeen</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Castlebayn</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kaupunginvaltuustolle</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ehdottaen</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muutoksia</a:t>
            </a:r>
            <a:r>
              <a:rPr lang="en-US" altLang="et-EE" sz="2400" dirty="0">
                <a:latin typeface="Palatino Linotype" panose="02040502050505030304" pitchFamily="18" charset="0"/>
                <a:ea typeface="ＭＳ Ｐゴシック" panose="020B0600070205080204" pitchFamily="34" charset="-128"/>
              </a:rPr>
              <a:t> </a:t>
            </a:r>
            <a:r>
              <a:rPr lang="en-US" altLang="et-EE" sz="2400" dirty="0" err="1">
                <a:latin typeface="Palatino Linotype" panose="02040502050505030304" pitchFamily="18" charset="0"/>
                <a:ea typeface="ＭＳ Ｐゴシック" panose="020B0600070205080204" pitchFamily="34" charset="-128"/>
              </a:rPr>
              <a:t>liikennevaloristeyksiin</a:t>
            </a:r>
            <a:r>
              <a:rPr lang="en-US" altLang="et-EE" sz="2400" dirty="0">
                <a:latin typeface="Palatino Linotype" panose="02040502050505030304" pitchFamily="18" charset="0"/>
                <a:ea typeface="ＭＳ Ｐゴシック" panose="020B0600070205080204" pitchFamily="34" charset="-128"/>
              </a:rPr>
              <a:t>. </a:t>
            </a:r>
            <a:endParaRPr lang="en-US" altLang="et-EE" dirty="0">
              <a:latin typeface="Palatino Linotype" panose="02040502050505030304" pitchFamily="18" charset="0"/>
              <a:ea typeface="ＭＳ Ｐゴシック" panose="020B0600070205080204" pitchFamily="34" charset="-128"/>
            </a:endParaRPr>
          </a:p>
        </p:txBody>
      </p:sp>
      <p:pic>
        <p:nvPicPr>
          <p:cNvPr id="717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9950" y="2815432"/>
            <a:ext cx="3429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quot;No&quot; Symbol 2"/>
          <p:cNvSpPr>
            <a:spLocks/>
          </p:cNvSpPr>
          <p:nvPr/>
        </p:nvSpPr>
        <p:spPr bwMode="auto">
          <a:xfrm>
            <a:off x="2317750" y="2984500"/>
            <a:ext cx="3073400" cy="3040063"/>
          </a:xfrm>
          <a:custGeom>
            <a:avLst/>
            <a:gdLst>
              <a:gd name="T0" fmla="*/ 0 w 3073400"/>
              <a:gd name="T1" fmla="*/ 1520032 h 3040063"/>
              <a:gd name="T2" fmla="*/ 1536700 w 3073400"/>
              <a:gd name="T3" fmla="*/ 0 h 3040063"/>
              <a:gd name="T4" fmla="*/ 3073400 w 3073400"/>
              <a:gd name="T5" fmla="*/ 1520032 h 3040063"/>
              <a:gd name="T6" fmla="*/ 1536700 w 3073400"/>
              <a:gd name="T7" fmla="*/ 3040064 h 3040063"/>
              <a:gd name="T8" fmla="*/ 0 w 3073400"/>
              <a:gd name="T9" fmla="*/ 1520032 h 3040063"/>
              <a:gd name="T10" fmla="*/ 2549078 w 3073400"/>
              <a:gd name="T11" fmla="*/ 2380226 h 3040063"/>
              <a:gd name="T12" fmla="*/ 2469925 w 3073400"/>
              <a:gd name="T13" fmla="*/ 576572 h 3040063"/>
              <a:gd name="T14" fmla="*/ 667163 w 3073400"/>
              <a:gd name="T15" fmla="*/ 518991 h 3040063"/>
              <a:gd name="T16" fmla="*/ 2549078 w 3073400"/>
              <a:gd name="T17" fmla="*/ 2380226 h 3040063"/>
              <a:gd name="T18" fmla="*/ 524322 w 3073400"/>
              <a:gd name="T19" fmla="*/ 659837 h 3040063"/>
              <a:gd name="T20" fmla="*/ 603475 w 3073400"/>
              <a:gd name="T21" fmla="*/ 2463491 h 3040063"/>
              <a:gd name="T22" fmla="*/ 2406237 w 3073400"/>
              <a:gd name="T23" fmla="*/ 2521072 h 3040063"/>
              <a:gd name="T24" fmla="*/ 524322 w 3073400"/>
              <a:gd name="T25" fmla="*/ 659837 h 30400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73400" h="3040063">
                <a:moveTo>
                  <a:pt x="0" y="1520032"/>
                </a:moveTo>
                <a:cubicBezTo>
                  <a:pt x="0" y="680542"/>
                  <a:pt x="688004" y="0"/>
                  <a:pt x="1536700" y="0"/>
                </a:cubicBezTo>
                <a:cubicBezTo>
                  <a:pt x="2385396" y="0"/>
                  <a:pt x="3073400" y="680542"/>
                  <a:pt x="3073400" y="1520032"/>
                </a:cubicBezTo>
                <a:cubicBezTo>
                  <a:pt x="3073400" y="2359522"/>
                  <a:pt x="2385396" y="3040064"/>
                  <a:pt x="1536700" y="3040064"/>
                </a:cubicBezTo>
                <a:cubicBezTo>
                  <a:pt x="688004" y="3040064"/>
                  <a:pt x="0" y="2359522"/>
                  <a:pt x="0" y="1520032"/>
                </a:cubicBezTo>
                <a:close/>
                <a:moveTo>
                  <a:pt x="2549078" y="2380226"/>
                </a:moveTo>
                <a:cubicBezTo>
                  <a:pt x="3008808" y="1852583"/>
                  <a:pt x="2974156" y="1062962"/>
                  <a:pt x="2469925" y="576572"/>
                </a:cubicBezTo>
                <a:cubicBezTo>
                  <a:pt x="1974871" y="99034"/>
                  <a:pt x="1192431" y="74043"/>
                  <a:pt x="667163" y="518991"/>
                </a:cubicBezTo>
                <a:lnTo>
                  <a:pt x="2549078" y="2380226"/>
                </a:lnTo>
                <a:close/>
                <a:moveTo>
                  <a:pt x="524322" y="659837"/>
                </a:moveTo>
                <a:cubicBezTo>
                  <a:pt x="64592" y="1187480"/>
                  <a:pt x="99244" y="1977101"/>
                  <a:pt x="603475" y="2463491"/>
                </a:cubicBezTo>
                <a:cubicBezTo>
                  <a:pt x="1098529" y="2941029"/>
                  <a:pt x="1880969" y="2966020"/>
                  <a:pt x="2406237" y="2521072"/>
                </a:cubicBezTo>
                <a:lnTo>
                  <a:pt x="524322" y="659837"/>
                </a:lnTo>
                <a:close/>
              </a:path>
            </a:pathLst>
          </a:custGeom>
          <a:solidFill>
            <a:srgbClr val="FF0000"/>
          </a:solidFill>
          <a:ln w="9525" cap="flat" cmpd="sng">
            <a:solidFill>
              <a:srgbClr val="FF0000"/>
            </a:solidFill>
            <a:prstDash val="solid"/>
            <a:round/>
            <a:headEnd/>
            <a:tailEnd/>
          </a:ln>
          <a:effectLst>
            <a:outerShdw blurRad="40000" dist="23000" dir="5400000" rotWithShape="0">
              <a:srgbClr val="000000">
                <a:alpha val="34998"/>
              </a:srgbClr>
            </a:outerShdw>
          </a:effectLst>
        </p:spPr>
        <p:txBody>
          <a:bodyPr anchor="ctr"/>
          <a:lstStyle/>
          <a:p>
            <a:pPr>
              <a:defRPr/>
            </a:pPr>
            <a:endParaRPr lang="en-GB"/>
          </a:p>
        </p:txBody>
      </p:sp>
      <p:pic>
        <p:nvPicPr>
          <p:cNvPr id="5" name="Picture 4"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9863" y="5375275"/>
            <a:ext cx="2837815" cy="885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altLang="et-EE" b="1" dirty="0" err="1">
                <a:latin typeface="Palatino Linotype" panose="02040502050505030304" pitchFamily="18" charset="0"/>
                <a:ea typeface="ＭＳ Ｐゴシック" panose="020B0600070205080204" pitchFamily="34" charset="-128"/>
              </a:rPr>
              <a:t>Valtuusto</a:t>
            </a:r>
            <a:r>
              <a:rPr lang="en-GB" altLang="et-EE" b="1" dirty="0">
                <a:latin typeface="Palatino Linotype" panose="02040502050505030304" pitchFamily="18" charset="0"/>
                <a:ea typeface="ＭＳ Ｐゴシック" panose="020B0600070205080204" pitchFamily="34" charset="-128"/>
              </a:rPr>
              <a:t> </a:t>
            </a:r>
            <a:r>
              <a:rPr lang="en-GB" altLang="et-EE" b="1" dirty="0" err="1">
                <a:latin typeface="Palatino Linotype" panose="02040502050505030304" pitchFamily="18" charset="0"/>
                <a:ea typeface="ＭＳ Ｐゴシック" panose="020B0600070205080204" pitchFamily="34" charset="-128"/>
              </a:rPr>
              <a:t>konsultoi</a:t>
            </a:r>
            <a:r>
              <a:rPr lang="en-GB" altLang="et-EE" b="1" dirty="0">
                <a:latin typeface="Palatino Linotype" panose="02040502050505030304" pitchFamily="18" charset="0"/>
                <a:ea typeface="ＭＳ Ｐゴシック" panose="020B0600070205080204" pitchFamily="34" charset="-128"/>
              </a:rPr>
              <a:t> </a:t>
            </a:r>
            <a:r>
              <a:rPr lang="en-GB" altLang="et-EE" b="1" dirty="0" err="1">
                <a:latin typeface="Palatino Linotype" panose="02040502050505030304" pitchFamily="18" charset="0"/>
                <a:ea typeface="ＭＳ Ｐゴシック" panose="020B0600070205080204" pitchFamily="34" charset="-128"/>
              </a:rPr>
              <a:t>Castlebayn</a:t>
            </a:r>
            <a:r>
              <a:rPr lang="en-GB" altLang="et-EE" b="1" dirty="0">
                <a:latin typeface="Palatino Linotype" panose="02040502050505030304" pitchFamily="18" charset="0"/>
                <a:ea typeface="ＭＳ Ｐゴシック" panose="020B0600070205080204" pitchFamily="34" charset="-128"/>
              </a:rPr>
              <a:t> </a:t>
            </a:r>
            <a:r>
              <a:rPr lang="en-GB" altLang="et-EE" b="1" dirty="0" err="1">
                <a:latin typeface="Palatino Linotype" panose="02040502050505030304" pitchFamily="18" charset="0"/>
                <a:ea typeface="ＭＳ Ｐゴシック" panose="020B0600070205080204" pitchFamily="34" charset="-128"/>
              </a:rPr>
              <a:t>liikenneyhtiötä</a:t>
            </a:r>
            <a:r>
              <a:rPr lang="en-GB" altLang="et-EE" b="1" dirty="0">
                <a:latin typeface="Palatino Linotype" panose="02040502050505030304" pitchFamily="18" charset="0"/>
                <a:ea typeface="ＭＳ Ｐゴシック" panose="020B0600070205080204" pitchFamily="34" charset="-128"/>
              </a:rPr>
              <a:t> </a:t>
            </a:r>
          </a:p>
        </p:txBody>
      </p:sp>
      <p:sp>
        <p:nvSpPr>
          <p:cNvPr id="9219" name="Content Placeholder 2"/>
          <p:cNvSpPr>
            <a:spLocks noGrp="1"/>
          </p:cNvSpPr>
          <p:nvPr>
            <p:ph idx="1"/>
          </p:nvPr>
        </p:nvSpPr>
        <p:spPr/>
        <p:txBody>
          <a:bodyPr/>
          <a:lstStyle/>
          <a:p>
            <a:pPr marL="0" indent="0" eaLnBrk="1" hangingPunct="1">
              <a:buFont typeface="Arial" panose="020B0604020202020204" pitchFamily="34" charset="0"/>
              <a:buNone/>
            </a:pPr>
            <a:r>
              <a:rPr lang="en-GB" altLang="et-EE" dirty="0" err="1">
                <a:latin typeface="Palatino Linotype" panose="02040502050505030304" pitchFamily="18" charset="0"/>
                <a:ea typeface="ＭＳ Ｐゴシック" panose="020B0600070205080204" pitchFamily="34" charset="-128"/>
              </a:rPr>
              <a:t>Valtuuston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edustajat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tapaavat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liikenneyhtiön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insinöörit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jotka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suunnittelevat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risteyksiä</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saadakseen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tietää</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onko</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mahdollista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tehdä</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parannuksia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risteyksiin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ruuhkien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välttämiseksi</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säilyttäen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tiet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turvallisina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Insinöörit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tapaavat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säännöllisesti</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kansalaisia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ja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heidän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täytyy</a:t>
            </a:r>
            <a:r>
              <a:rPr lang="en-GB" altLang="et-EE" dirty="0">
                <a:latin typeface="Palatino Linotype" panose="02040502050505030304" pitchFamily="18" charset="0"/>
                <a:ea typeface="ＭＳ Ｐゴシック" panose="020B0600070205080204" pitchFamily="34" charset="-128"/>
              </a:rPr>
              <a:t> olla </a:t>
            </a:r>
            <a:r>
              <a:rPr lang="en-GB" altLang="et-EE" dirty="0" err="1">
                <a:latin typeface="Palatino Linotype" panose="02040502050505030304" pitchFamily="18" charset="0"/>
                <a:ea typeface="ＭＳ Ｐゴシック" panose="020B0600070205080204" pitchFamily="34" charset="-128"/>
              </a:rPr>
              <a:t>tietoisia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tieliikenteen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laillisuusasioista</a:t>
            </a:r>
            <a:r>
              <a:rPr lang="en-GB" altLang="et-EE" dirty="0">
                <a:latin typeface="Palatino Linotype" panose="02040502050505030304" pitchFamily="18" charset="0"/>
                <a:ea typeface="ＭＳ Ｐゴシック" panose="020B0600070205080204" pitchFamily="34" charset="-128"/>
              </a:rPr>
              <a:t>.</a:t>
            </a:r>
          </a:p>
          <a:p>
            <a:pPr marL="0" indent="0" eaLnBrk="1" hangingPunct="1"/>
            <a:endParaRPr lang="en-GB" altLang="et-EE" dirty="0">
              <a:ea typeface="ＭＳ Ｐゴシック" panose="020B0600070205080204" pitchFamily="34" charset="-128"/>
            </a:endParaRPr>
          </a:p>
        </p:txBody>
      </p:sp>
      <p:pic>
        <p:nvPicPr>
          <p:cNvPr id="4" name="Picture 3"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092" y="5548902"/>
            <a:ext cx="2837815" cy="885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t-EE" sz="4000" b="1" dirty="0" err="1">
                <a:latin typeface="Palatino Linotype" panose="02040502050505030304" pitchFamily="18" charset="0"/>
                <a:ea typeface="ＭＳ Ｐゴシック" panose="020B0600070205080204" pitchFamily="34" charset="-128"/>
              </a:rPr>
              <a:t>Insinöörien</a:t>
            </a:r>
            <a:r>
              <a:rPr lang="en-US" altLang="et-EE" sz="4000" b="1" dirty="0">
                <a:latin typeface="Palatino Linotype" panose="02040502050505030304" pitchFamily="18" charset="0"/>
                <a:ea typeface="ＭＳ Ｐゴシック" panose="020B0600070205080204" pitchFamily="34" charset="-128"/>
              </a:rPr>
              <a:t> </a:t>
            </a:r>
            <a:r>
              <a:rPr lang="en-US" altLang="et-EE" sz="4000" b="1" dirty="0" err="1">
                <a:latin typeface="Palatino Linotype" panose="02040502050505030304" pitchFamily="18" charset="0"/>
                <a:ea typeface="ＭＳ Ｐゴシック" panose="020B0600070205080204" pitchFamily="34" charset="-128"/>
              </a:rPr>
              <a:t>suunnitelma</a:t>
            </a:r>
            <a:endParaRPr lang="en-US" altLang="et-EE" sz="4000" b="1" dirty="0">
              <a:latin typeface="Palatino Linotype" panose="02040502050505030304" pitchFamily="18" charset="0"/>
              <a:ea typeface="ＭＳ Ｐゴシック" panose="020B0600070205080204" pitchFamily="34" charset="-128"/>
            </a:endParaRPr>
          </a:p>
        </p:txBody>
      </p:sp>
      <p:sp>
        <p:nvSpPr>
          <p:cNvPr id="10243" name="Content Placeholder 2"/>
          <p:cNvSpPr>
            <a:spLocks noGrp="1"/>
          </p:cNvSpPr>
          <p:nvPr>
            <p:ph idx="1"/>
          </p:nvPr>
        </p:nvSpPr>
        <p:spPr>
          <a:xfrm>
            <a:off x="457200" y="1181100"/>
            <a:ext cx="8229600" cy="4525963"/>
          </a:xfrm>
        </p:spPr>
        <p:txBody>
          <a:bodyPr/>
          <a:lstStyle/>
          <a:p>
            <a:pPr marL="0" indent="0" algn="just" eaLnBrk="1" hangingPunct="1">
              <a:buFont typeface="Arial" panose="020B0604020202020204" pitchFamily="34" charset="0"/>
              <a:buNone/>
            </a:pPr>
            <a:r>
              <a:rPr lang="en-GB" altLang="et-EE" sz="2400" dirty="0">
                <a:latin typeface="Palatino Linotype" panose="02040502050505030304" pitchFamily="18" charset="0"/>
                <a:ea typeface="ＭＳ Ｐゴシック" panose="020B0600070205080204" pitchFamily="34" charset="-128"/>
              </a:rPr>
              <a:t>A </a:t>
            </a:r>
            <a:r>
              <a:rPr lang="en-GB" altLang="et-EE" sz="2400" dirty="0" err="1">
                <a:latin typeface="Palatino Linotype" panose="02040502050505030304" pitchFamily="18" charset="0"/>
                <a:ea typeface="ＭＳ Ｐゴシック" panose="020B0600070205080204" pitchFamily="34" charset="-128"/>
              </a:rPr>
              <a:t>groRyhmä</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insinöörejä</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saivat</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tehtäväksi</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suunnitella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vaihtoehtoja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liikennevaloristeyksille</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liikenteen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sujumiseksi</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erityisesti</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niihin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risteyksiin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joissa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useampi</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kuin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neljä</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tietä</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kohtaavat</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Insinöörien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tulee</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laatia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malleja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joita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ei-asiantuntijatkin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ymmärtävät</a:t>
            </a:r>
            <a:r>
              <a:rPr lang="en-GB" altLang="et-EE" sz="2400" dirty="0">
                <a:latin typeface="Palatino Linotype" panose="02040502050505030304" pitchFamily="18" charset="0"/>
                <a:ea typeface="ＭＳ Ｐゴシック" panose="020B0600070205080204" pitchFamily="34" charset="-128"/>
              </a:rPr>
              <a:t>.</a:t>
            </a:r>
            <a:endParaRPr lang="en-US" altLang="et-EE" sz="2400" dirty="0">
              <a:latin typeface="Palatino Linotype" panose="02040502050505030304" pitchFamily="18" charset="0"/>
              <a:ea typeface="ＭＳ Ｐゴシック" panose="020B0600070205080204" pitchFamily="34" charset="-128"/>
            </a:endParaRPr>
          </a:p>
        </p:txBody>
      </p:sp>
      <p:pic>
        <p:nvPicPr>
          <p:cNvPr id="1024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3529745"/>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14925" y="3497263"/>
            <a:ext cx="2571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8985" y="5944333"/>
            <a:ext cx="2837815" cy="885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30200" y="562708"/>
            <a:ext cx="8229600" cy="1143000"/>
          </a:xfrm>
        </p:spPr>
        <p:txBody>
          <a:bodyPr/>
          <a:lstStyle/>
          <a:p>
            <a:pPr eaLnBrk="1" hangingPunct="1"/>
            <a:r>
              <a:rPr lang="en-GB" altLang="et-EE" sz="3200" b="1" dirty="0" err="1">
                <a:latin typeface="Palatino Linotype" panose="02040502050505030304" pitchFamily="18" charset="0"/>
                <a:ea typeface="ＭＳ Ｐゴシック" panose="020B0600070205080204" pitchFamily="34" charset="-128"/>
              </a:rPr>
              <a:t>Maaginen</a:t>
            </a:r>
            <a:r>
              <a:rPr lang="en-GB" altLang="et-EE" sz="3200" b="1" dirty="0">
                <a:latin typeface="Palatino Linotype" panose="02040502050505030304" pitchFamily="18" charset="0"/>
                <a:ea typeface="ＭＳ Ｐゴシック" panose="020B0600070205080204" pitchFamily="34" charset="-128"/>
              </a:rPr>
              <a:t> </a:t>
            </a:r>
            <a:r>
              <a:rPr lang="en-GB" altLang="et-EE" sz="3200" b="1" dirty="0" err="1">
                <a:latin typeface="Palatino Linotype" panose="02040502050505030304" pitchFamily="18" charset="0"/>
                <a:ea typeface="ＭＳ Ｐゴシック" panose="020B0600070205080204" pitchFamily="34" charset="-128"/>
              </a:rPr>
              <a:t>liikenneympyräsuunnitelma</a:t>
            </a:r>
            <a:endParaRPr lang="en-GB" altLang="et-EE" sz="3200" b="1" dirty="0">
              <a:latin typeface="Palatino Linotype" panose="02040502050505030304" pitchFamily="18" charset="0"/>
              <a:ea typeface="ＭＳ Ｐゴシック" panose="020B0600070205080204" pitchFamily="34" charset="-128"/>
            </a:endParaRPr>
          </a:p>
        </p:txBody>
      </p:sp>
      <p:sp>
        <p:nvSpPr>
          <p:cNvPr id="11267" name="Content Placeholder 2"/>
          <p:cNvSpPr>
            <a:spLocks noGrp="1"/>
          </p:cNvSpPr>
          <p:nvPr>
            <p:ph idx="1"/>
          </p:nvPr>
        </p:nvSpPr>
        <p:spPr/>
        <p:txBody>
          <a:bodyPr/>
          <a:lstStyle/>
          <a:p>
            <a:pPr marL="0" indent="0" algn="just" eaLnBrk="1" hangingPunct="1">
              <a:buFont typeface="Arial" panose="020B0604020202020204" pitchFamily="34" charset="0"/>
              <a:buNone/>
            </a:pPr>
            <a:r>
              <a:rPr lang="en-GB" altLang="et-EE" sz="2400" dirty="0" err="1">
                <a:latin typeface="Palatino Linotype" panose="02040502050505030304" pitchFamily="18" charset="0"/>
                <a:ea typeface="ＭＳ Ｐゴシック" panose="020B0600070205080204" pitchFamily="34" charset="-128"/>
              </a:rPr>
              <a:t>Insinöörit</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tutkivat</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maagisten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liikenneympyräristeysten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mahdollista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käyttöä</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Niissä</a:t>
            </a:r>
            <a:r>
              <a:rPr lang="en-GB" altLang="et-EE" sz="2400" dirty="0">
                <a:latin typeface="Palatino Linotype" panose="02040502050505030304" pitchFamily="18" charset="0"/>
                <a:ea typeface="ＭＳ Ｐゴシック" panose="020B0600070205080204" pitchFamily="34" charset="-128"/>
              </a:rPr>
              <a:t> on </a:t>
            </a:r>
            <a:r>
              <a:rPr lang="en-GB" altLang="et-EE" sz="2400" dirty="0" err="1">
                <a:latin typeface="Palatino Linotype" panose="02040502050505030304" pitchFamily="18" charset="0"/>
                <a:ea typeface="ＭＳ Ｐゴシック" panose="020B0600070205080204" pitchFamily="34" charset="-128"/>
              </a:rPr>
              <a:t>useita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miniympyröitä</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keskusympyrän</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ympärillä</a:t>
            </a:r>
            <a:r>
              <a:rPr lang="en-GB" altLang="et-EE" sz="2400" dirty="0">
                <a:latin typeface="Palatino Linotype" panose="02040502050505030304" pitchFamily="18" charset="0"/>
                <a:ea typeface="ＭＳ Ｐゴシック" panose="020B0600070205080204" pitchFamily="34" charset="-128"/>
              </a:rPr>
              <a:t>. He </a:t>
            </a:r>
            <a:r>
              <a:rPr lang="en-GB" altLang="et-EE" sz="2400" dirty="0" err="1">
                <a:latin typeface="Palatino Linotype" panose="02040502050505030304" pitchFamily="18" charset="0"/>
                <a:ea typeface="ＭＳ Ｐゴシック" panose="020B0600070205080204" pitchFamily="34" charset="-128"/>
              </a:rPr>
              <a:t>tutkivat</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liikennevirtoja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olemassa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olevissa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liikennevaloristeyksissä</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ja</a:t>
            </a:r>
            <a:r>
              <a:rPr lang="en-GB" altLang="et-EE" sz="2400" dirty="0">
                <a:latin typeface="Palatino Linotype" panose="02040502050505030304" pitchFamily="18" charset="0"/>
                <a:ea typeface="ＭＳ Ｐゴシック" panose="020B0600070205080204" pitchFamily="34" charset="-128"/>
              </a:rPr>
              <a:t> </a:t>
            </a:r>
            <a:r>
              <a:rPr lang="en-GB" altLang="et-EE" sz="2400" dirty="0" err="1">
                <a:latin typeface="Palatino Linotype" panose="02040502050505030304" pitchFamily="18" charset="0"/>
                <a:ea typeface="ＭＳ Ｐゴシック" panose="020B0600070205080204" pitchFamily="34" charset="-128"/>
              </a:rPr>
              <a:t>liikenneympyröissä</a:t>
            </a:r>
            <a:r>
              <a:rPr lang="et-EE" altLang="et-EE" sz="2400" dirty="0">
                <a:latin typeface="Palatino Linotype" panose="02040502050505030304" pitchFamily="18" charset="0"/>
                <a:ea typeface="ＭＳ Ｐゴシック" panose="020B0600070205080204" pitchFamily="34" charset="-128"/>
              </a:rPr>
              <a:t>. </a:t>
            </a:r>
            <a:r>
              <a:rPr lang="fi-FI" altLang="et-EE" sz="2400" dirty="0">
                <a:latin typeface="Palatino Linotype" panose="02040502050505030304" pitchFamily="18" charset="0"/>
                <a:ea typeface="ＭＳ Ｐゴシック" panose="020B0600070205080204" pitchFamily="34" charset="-128"/>
              </a:rPr>
              <a:t>Insinöörien on osattava kerätä tietoa liikenteen kulusta, tehdä johtopäätöksiä ja raportoida tuloksia niin että kaikilla on mahdollisuus ottaa kantaa asiaan. </a:t>
            </a:r>
            <a:endParaRPr lang="en-GB" altLang="et-EE" sz="2400" dirty="0">
              <a:latin typeface="Palatino Linotype" panose="02040502050505030304" pitchFamily="18" charset="0"/>
              <a:ea typeface="ＭＳ Ｐゴシック" panose="020B0600070205080204" pitchFamily="34" charset="-128"/>
            </a:endParaRPr>
          </a:p>
        </p:txBody>
      </p:sp>
      <p:pic>
        <p:nvPicPr>
          <p:cNvPr id="1126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32375" y="4429125"/>
            <a:ext cx="35274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81113" y="4693505"/>
            <a:ext cx="292735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kvaanane\Desktop\Multico_sininen-teksti-RGB.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3877" y="113080"/>
            <a:ext cx="2450123" cy="70289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altLang="et-EE" b="1" dirty="0" err="1">
                <a:latin typeface="Palatino Linotype" panose="02040502050505030304" pitchFamily="18" charset="0"/>
                <a:ea typeface="ＭＳ Ｐゴシック" panose="020B0600070205080204" pitchFamily="34" charset="-128"/>
              </a:rPr>
              <a:t>Tekninen</a:t>
            </a:r>
            <a:r>
              <a:rPr lang="en-GB" altLang="et-EE" b="1" dirty="0">
                <a:latin typeface="Palatino Linotype" panose="02040502050505030304" pitchFamily="18" charset="0"/>
                <a:ea typeface="ＭＳ Ｐゴシック" panose="020B0600070205080204" pitchFamily="34" charset="-128"/>
              </a:rPr>
              <a:t> </a:t>
            </a:r>
            <a:r>
              <a:rPr lang="en-GB" altLang="et-EE" b="1" dirty="0" err="1">
                <a:latin typeface="Palatino Linotype" panose="02040502050505030304" pitchFamily="18" charset="0"/>
                <a:ea typeface="ＭＳ Ｐゴシック" panose="020B0600070205080204" pitchFamily="34" charset="-128"/>
              </a:rPr>
              <a:t>suunnittelu</a:t>
            </a:r>
            <a:endParaRPr lang="en-GB" altLang="et-EE" b="1" dirty="0">
              <a:latin typeface="Palatino Linotype" panose="02040502050505030304" pitchFamily="18" charset="0"/>
              <a:ea typeface="ＭＳ Ｐゴシック" panose="020B0600070205080204" pitchFamily="34" charset="-128"/>
            </a:endParaRPr>
          </a:p>
        </p:txBody>
      </p:sp>
      <p:pic>
        <p:nvPicPr>
          <p:cNvPr id="13315"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328738" y="1768475"/>
            <a:ext cx="5756275" cy="3811588"/>
          </a:xfrm>
        </p:spPr>
      </p:pic>
      <p:pic>
        <p:nvPicPr>
          <p:cNvPr id="4" name="Picture 3"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34913" y="5930900"/>
            <a:ext cx="2837815" cy="885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et-EE" b="1" dirty="0" err="1">
                <a:latin typeface="Palatino Linotype" panose="02040502050505030304" pitchFamily="18" charset="0"/>
                <a:ea typeface="ＭＳ Ｐゴシック" panose="020B0600070205080204" pitchFamily="34" charset="-128"/>
              </a:rPr>
              <a:t>Maaginen</a:t>
            </a:r>
            <a:r>
              <a:rPr lang="en-GB" altLang="et-EE" b="1" dirty="0">
                <a:latin typeface="Palatino Linotype" panose="02040502050505030304" pitchFamily="18" charset="0"/>
                <a:ea typeface="ＭＳ Ｐゴシック" panose="020B0600070205080204" pitchFamily="34" charset="-128"/>
              </a:rPr>
              <a:t> </a:t>
            </a:r>
            <a:r>
              <a:rPr lang="en-GB" altLang="et-EE" b="1" dirty="0" err="1">
                <a:latin typeface="Palatino Linotype" panose="02040502050505030304" pitchFamily="18" charset="0"/>
                <a:ea typeface="ＭＳ Ｐゴシック" panose="020B0600070205080204" pitchFamily="34" charset="-128"/>
              </a:rPr>
              <a:t>liikenneympyräsuunnitelma</a:t>
            </a:r>
            <a:endParaRPr lang="en-GB" altLang="et-EE" b="1" dirty="0">
              <a:latin typeface="Palatino Linotype" panose="02040502050505030304" pitchFamily="18" charset="0"/>
              <a:ea typeface="ＭＳ Ｐゴシック" panose="020B0600070205080204" pitchFamily="34" charset="-128"/>
            </a:endParaRPr>
          </a:p>
        </p:txBody>
      </p:sp>
      <p:pic>
        <p:nvPicPr>
          <p:cNvPr id="15363"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743075" y="1600200"/>
            <a:ext cx="5657850" cy="4525963"/>
          </a:xfrm>
        </p:spPr>
      </p:pic>
      <p:pic>
        <p:nvPicPr>
          <p:cNvPr id="4" name="Picture 3"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6185" y="5865812"/>
            <a:ext cx="2837815" cy="885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altLang="et-EE" b="1" dirty="0" err="1">
                <a:latin typeface="Palatino Linotype" panose="02040502050505030304" pitchFamily="18" charset="0"/>
                <a:ea typeface="ＭＳ Ｐゴシック" panose="020B0600070205080204" pitchFamily="34" charset="-128"/>
              </a:rPr>
              <a:t>Paikallisten</a:t>
            </a:r>
            <a:r>
              <a:rPr lang="en-GB" altLang="et-EE" b="1" dirty="0">
                <a:latin typeface="Palatino Linotype" panose="02040502050505030304" pitchFamily="18" charset="0"/>
                <a:ea typeface="ＭＳ Ｐゴシック" panose="020B0600070205080204" pitchFamily="34" charset="-128"/>
              </a:rPr>
              <a:t> </a:t>
            </a:r>
            <a:r>
              <a:rPr lang="en-GB" altLang="et-EE" b="1" dirty="0" err="1">
                <a:latin typeface="Palatino Linotype" panose="02040502050505030304" pitchFamily="18" charset="0"/>
                <a:ea typeface="ＭＳ Ｐゴシック" panose="020B0600070205080204" pitchFamily="34" charset="-128"/>
              </a:rPr>
              <a:t>kuuleminen</a:t>
            </a:r>
            <a:endParaRPr lang="en-GB" altLang="et-EE" b="1" dirty="0">
              <a:latin typeface="Palatino Linotype" panose="02040502050505030304" pitchFamily="18" charset="0"/>
              <a:ea typeface="ＭＳ Ｐゴシック" panose="020B0600070205080204" pitchFamily="34" charset="-128"/>
            </a:endParaRPr>
          </a:p>
        </p:txBody>
      </p:sp>
      <p:sp>
        <p:nvSpPr>
          <p:cNvPr id="17411" name="Content Placeholder 1"/>
          <p:cNvSpPr>
            <a:spLocks noGrp="1"/>
          </p:cNvSpPr>
          <p:nvPr>
            <p:ph idx="1"/>
          </p:nvPr>
        </p:nvSpPr>
        <p:spPr/>
        <p:txBody>
          <a:bodyPr/>
          <a:lstStyle/>
          <a:p>
            <a:r>
              <a:rPr lang="en-GB" altLang="et-EE" dirty="0" err="1">
                <a:latin typeface="Palatino Linotype" panose="02040502050505030304" pitchFamily="18" charset="0"/>
                <a:ea typeface="ＭＳ Ｐゴシック" panose="020B0600070205080204" pitchFamily="34" charset="-128"/>
              </a:rPr>
              <a:t>Liikenneyhtiö</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kuuli</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paikallisia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asukkaita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uusista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risteyssuunnitelmista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ja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selittävät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uuden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ympyrän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rakentamisen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aiheuttamat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häiriöt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sekä</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jalankulkijoiden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turvallisuuskysymykset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Insinöörit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esittävät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suunnitelmat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kaikille</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kiinnostuneille</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ryhmille</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ja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vastaavat</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kysymyksiin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ja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huoliin</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joita</a:t>
            </a:r>
            <a:r>
              <a:rPr lang="en-GB" altLang="et-EE" dirty="0">
                <a:latin typeface="Palatino Linotype" panose="02040502050505030304" pitchFamily="18" charset="0"/>
                <a:ea typeface="ＭＳ Ｐゴシック" panose="020B0600070205080204" pitchFamily="34" charset="-128"/>
              </a:rPr>
              <a:t> </a:t>
            </a:r>
            <a:r>
              <a:rPr lang="en-GB" altLang="et-EE" dirty="0" err="1">
                <a:latin typeface="Palatino Linotype" panose="02040502050505030304" pitchFamily="18" charset="0"/>
                <a:ea typeface="ＭＳ Ｐゴシック" panose="020B0600070205080204" pitchFamily="34" charset="-128"/>
              </a:rPr>
              <a:t>yleisöllä</a:t>
            </a:r>
            <a:r>
              <a:rPr lang="en-GB" altLang="et-EE" dirty="0">
                <a:latin typeface="Palatino Linotype" panose="02040502050505030304" pitchFamily="18" charset="0"/>
                <a:ea typeface="ＭＳ Ｐゴシック" panose="020B0600070205080204" pitchFamily="34" charset="-128"/>
              </a:rPr>
              <a:t> on. </a:t>
            </a:r>
          </a:p>
        </p:txBody>
      </p:sp>
      <p:pic>
        <p:nvPicPr>
          <p:cNvPr id="4" name="Picture 3"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5712" y="5972175"/>
            <a:ext cx="2837815" cy="8858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296D95A408D9408E6A80A3FFEA4EF8" ma:contentTypeVersion="0" ma:contentTypeDescription="Create a new document." ma:contentTypeScope="" ma:versionID="52c49f458eec32f1b99896034d9e0ca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8FA1B8-1B0C-40FB-8037-57014E2DC9D8}">
  <ds:schemaRefs>
    <ds:schemaRef ds:uri="http://purl.org/dc/elements/1.1/"/>
    <ds:schemaRef ds:uri="http://purl.org/dc/terms/"/>
    <ds:schemaRef ds:uri="http://purl.org/dc/dcmityp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707A5BE-5414-4363-9AE0-B96B09B4A1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AFE6F94-3B87-4F3C-B87E-EE28C9582D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992</TotalTime>
  <Words>971</Words>
  <Application>Microsoft Macintosh PowerPoint</Application>
  <PresentationFormat>Näytössä katseltava diaesitys (4:3)</PresentationFormat>
  <Paragraphs>40</Paragraphs>
  <Slides>10</Slides>
  <Notes>7</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Calibri</vt:lpstr>
      <vt:lpstr>Palatino Linotype</vt:lpstr>
      <vt:lpstr>Times New Roman</vt:lpstr>
      <vt:lpstr>Office Theme</vt:lpstr>
      <vt:lpstr>  Liikenneruuhka –  risteykset uusiksi?   </vt:lpstr>
      <vt:lpstr>“Liikenneruuhka johti liikennevalojen uudelleen pohdintaan”</vt:lpstr>
      <vt:lpstr>PowerPoint-esitys</vt:lpstr>
      <vt:lpstr>Valtuusto konsultoi Castlebayn liikenneyhtiötä </vt:lpstr>
      <vt:lpstr>Insinöörien suunnitelma</vt:lpstr>
      <vt:lpstr>Maaginen liikenneympyräsuunnitelma</vt:lpstr>
      <vt:lpstr>Tekninen suunnittelu</vt:lpstr>
      <vt:lpstr>Maaginen liikenneympyräsuunnitelma</vt:lpstr>
      <vt:lpstr>Paikallisten kuuleminen</vt:lpstr>
      <vt:lpstr>Kontekstuaalinen oppiminen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 wasp in lemonade lead to court case”</dc:title>
  <dc:creator>Tormi</dc:creator>
  <cp:lastModifiedBy>Microsoft Office User</cp:lastModifiedBy>
  <cp:revision>90</cp:revision>
  <dcterms:created xsi:type="dcterms:W3CDTF">2015-10-16T14:37:25Z</dcterms:created>
  <dcterms:modified xsi:type="dcterms:W3CDTF">2019-03-26T09:31:36Z</dcterms:modified>
</cp:coreProperties>
</file>