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58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00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3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46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8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78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788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49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474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56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11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29E1-D147-4E2C-A1AE-ACFF57B9D0B2}" type="datetimeFigureOut">
              <a:rPr lang="fi-FI" smtClean="0"/>
              <a:t>28.12.2018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E4B1C-DF3F-41BE-B36C-DAE22BB411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85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373" y="2136083"/>
            <a:ext cx="9144000" cy="23876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4900" b="1" dirty="0" smtClean="0">
                <a:latin typeface="Palatino Linotype" panose="02040502050505030304" pitchFamily="18" charset="0"/>
              </a:rPr>
              <a:t>Why </a:t>
            </a:r>
            <a:r>
              <a:rPr lang="en-US" sz="4900" b="1" dirty="0">
                <a:latin typeface="Palatino Linotype" panose="02040502050505030304" pitchFamily="18" charset="0"/>
              </a:rPr>
              <a:t>was the pedestrian crossing in front of the school removed?</a:t>
            </a:r>
            <a:r>
              <a:rPr lang="fi-FI" dirty="0">
                <a:latin typeface="Palatino Linotype" panose="02040502050505030304" pitchFamily="18" charset="0"/>
              </a:rPr>
              <a:t/>
            </a:r>
            <a:br>
              <a:rPr lang="fi-FI" dirty="0">
                <a:latin typeface="Palatino Linotype" panose="02040502050505030304" pitchFamily="18" charset="0"/>
              </a:rPr>
            </a:br>
            <a:endParaRPr lang="fi-FI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47829" y="4523683"/>
            <a:ext cx="8496342" cy="1104606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457200"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600" i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600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1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804805"/>
            <a:ext cx="1973717" cy="12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5" y="7718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Palatino Linotype" panose="02040502050505030304" pitchFamily="18" charset="0"/>
              </a:rPr>
              <a:t>The following piece was published in the letters for the editor of the local newspaper a few months back.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fi-F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601" y="4958333"/>
            <a:ext cx="1676545" cy="1676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1829" y="1763530"/>
            <a:ext cx="80227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Palatino Linotype" panose="02040502050505030304" pitchFamily="18" charset="0"/>
              </a:rPr>
              <a:t>In </a:t>
            </a:r>
            <a:r>
              <a:rPr lang="en-US" sz="2000" dirty="0" err="1">
                <a:latin typeface="Palatino Linotype" panose="02040502050505030304" pitchFamily="18" charset="0"/>
              </a:rPr>
              <a:t>Kontiolahti</a:t>
            </a:r>
            <a:r>
              <a:rPr lang="en-US" sz="2000" dirty="0">
                <a:latin typeface="Palatino Linotype" panose="02040502050505030304" pitchFamily="18" charset="0"/>
              </a:rPr>
              <a:t> city </a:t>
            </a:r>
            <a:r>
              <a:rPr lang="en-US" sz="2000" dirty="0" err="1">
                <a:latin typeface="Palatino Linotype" panose="02040502050505030304" pitchFamily="18" charset="0"/>
              </a:rPr>
              <a:t>centre</a:t>
            </a:r>
            <a:r>
              <a:rPr lang="en-US" sz="2000" dirty="0">
                <a:latin typeface="Palatino Linotype" panose="02040502050505030304" pitchFamily="18" charset="0"/>
              </a:rPr>
              <a:t>, from the junction between </a:t>
            </a:r>
            <a:r>
              <a:rPr lang="en-US" sz="2000" dirty="0" err="1">
                <a:latin typeface="Palatino Linotype" panose="02040502050505030304" pitchFamily="18" charset="0"/>
              </a:rPr>
              <a:t>Keskuskatu</a:t>
            </a:r>
            <a:r>
              <a:rPr lang="en-US" sz="2000" dirty="0">
                <a:latin typeface="Palatino Linotype" panose="02040502050505030304" pitchFamily="18" charset="0"/>
              </a:rPr>
              <a:t> and </a:t>
            </a:r>
            <a:r>
              <a:rPr lang="en-US" sz="2000" dirty="0" err="1" smtClean="0">
                <a:latin typeface="Palatino Linotype" panose="02040502050505030304" pitchFamily="18" charset="0"/>
              </a:rPr>
              <a:t>Puutarhatie</a:t>
            </a:r>
            <a:r>
              <a:rPr lang="en-US" sz="2000" dirty="0" smtClean="0">
                <a:latin typeface="Palatino Linotype" panose="02040502050505030304" pitchFamily="18" charset="0"/>
              </a:rPr>
              <a:t> </a:t>
            </a:r>
            <a:r>
              <a:rPr lang="en-US" sz="2000" dirty="0">
                <a:latin typeface="Palatino Linotype" panose="02040502050505030304" pitchFamily="18" charset="0"/>
              </a:rPr>
              <a:t>the pedestrian crossing on </a:t>
            </a:r>
            <a:r>
              <a:rPr lang="en-US" sz="2000" dirty="0" err="1">
                <a:latin typeface="Palatino Linotype" panose="02040502050505030304" pitchFamily="18" charset="0"/>
              </a:rPr>
              <a:t>Keskuskatu</a:t>
            </a:r>
            <a:r>
              <a:rPr lang="en-US" sz="2000" dirty="0">
                <a:latin typeface="Palatino Linotype" panose="02040502050505030304" pitchFamily="18" charset="0"/>
              </a:rPr>
              <a:t> was removed </a:t>
            </a:r>
            <a:r>
              <a:rPr lang="en-US" sz="2000" dirty="0" smtClean="0">
                <a:latin typeface="Palatino Linotype" panose="02040502050505030304" pitchFamily="18" charset="0"/>
              </a:rPr>
              <a:t>a few </a:t>
            </a:r>
            <a:r>
              <a:rPr lang="en-US" sz="2000" dirty="0">
                <a:latin typeface="Palatino Linotype" panose="02040502050505030304" pitchFamily="18" charset="0"/>
              </a:rPr>
              <a:t>years ago. Many people wonder why?</a:t>
            </a:r>
          </a:p>
          <a:p>
            <a:pPr algn="just"/>
            <a:r>
              <a:rPr lang="en-US" sz="2000" dirty="0">
                <a:latin typeface="Palatino Linotype" panose="02040502050505030304" pitchFamily="18" charset="0"/>
              </a:rPr>
              <a:t>	There is a subway right next to the junction. Is this the reason why the </a:t>
            </a:r>
            <a:r>
              <a:rPr lang="en-US" sz="2000" dirty="0" smtClean="0">
                <a:latin typeface="Palatino Linotype" panose="02040502050505030304" pitchFamily="18" charset="0"/>
              </a:rPr>
              <a:t>pedestrian </a:t>
            </a:r>
            <a:r>
              <a:rPr lang="en-US" sz="2000" dirty="0">
                <a:latin typeface="Palatino Linotype" panose="02040502050505030304" pitchFamily="18" charset="0"/>
              </a:rPr>
              <a:t>crossing was removed? </a:t>
            </a:r>
          </a:p>
          <a:p>
            <a:pPr algn="just"/>
            <a:r>
              <a:rPr lang="en-US" sz="2000" dirty="0">
                <a:latin typeface="Palatino Linotype" panose="02040502050505030304" pitchFamily="18" charset="0"/>
              </a:rPr>
              <a:t>	Having watched the situation, I have noticed that neither the students </a:t>
            </a:r>
            <a:r>
              <a:rPr lang="en-US" sz="2000" dirty="0" smtClean="0">
                <a:latin typeface="Palatino Linotype" panose="02040502050505030304" pitchFamily="18" charset="0"/>
              </a:rPr>
              <a:t>not </a:t>
            </a:r>
            <a:r>
              <a:rPr lang="en-US" sz="2000" dirty="0">
                <a:latin typeface="Palatino Linotype" panose="02040502050505030304" pitchFamily="18" charset="0"/>
              </a:rPr>
              <a:t>teachers use the subway. People seem to still use the ghost </a:t>
            </a:r>
            <a:r>
              <a:rPr lang="en-US" sz="2000" dirty="0" smtClean="0">
                <a:latin typeface="Palatino Linotype" panose="02040502050505030304" pitchFamily="18" charset="0"/>
              </a:rPr>
              <a:t>pedestrian </a:t>
            </a:r>
            <a:r>
              <a:rPr lang="en-US" sz="2000" dirty="0">
                <a:latin typeface="Palatino Linotype" panose="02040502050505030304" pitchFamily="18" charset="0"/>
              </a:rPr>
              <a:t>crossing, which in my opinion would still be a logical choice 	for the crossing.</a:t>
            </a:r>
          </a:p>
          <a:p>
            <a:pPr algn="just"/>
            <a:r>
              <a:rPr lang="en-US" sz="2000" dirty="0">
                <a:latin typeface="Palatino Linotype" panose="02040502050505030304" pitchFamily="18" charset="0"/>
              </a:rPr>
              <a:t>	Could somebody please examine the situation and draw up a letter for </a:t>
            </a:r>
            <a:r>
              <a:rPr lang="en-US" sz="2000" dirty="0" smtClean="0">
                <a:latin typeface="Palatino Linotype" panose="02040502050505030304" pitchFamily="18" charset="0"/>
              </a:rPr>
              <a:t>the </a:t>
            </a:r>
            <a:r>
              <a:rPr lang="en-US" sz="2000" dirty="0">
                <a:latin typeface="Palatino Linotype" panose="02040502050505030304" pitchFamily="18" charset="0"/>
              </a:rPr>
              <a:t>policy-makers to guarantee the safety in this junction? </a:t>
            </a:r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1" y="5796606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8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66" y="416553"/>
            <a:ext cx="5199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err="1" smtClean="0">
                <a:latin typeface="Palatino Linotype" panose="02040502050505030304" pitchFamily="18" charset="0"/>
              </a:rPr>
              <a:t>Who</a:t>
            </a:r>
            <a:r>
              <a:rPr lang="fi-FI" sz="3600" dirty="0" smtClean="0">
                <a:latin typeface="Palatino Linotype" panose="02040502050505030304" pitchFamily="18" charset="0"/>
              </a:rPr>
              <a:t> in </a:t>
            </a:r>
            <a:r>
              <a:rPr lang="fi-FI" sz="3600" dirty="0" err="1" smtClean="0">
                <a:latin typeface="Palatino Linotype" panose="02040502050505030304" pitchFamily="18" charset="0"/>
              </a:rPr>
              <a:t>the</a:t>
            </a:r>
            <a:r>
              <a:rPr lang="fi-FI" sz="3600" dirty="0" smtClean="0">
                <a:latin typeface="Palatino Linotype" panose="02040502050505030304" pitchFamily="18" charset="0"/>
              </a:rPr>
              <a:t> </a:t>
            </a:r>
          </a:p>
          <a:p>
            <a:r>
              <a:rPr lang="fi-FI" sz="3600" dirty="0" err="1" smtClean="0">
                <a:latin typeface="Palatino Linotype" panose="02040502050505030304" pitchFamily="18" charset="0"/>
              </a:rPr>
              <a:t>municipality</a:t>
            </a:r>
            <a:r>
              <a:rPr lang="fi-FI" sz="3600" dirty="0" smtClean="0">
                <a:latin typeface="Palatino Linotype" panose="02040502050505030304" pitchFamily="18" charset="0"/>
              </a:rPr>
              <a:t> is </a:t>
            </a:r>
            <a:r>
              <a:rPr lang="fi-FI" sz="3600" dirty="0" err="1" smtClean="0">
                <a:latin typeface="Palatino Linotype" panose="02040502050505030304" pitchFamily="18" charset="0"/>
              </a:rPr>
              <a:t>responsible</a:t>
            </a:r>
            <a:r>
              <a:rPr lang="fi-FI" sz="3600" dirty="0" smtClean="0">
                <a:latin typeface="Palatino Linotype" panose="02040502050505030304" pitchFamily="18" charset="0"/>
              </a:rPr>
              <a:t>?</a:t>
            </a:r>
          </a:p>
          <a:p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10016067" y="2420434"/>
            <a:ext cx="182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0"/>
            <a:ext cx="8772525" cy="5259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59803"/>
            <a:ext cx="5705474" cy="35981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12760" y="2350816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16797" y="530691"/>
            <a:ext cx="191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Houses and apartments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883225" y="2848708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LIBRARY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239125" y="2066925"/>
            <a:ext cx="533400" cy="3809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" y="2066925"/>
            <a:ext cx="8239124" cy="1192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705476" y="3033374"/>
            <a:ext cx="2638415" cy="3824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" y="3259803"/>
            <a:ext cx="5705474" cy="35981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112553" y="2733321"/>
            <a:ext cx="113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SUBWAY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8541644" y="2447878"/>
            <a:ext cx="230881" cy="2854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59" y="564268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9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1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Palatino Linotype" panose="02040502050505030304" pitchFamily="18" charset="0"/>
              </a:rPr>
              <a:t>Municipal engineer 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1327"/>
            <a:ext cx="10515600" cy="4351338"/>
          </a:xfrm>
        </p:spPr>
        <p:txBody>
          <a:bodyPr>
            <a:noAutofit/>
          </a:bodyPr>
          <a:lstStyle/>
          <a:p>
            <a:r>
              <a:rPr lang="fi-FI" sz="2000" b="1" dirty="0" smtClean="0">
                <a:latin typeface="Palatino Linotype" panose="02040502050505030304" pitchFamily="18" charset="0"/>
              </a:rPr>
              <a:t>Is </a:t>
            </a:r>
            <a:r>
              <a:rPr lang="fi-FI" sz="2000" b="1" dirty="0" err="1" smtClean="0">
                <a:latin typeface="Palatino Linotype" panose="02040502050505030304" pitchFamily="18" charset="0"/>
              </a:rPr>
              <a:t>responsible</a:t>
            </a:r>
            <a:r>
              <a:rPr lang="fi-FI" sz="2000" b="1" dirty="0" smtClean="0">
                <a:latin typeface="Palatino Linotype" panose="02040502050505030304" pitchFamily="18" charset="0"/>
              </a:rPr>
              <a:t> of</a:t>
            </a:r>
          </a:p>
          <a:p>
            <a:pPr lvl="1"/>
            <a:r>
              <a:rPr lang="fi-FI" sz="2000" dirty="0" smtClean="0">
                <a:latin typeface="Palatino Linotype" panose="02040502050505030304" pitchFamily="18" charset="0"/>
              </a:rPr>
              <a:t>Provision and </a:t>
            </a:r>
            <a:r>
              <a:rPr lang="fi-FI" sz="2000" dirty="0" err="1" smtClean="0">
                <a:latin typeface="Palatino Linotype" panose="02040502050505030304" pitchFamily="18" charset="0"/>
              </a:rPr>
              <a:t>operation</a:t>
            </a:r>
            <a:r>
              <a:rPr lang="fi-FI" sz="2000" dirty="0" smtClean="0">
                <a:latin typeface="Palatino Linotype" panose="02040502050505030304" pitchFamily="18" charset="0"/>
              </a:rPr>
              <a:t> of </a:t>
            </a:r>
            <a:r>
              <a:rPr lang="fi-FI" sz="2000" dirty="0" err="1" smtClean="0">
                <a:latin typeface="Palatino Linotype" panose="02040502050505030304" pitchFamily="18" charset="0"/>
              </a:rPr>
              <a:t>various</a:t>
            </a:r>
            <a:r>
              <a:rPr lang="fi-FI" sz="2000" dirty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services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vital</a:t>
            </a:r>
            <a:r>
              <a:rPr lang="fi-FI" sz="2000" dirty="0" smtClean="0">
                <a:latin typeface="Palatino Linotype" panose="02040502050505030304" pitchFamily="18" charset="0"/>
              </a:rPr>
              <a:t> for </a:t>
            </a:r>
            <a:r>
              <a:rPr lang="fi-FI" sz="2000" dirty="0" err="1" smtClean="0">
                <a:latin typeface="Palatino Linotype" panose="02040502050505030304" pitchFamily="18" charset="0"/>
              </a:rPr>
              <a:t>the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community</a:t>
            </a:r>
            <a:r>
              <a:rPr lang="fi-FI" sz="2000" dirty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such</a:t>
            </a:r>
            <a:r>
              <a:rPr lang="fi-FI" sz="2000" dirty="0" smtClean="0">
                <a:latin typeface="Palatino Linotype" panose="02040502050505030304" pitchFamily="18" charset="0"/>
              </a:rPr>
              <a:t> as </a:t>
            </a:r>
            <a:r>
              <a:rPr lang="fi-FI" sz="2000" dirty="0" err="1" smtClean="0">
                <a:latin typeface="Palatino Linotype" panose="02040502050505030304" pitchFamily="18" charset="0"/>
              </a:rPr>
              <a:t>maintance</a:t>
            </a:r>
            <a:r>
              <a:rPr lang="fi-FI" sz="2000" dirty="0" smtClean="0">
                <a:latin typeface="Palatino Linotype" panose="02040502050505030304" pitchFamily="18" charset="0"/>
              </a:rPr>
              <a:t> of </a:t>
            </a:r>
            <a:r>
              <a:rPr lang="fi-FI" sz="2000" dirty="0" err="1" smtClean="0">
                <a:latin typeface="Palatino Linotype" panose="02040502050505030304" pitchFamily="18" charset="0"/>
              </a:rPr>
              <a:t>streets</a:t>
            </a:r>
            <a:r>
              <a:rPr lang="fi-FI" sz="2000" dirty="0" smtClean="0">
                <a:latin typeface="Palatino Linotype" panose="02040502050505030304" pitchFamily="18" charset="0"/>
              </a:rPr>
              <a:t> and </a:t>
            </a:r>
            <a:r>
              <a:rPr lang="fi-FI" sz="2000" dirty="0" err="1" smtClean="0">
                <a:latin typeface="Palatino Linotype" panose="02040502050505030304" pitchFamily="18" charset="0"/>
              </a:rPr>
              <a:t>parks</a:t>
            </a:r>
            <a:endParaRPr lang="fi-FI" sz="2000" dirty="0" smtClean="0">
              <a:latin typeface="Palatino Linotype" panose="02040502050505030304" pitchFamily="18" charset="0"/>
            </a:endParaRPr>
          </a:p>
          <a:p>
            <a:pPr lvl="1"/>
            <a:r>
              <a:rPr lang="fi-FI" sz="2000" dirty="0" err="1" smtClean="0">
                <a:latin typeface="Palatino Linotype" panose="02040502050505030304" pitchFamily="18" charset="0"/>
              </a:rPr>
              <a:t>Infrastructure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investments</a:t>
            </a:r>
            <a:endParaRPr lang="fi-FI" sz="2000" dirty="0" smtClean="0">
              <a:latin typeface="Palatino Linotype" panose="02040502050505030304" pitchFamily="18" charset="0"/>
            </a:endParaRPr>
          </a:p>
          <a:p>
            <a:r>
              <a:rPr lang="fi-FI" sz="2000" b="1" dirty="0" err="1" smtClean="0">
                <a:latin typeface="Palatino Linotype" panose="02040502050505030304" pitchFamily="18" charset="0"/>
              </a:rPr>
              <a:t>Work</a:t>
            </a:r>
            <a:r>
              <a:rPr lang="fi-FI" sz="2000" b="1" dirty="0" smtClean="0">
                <a:latin typeface="Palatino Linotype" panose="02040502050505030304" pitchFamily="18" charset="0"/>
              </a:rPr>
              <a:t> </a:t>
            </a:r>
            <a:r>
              <a:rPr lang="fi-FI" sz="2000" b="1" dirty="0" err="1" smtClean="0">
                <a:latin typeface="Palatino Linotype" panose="02040502050505030304" pitchFamily="18" charset="0"/>
              </a:rPr>
              <a:t>includes</a:t>
            </a:r>
            <a:endParaRPr lang="fi-FI" sz="2000" b="1" dirty="0" smtClean="0">
              <a:latin typeface="Palatino Linotype" panose="02040502050505030304" pitchFamily="18" charset="0"/>
            </a:endParaRPr>
          </a:p>
          <a:p>
            <a:pPr lvl="1"/>
            <a:r>
              <a:rPr lang="fi-FI" sz="2000" dirty="0" smtClean="0">
                <a:latin typeface="Palatino Linotype" panose="02040502050505030304" pitchFamily="18" charset="0"/>
              </a:rPr>
              <a:t>Collaboration </a:t>
            </a:r>
            <a:r>
              <a:rPr lang="fi-FI" sz="2000" dirty="0" err="1" smtClean="0">
                <a:latin typeface="Palatino Linotype" panose="02040502050505030304" pitchFamily="18" charset="0"/>
              </a:rPr>
              <a:t>with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early-planning</a:t>
            </a:r>
            <a:r>
              <a:rPr lang="fi-FI" sz="2000" dirty="0" smtClean="0">
                <a:latin typeface="Palatino Linotype" panose="02040502050505030304" pitchFamily="18" charset="0"/>
              </a:rPr>
              <a:t>, </a:t>
            </a:r>
            <a:r>
              <a:rPr lang="fi-FI" sz="2000" dirty="0" err="1" smtClean="0">
                <a:latin typeface="Palatino Linotype" panose="02040502050505030304" pitchFamily="18" charset="0"/>
              </a:rPr>
              <a:t>zoning</a:t>
            </a:r>
            <a:r>
              <a:rPr lang="fi-FI" sz="2000" dirty="0" smtClean="0">
                <a:latin typeface="Palatino Linotype" panose="02040502050505030304" pitchFamily="18" charset="0"/>
              </a:rPr>
              <a:t>, supervision and </a:t>
            </a:r>
            <a:r>
              <a:rPr lang="fi-FI" sz="2000" dirty="0" err="1" smtClean="0">
                <a:latin typeface="Palatino Linotype" panose="02040502050505030304" pitchFamily="18" charset="0"/>
              </a:rPr>
              <a:t>other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units</a:t>
            </a:r>
            <a:r>
              <a:rPr lang="fi-FI" sz="2000" dirty="0" smtClean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fi-FI" sz="2000" dirty="0" err="1" smtClean="0">
                <a:latin typeface="Palatino Linotype" panose="02040502050505030304" pitchFamily="18" charset="0"/>
              </a:rPr>
              <a:t>Overall</a:t>
            </a:r>
            <a:r>
              <a:rPr lang="fi-FI" sz="2000" dirty="0" smtClean="0">
                <a:latin typeface="Palatino Linotype" panose="02040502050505030304" pitchFamily="18" charset="0"/>
              </a:rPr>
              <a:t> management</a:t>
            </a:r>
          </a:p>
          <a:p>
            <a:pPr lvl="1"/>
            <a:r>
              <a:rPr lang="fi-FI" sz="2000" dirty="0" smtClean="0">
                <a:latin typeface="Palatino Linotype" panose="02040502050505030304" pitchFamily="18" charset="0"/>
              </a:rPr>
              <a:t>Planning </a:t>
            </a:r>
            <a:r>
              <a:rPr lang="fi-FI" sz="2000" dirty="0" err="1" smtClean="0">
                <a:latin typeface="Palatino Linotype" panose="02040502050505030304" pitchFamily="18" charset="0"/>
              </a:rPr>
              <a:t>far-reaching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strategies</a:t>
            </a:r>
            <a:endParaRPr lang="fi-FI" sz="2000" dirty="0">
              <a:latin typeface="Palatino Linotype" panose="02040502050505030304" pitchFamily="18" charset="0"/>
            </a:endParaRPr>
          </a:p>
          <a:p>
            <a:r>
              <a:rPr lang="fi-FI" sz="2000" b="1" dirty="0" err="1" smtClean="0">
                <a:latin typeface="Palatino Linotype" panose="02040502050505030304" pitchFamily="18" charset="0"/>
              </a:rPr>
              <a:t>Requirements</a:t>
            </a:r>
            <a:r>
              <a:rPr lang="fi-FI" sz="2000" b="1" dirty="0" smtClean="0">
                <a:latin typeface="Palatino Linotype" panose="02040502050505030304" pitchFamily="18" charset="0"/>
              </a:rPr>
              <a:t> for </a:t>
            </a:r>
            <a:r>
              <a:rPr lang="fi-FI" sz="2000" b="1" dirty="0" err="1" smtClean="0">
                <a:latin typeface="Palatino Linotype" panose="02040502050505030304" pitchFamily="18" charset="0"/>
              </a:rPr>
              <a:t>the</a:t>
            </a:r>
            <a:r>
              <a:rPr lang="fi-FI" sz="2000" b="1" dirty="0" smtClean="0">
                <a:latin typeface="Palatino Linotype" panose="02040502050505030304" pitchFamily="18" charset="0"/>
              </a:rPr>
              <a:t> </a:t>
            </a:r>
            <a:r>
              <a:rPr lang="fi-FI" sz="2000" b="1" dirty="0" err="1" smtClean="0">
                <a:latin typeface="Palatino Linotype" panose="02040502050505030304" pitchFamily="18" charset="0"/>
              </a:rPr>
              <a:t>work</a:t>
            </a:r>
            <a:endParaRPr lang="fi-FI" sz="2000" b="1" dirty="0" smtClean="0">
              <a:latin typeface="Palatino Linotype" panose="02040502050505030304" pitchFamily="18" charset="0"/>
            </a:endParaRPr>
          </a:p>
          <a:p>
            <a:pPr lvl="1"/>
            <a:r>
              <a:rPr lang="en-US" sz="2000" dirty="0">
                <a:latin typeface="Palatino Linotype" panose="02040502050505030304" pitchFamily="18" charset="0"/>
              </a:rPr>
              <a:t>S</a:t>
            </a:r>
            <a:r>
              <a:rPr lang="en-US" sz="2000" dirty="0" smtClean="0">
                <a:latin typeface="Palatino Linotype" panose="02040502050505030304" pitchFamily="18" charset="0"/>
              </a:rPr>
              <a:t>tudies </a:t>
            </a:r>
            <a:r>
              <a:rPr lang="en-US" sz="2000" dirty="0">
                <a:latin typeface="Palatino Linotype" panose="02040502050505030304" pitchFamily="18" charset="0"/>
              </a:rPr>
              <a:t>of Master of Science in </a:t>
            </a:r>
            <a:r>
              <a:rPr lang="en-US" sz="2000" dirty="0" smtClean="0">
                <a:latin typeface="Palatino Linotype" panose="02040502050505030304" pitchFamily="18" charset="0"/>
              </a:rPr>
              <a:t>Technology</a:t>
            </a:r>
          </a:p>
          <a:p>
            <a:pPr lvl="1"/>
            <a:r>
              <a:rPr lang="en-US" sz="2000" dirty="0" smtClean="0">
                <a:latin typeface="Palatino Linotype" panose="02040502050505030304" pitchFamily="18" charset="0"/>
              </a:rPr>
              <a:t>Planning, development and leading skills, teamwork skills, problem solving skills</a:t>
            </a:r>
          </a:p>
          <a:p>
            <a:pPr lvl="1"/>
            <a:r>
              <a:rPr lang="en-US" sz="2000" dirty="0" smtClean="0">
                <a:latin typeface="Palatino Linotype" panose="02040502050505030304" pitchFamily="18" charset="0"/>
              </a:rPr>
              <a:t>Good language skills</a:t>
            </a:r>
            <a:endParaRPr lang="fi-FI" sz="2000" dirty="0">
              <a:latin typeface="Palatino Linotype" panose="02040502050505030304" pitchFamily="18" charset="0"/>
            </a:endParaRPr>
          </a:p>
          <a:p>
            <a:pPr lvl="1"/>
            <a:endParaRPr lang="fi-FI" sz="2000" dirty="0">
              <a:latin typeface="Palatino Linotype" panose="02040502050505030304" pitchFamily="18" charset="0"/>
            </a:endParaRPr>
          </a:p>
          <a:p>
            <a:r>
              <a:rPr lang="fi-FI" sz="2000" dirty="0" err="1" smtClean="0">
                <a:latin typeface="Palatino Linotype" panose="02040502050505030304" pitchFamily="18" charset="0"/>
              </a:rPr>
              <a:t>Our</a:t>
            </a:r>
            <a:r>
              <a:rPr lang="fi-FI" sz="2000" dirty="0" smtClean="0">
                <a:latin typeface="Palatino Linotype" panose="02040502050505030304" pitchFamily="18" charset="0"/>
              </a:rPr>
              <a:t> mission is to </a:t>
            </a:r>
            <a:r>
              <a:rPr lang="fi-FI" sz="2000" dirty="0" err="1" smtClean="0">
                <a:latin typeface="Palatino Linotype" panose="02040502050505030304" pitchFamily="18" charset="0"/>
              </a:rPr>
              <a:t>build</a:t>
            </a:r>
            <a:r>
              <a:rPr lang="fi-FI" sz="2000" dirty="0" smtClean="0">
                <a:latin typeface="Palatino Linotype" panose="02040502050505030304" pitchFamily="18" charset="0"/>
              </a:rPr>
              <a:t>, </a:t>
            </a:r>
            <a:r>
              <a:rPr lang="fi-FI" sz="2000" dirty="0" err="1" smtClean="0">
                <a:latin typeface="Palatino Linotype" panose="02040502050505030304" pitchFamily="18" charset="0"/>
              </a:rPr>
              <a:t>develop</a:t>
            </a:r>
            <a:r>
              <a:rPr lang="fi-FI" sz="2000" dirty="0" smtClean="0">
                <a:latin typeface="Palatino Linotype" panose="02040502050505030304" pitchFamily="18" charset="0"/>
              </a:rPr>
              <a:t> and </a:t>
            </a:r>
            <a:r>
              <a:rPr lang="fi-FI" sz="2000" dirty="0" err="1" smtClean="0">
                <a:latin typeface="Palatino Linotype" panose="02040502050505030304" pitchFamily="18" charset="0"/>
              </a:rPr>
              <a:t>maintain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cozy</a:t>
            </a:r>
            <a:r>
              <a:rPr lang="fi-FI" sz="2000" dirty="0" smtClean="0">
                <a:latin typeface="Palatino Linotype" panose="02040502050505030304" pitchFamily="18" charset="0"/>
              </a:rPr>
              <a:t> and </a:t>
            </a:r>
            <a:r>
              <a:rPr lang="fi-FI" sz="2000" dirty="0" err="1" smtClean="0">
                <a:latin typeface="Palatino Linotype" panose="02040502050505030304" pitchFamily="18" charset="0"/>
              </a:rPr>
              <a:t>appropriate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municipal</a:t>
            </a:r>
            <a:r>
              <a:rPr lang="fi-FI" sz="2000" dirty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structure</a:t>
            </a:r>
            <a:r>
              <a:rPr lang="fi-FI" sz="2000" dirty="0" smtClean="0">
                <a:latin typeface="Palatino Linotype" panose="02040502050505030304" pitchFamily="18" charset="0"/>
              </a:rPr>
              <a:t>. In </a:t>
            </a:r>
            <a:r>
              <a:rPr lang="fi-FI" sz="2000" dirty="0" err="1" smtClean="0">
                <a:latin typeface="Palatino Linotype" panose="02040502050505030304" pitchFamily="18" charset="0"/>
              </a:rPr>
              <a:t>the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unit</a:t>
            </a:r>
            <a:r>
              <a:rPr lang="fi-FI" sz="2000" dirty="0" smtClean="0">
                <a:latin typeface="Palatino Linotype" panose="02040502050505030304" pitchFamily="18" charset="0"/>
              </a:rPr>
              <a:t> of </a:t>
            </a:r>
            <a:r>
              <a:rPr lang="fi-FI" sz="2000" dirty="0" err="1" smtClean="0">
                <a:latin typeface="Palatino Linotype" panose="02040502050505030304" pitchFamily="18" charset="0"/>
              </a:rPr>
              <a:t>streets</a:t>
            </a:r>
            <a:r>
              <a:rPr lang="fi-FI" sz="2000" dirty="0" smtClean="0">
                <a:latin typeface="Palatino Linotype" panose="02040502050505030304" pitchFamily="18" charset="0"/>
              </a:rPr>
              <a:t> and </a:t>
            </a:r>
            <a:r>
              <a:rPr lang="fi-FI" sz="2000" dirty="0" err="1" smtClean="0">
                <a:latin typeface="Palatino Linotype" panose="02040502050505030304" pitchFamily="18" charset="0"/>
              </a:rPr>
              <a:t>parks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we</a:t>
            </a:r>
            <a:r>
              <a:rPr lang="fi-FI" sz="2000" dirty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collaborate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with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different</a:t>
            </a:r>
            <a:r>
              <a:rPr lang="fi-FI" sz="2000" dirty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units</a:t>
            </a:r>
            <a:r>
              <a:rPr lang="fi-FI" sz="2000" dirty="0" smtClean="0">
                <a:latin typeface="Palatino Linotype" panose="02040502050505030304" pitchFamily="18" charset="0"/>
              </a:rPr>
              <a:t>, </a:t>
            </a:r>
            <a:r>
              <a:rPr lang="fi-FI" sz="2000" dirty="0" err="1" smtClean="0">
                <a:latin typeface="Palatino Linotype" panose="02040502050505030304" pitchFamily="18" charset="0"/>
              </a:rPr>
              <a:t>professionals</a:t>
            </a:r>
            <a:r>
              <a:rPr lang="fi-FI" sz="2000" dirty="0" smtClean="0">
                <a:latin typeface="Palatino Linotype" panose="02040502050505030304" pitchFamily="18" charset="0"/>
              </a:rPr>
              <a:t> and </a:t>
            </a:r>
            <a:r>
              <a:rPr lang="fi-FI" sz="2000" dirty="0" err="1" smtClean="0">
                <a:latin typeface="Palatino Linotype" panose="02040502050505030304" pitchFamily="18" charset="0"/>
              </a:rPr>
              <a:t>the</a:t>
            </a:r>
            <a:r>
              <a:rPr lang="fi-FI" sz="2000" dirty="0" smtClean="0">
                <a:latin typeface="Palatino Linotype" panose="02040502050505030304" pitchFamily="18" charset="0"/>
              </a:rPr>
              <a:t> </a:t>
            </a:r>
            <a:r>
              <a:rPr lang="fi-FI" sz="2000" dirty="0" err="1" smtClean="0">
                <a:latin typeface="Palatino Linotype" panose="02040502050505030304" pitchFamily="18" charset="0"/>
              </a:rPr>
              <a:t>community</a:t>
            </a:r>
            <a:r>
              <a:rPr lang="fi-FI" sz="2000" dirty="0" smtClean="0">
                <a:latin typeface="Palatino Linotype" panose="02040502050505030304" pitchFamily="18" charset="0"/>
              </a:rPr>
              <a:t>. </a:t>
            </a:r>
            <a:r>
              <a:rPr lang="fi-FI" sz="2000" dirty="0">
                <a:latin typeface="Palatino Linotype" panose="02040502050505030304" pitchFamily="18" charset="0"/>
              </a:rPr>
              <a:t/>
            </a:r>
            <a:br>
              <a:rPr lang="fi-FI" sz="2000" dirty="0">
                <a:latin typeface="Palatino Linotype" panose="02040502050505030304" pitchFamily="18" charset="0"/>
              </a:rPr>
            </a:br>
            <a:r>
              <a:rPr lang="fi-FI" sz="2000" dirty="0">
                <a:latin typeface="Palatino Linotype" panose="02040502050505030304" pitchFamily="18" charset="0"/>
              </a:rPr>
              <a:t/>
            </a:r>
            <a:br>
              <a:rPr lang="fi-FI" sz="2000" dirty="0">
                <a:latin typeface="Palatino Linotype" panose="02040502050505030304" pitchFamily="18" charset="0"/>
              </a:rPr>
            </a:br>
            <a:endParaRPr lang="en-GB" sz="20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985" y="312842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601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657" y="922110"/>
            <a:ext cx="10515600" cy="4351338"/>
          </a:xfrm>
        </p:spPr>
        <p:txBody>
          <a:bodyPr/>
          <a:lstStyle/>
          <a:p>
            <a:r>
              <a:rPr lang="en-US" sz="3200" dirty="0">
                <a:latin typeface="Palatino Linotype" panose="02040502050505030304" pitchFamily="18" charset="0"/>
              </a:rPr>
              <a:t>We should draw up a letter for the chief municipal </a:t>
            </a:r>
            <a:r>
              <a:rPr lang="en-US" sz="3200" dirty="0" smtClean="0">
                <a:latin typeface="Palatino Linotype" panose="02040502050505030304" pitchFamily="18" charset="0"/>
              </a:rPr>
              <a:t>engineer. </a:t>
            </a:r>
          </a:p>
          <a:p>
            <a:r>
              <a:rPr lang="en-US" sz="3200" dirty="0" smtClean="0">
                <a:latin typeface="Palatino Linotype" panose="02040502050505030304" pitchFamily="18" charset="0"/>
              </a:rPr>
              <a:t>We </a:t>
            </a:r>
            <a:r>
              <a:rPr lang="en-US" sz="3200" dirty="0">
                <a:latin typeface="Palatino Linotype" panose="02040502050505030304" pitchFamily="18" charset="0"/>
              </a:rPr>
              <a:t>should present facts to support the necessity of the pedestrian crossing. 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r>
              <a:rPr lang="en-US" sz="3200" dirty="0" smtClean="0">
                <a:latin typeface="Palatino Linotype" panose="02040502050505030304" pitchFamily="18" charset="0"/>
              </a:rPr>
              <a:t>Do </a:t>
            </a:r>
            <a:r>
              <a:rPr lang="en-US" sz="3200" dirty="0">
                <a:latin typeface="Palatino Linotype" panose="02040502050505030304" pitchFamily="18" charset="0"/>
              </a:rPr>
              <a:t>we as citizens have the possibility to influence municipal decision-making? </a:t>
            </a:r>
            <a:endParaRPr lang="en-US" sz="3200" dirty="0" smtClean="0">
              <a:latin typeface="Palatino Linotype" panose="02040502050505030304" pitchFamily="18" charset="0"/>
            </a:endParaRPr>
          </a:p>
          <a:p>
            <a:r>
              <a:rPr lang="en-US" sz="3200" dirty="0" smtClean="0">
                <a:latin typeface="Palatino Linotype" panose="02040502050505030304" pitchFamily="18" charset="0"/>
              </a:rPr>
              <a:t>Let’s </a:t>
            </a:r>
            <a:r>
              <a:rPr lang="en-US" sz="3200" dirty="0">
                <a:latin typeface="Palatino Linotype" panose="02040502050505030304" pitchFamily="18" charset="0"/>
              </a:rPr>
              <a:t>try!</a:t>
            </a:r>
            <a:endParaRPr lang="fi-FI" sz="3200" dirty="0">
              <a:latin typeface="Palatino Linotype" panose="02040502050505030304" pitchFamily="18" charset="0"/>
            </a:endParaRPr>
          </a:p>
          <a:p>
            <a:endParaRPr lang="fi-FI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7" y="527344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55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5" y="95476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latin typeface="Palatino Linotype" panose="02040502050505030304" pitchFamily="18" charset="0"/>
              </a:rPr>
              <a:t>What are the facts we should present?</a:t>
            </a:r>
            <a:endParaRPr lang="fi-FI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fi-FI" dirty="0"/>
          </a:p>
          <a:p>
            <a:pPr lvl="0"/>
            <a:r>
              <a:rPr lang="en-US" dirty="0">
                <a:latin typeface="Palatino Linotype" panose="02040502050505030304" pitchFamily="18" charset="0"/>
              </a:rPr>
              <a:t>The speed limit at </a:t>
            </a:r>
            <a:r>
              <a:rPr lang="en-US" dirty="0" err="1">
                <a:latin typeface="Palatino Linotype" panose="02040502050505030304" pitchFamily="18" charset="0"/>
              </a:rPr>
              <a:t>Keskuskatu</a:t>
            </a:r>
            <a:r>
              <a:rPr lang="en-US" dirty="0">
                <a:latin typeface="Palatino Linotype" panose="02040502050505030304" pitchFamily="18" charset="0"/>
              </a:rPr>
              <a:t> is 30km/h. Do people obey it in reality?</a:t>
            </a:r>
            <a:endParaRPr lang="fi-FI" dirty="0">
              <a:latin typeface="Palatino Linotype" panose="02040502050505030304" pitchFamily="18" charset="0"/>
            </a:endParaRPr>
          </a:p>
          <a:p>
            <a:pPr lvl="0"/>
            <a:r>
              <a:rPr lang="en-US" dirty="0">
                <a:latin typeface="Palatino Linotype" panose="02040502050505030304" pitchFamily="18" charset="0"/>
              </a:rPr>
              <a:t>Do the pedestrian crossing signs influence the velocity?</a:t>
            </a:r>
            <a:endParaRPr lang="fi-FI" dirty="0">
              <a:latin typeface="Palatino Linotype" panose="02040502050505030304" pitchFamily="18" charset="0"/>
            </a:endParaRPr>
          </a:p>
          <a:p>
            <a:pPr lvl="0"/>
            <a:r>
              <a:rPr lang="en-US" dirty="0">
                <a:latin typeface="Palatino Linotype" panose="02040502050505030304" pitchFamily="18" charset="0"/>
              </a:rPr>
              <a:t>How much do people use the subway or is crossing the road without any pedestrian crossing more used?</a:t>
            </a:r>
            <a:endParaRPr lang="fi-FI" dirty="0">
              <a:latin typeface="Palatino Linotype" panose="02040502050505030304" pitchFamily="18" charset="0"/>
            </a:endParaRPr>
          </a:p>
          <a:p>
            <a:pPr lvl="0"/>
            <a:r>
              <a:rPr lang="en-US" dirty="0">
                <a:latin typeface="Palatino Linotype" panose="02040502050505030304" pitchFamily="18" charset="0"/>
              </a:rPr>
              <a:t>Why should there be a pedestrian crossing in this particular point, although there are others nearby?</a:t>
            </a:r>
            <a:endParaRPr lang="fi-FI" dirty="0">
              <a:latin typeface="Palatino Linotype" panose="02040502050505030304" pitchFamily="18" charset="0"/>
            </a:endParaRPr>
          </a:p>
          <a:p>
            <a:pPr lvl="0"/>
            <a:r>
              <a:rPr lang="en-US" dirty="0">
                <a:latin typeface="Palatino Linotype" panose="02040502050505030304" pitchFamily="18" charset="0"/>
              </a:rPr>
              <a:t>How do mobile phones </a:t>
            </a:r>
            <a:r>
              <a:rPr lang="en-US" dirty="0" smtClean="0">
                <a:latin typeface="Palatino Linotype" panose="02040502050505030304" pitchFamily="18" charset="0"/>
              </a:rPr>
              <a:t>threaten </a:t>
            </a:r>
            <a:r>
              <a:rPr lang="en-US" dirty="0">
                <a:latin typeface="Palatino Linotype" panose="02040502050505030304" pitchFamily="18" charset="0"/>
              </a:rPr>
              <a:t>the road safety?</a:t>
            </a:r>
            <a:endParaRPr lang="fi-FI" dirty="0">
              <a:latin typeface="Palatino Linotype" panose="02040502050505030304" pitchFamily="18" charset="0"/>
            </a:endParaRPr>
          </a:p>
          <a:p>
            <a:endParaRPr lang="fi-FI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5" y="5578892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1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C6E350-0AFF-41FF-9040-F4117078A256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EA0A56-EDDD-4ACC-A634-CBE67C41D8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1731A7-FEA1-4087-9DC7-0D659ED78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304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Palatino Linotype</vt:lpstr>
      <vt:lpstr>Times New Roman</vt:lpstr>
      <vt:lpstr>Office Theme</vt:lpstr>
      <vt:lpstr>  Why was the pedestrian crossing in front of the school removed? </vt:lpstr>
      <vt:lpstr>PowerPoint Presentation</vt:lpstr>
      <vt:lpstr>PowerPoint Presentation</vt:lpstr>
      <vt:lpstr>Municipal engineer </vt:lpstr>
      <vt:lpstr>PowerPoint Presentation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the pedestrian crossing in front of the school removed?</dc:title>
  <dc:creator>Tuula Keinonen</dc:creator>
  <cp:lastModifiedBy>Tuula Keinonen</cp:lastModifiedBy>
  <cp:revision>27</cp:revision>
  <dcterms:created xsi:type="dcterms:W3CDTF">2018-01-24T10:38:11Z</dcterms:created>
  <dcterms:modified xsi:type="dcterms:W3CDTF">2018-12-27T23:57:54Z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