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91" r:id="rId5"/>
    <p:sldId id="285" r:id="rId6"/>
    <p:sldId id="257" r:id="rId7"/>
    <p:sldId id="258" r:id="rId8"/>
    <p:sldId id="259" r:id="rId9"/>
    <p:sldId id="260" r:id="rId10"/>
    <p:sldId id="282" r:id="rId11"/>
    <p:sldId id="283" r:id="rId12"/>
    <p:sldId id="284" r:id="rId13"/>
    <p:sldId id="261" r:id="rId14"/>
    <p:sldId id="262" r:id="rId15"/>
    <p:sldId id="263" r:id="rId16"/>
    <p:sldId id="264" r:id="rId17"/>
    <p:sldId id="266" r:id="rId18"/>
    <p:sldId id="265" r:id="rId19"/>
    <p:sldId id="268" r:id="rId20"/>
    <p:sldId id="269" r:id="rId21"/>
    <p:sldId id="273" r:id="rId22"/>
    <p:sldId id="270" r:id="rId23"/>
    <p:sldId id="286" r:id="rId24"/>
    <p:sldId id="274" r:id="rId25"/>
    <p:sldId id="276" r:id="rId26"/>
    <p:sldId id="278" r:id="rId27"/>
    <p:sldId id="279" r:id="rId28"/>
    <p:sldId id="275" r:id="rId29"/>
    <p:sldId id="281" r:id="rId3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62" autoAdjust="0"/>
  </p:normalViewPr>
  <p:slideViewPr>
    <p:cSldViewPr snapToGrid="0" snapToObjects="1">
      <p:cViewPr varScale="1">
        <p:scale>
          <a:sx n="50" d="100"/>
          <a:sy n="50" d="100"/>
        </p:scale>
        <p:origin x="1738" y="38"/>
      </p:cViewPr>
      <p:guideLst>
        <p:guide orient="horz" pos="38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2FDC-6C53-5948-9018-8678300C3511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DD1F6-D931-B34C-BA50-99994C0F1C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Exchange </a:t>
            </a:r>
            <a:r>
              <a:rPr lang="de-DE" dirty="0" err="1"/>
              <a:t>picture</a:t>
            </a:r>
            <a:r>
              <a:rPr lang="de-DE" dirty="0"/>
              <a:t>,</a:t>
            </a:r>
            <a:r>
              <a:rPr lang="de-DE" baseline="0" dirty="0"/>
              <a:t> </a:t>
            </a:r>
            <a:r>
              <a:rPr lang="de-DE" baseline="0" dirty="0" err="1"/>
              <a:t>using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local</a:t>
            </a:r>
            <a:r>
              <a:rPr lang="de-DE" baseline="0" dirty="0"/>
              <a:t> </a:t>
            </a:r>
            <a:r>
              <a:rPr lang="de-DE" baseline="0" dirty="0" err="1"/>
              <a:t>city</a:t>
            </a:r>
            <a:r>
              <a:rPr lang="de-DE" baseline="0" dirty="0"/>
              <a:t> hall;</a:t>
            </a:r>
          </a:p>
          <a:p>
            <a:r>
              <a:rPr lang="de-DE" baseline="0" dirty="0" err="1"/>
              <a:t>replace</a:t>
            </a:r>
            <a:r>
              <a:rPr lang="de-DE" baseline="0" dirty="0"/>
              <a:t> „(XXX)“ </a:t>
            </a:r>
            <a:r>
              <a:rPr lang="de-DE" baseline="0" dirty="0" err="1"/>
              <a:t>by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city‘s</a:t>
            </a:r>
            <a:r>
              <a:rPr lang="de-DE" baseline="0" dirty="0"/>
              <a:t> </a:t>
            </a:r>
            <a:r>
              <a:rPr lang="de-DE" baseline="0" dirty="0" err="1"/>
              <a:t>name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586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15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954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36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find </a:t>
            </a:r>
            <a:r>
              <a:rPr lang="de-DE" dirty="0" err="1"/>
              <a:t>the</a:t>
            </a:r>
            <a:r>
              <a:rPr lang="de-DE" dirty="0"/>
              <a:t> original </a:t>
            </a:r>
            <a:r>
              <a:rPr lang="de-DE" dirty="0" err="1"/>
              <a:t>homepage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: http://</a:t>
            </a:r>
            <a:r>
              <a:rPr lang="de-DE" dirty="0" err="1"/>
              <a:t>www.addcon.com</a:t>
            </a:r>
            <a:r>
              <a:rPr lang="de-DE" dirty="0"/>
              <a:t>/en/</a:t>
            </a:r>
            <a:r>
              <a:rPr lang="de-DE" dirty="0" err="1"/>
              <a:t>home</a:t>
            </a:r>
            <a:r>
              <a:rPr lang="de-DE" dirty="0"/>
              <a:t>/</a:t>
            </a:r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a </a:t>
            </a:r>
            <a:r>
              <a:rPr lang="de-DE" dirty="0" err="1"/>
              <a:t>finnish</a:t>
            </a:r>
            <a:r>
              <a:rPr lang="de-DE" baseline="0" dirty="0"/>
              <a:t> </a:t>
            </a:r>
            <a:r>
              <a:rPr lang="de-DE" baseline="0" dirty="0" err="1"/>
              <a:t>version</a:t>
            </a:r>
            <a:r>
              <a:rPr lang="de-DE" baseline="0" dirty="0"/>
              <a:t>!!! Just </a:t>
            </a:r>
            <a:r>
              <a:rPr lang="de-DE" baseline="0" dirty="0" err="1"/>
              <a:t>use</a:t>
            </a:r>
            <a:r>
              <a:rPr lang="de-DE" baseline="0" dirty="0"/>
              <a:t> </a:t>
            </a:r>
            <a:r>
              <a:rPr lang="de-DE" baseline="0" dirty="0" err="1"/>
              <a:t>screenshots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replave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picture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3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298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: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on „De-</a:t>
            </a:r>
            <a:r>
              <a:rPr lang="de-DE" dirty="0" err="1"/>
              <a:t>Icing</a:t>
            </a:r>
            <a:r>
              <a:rPr lang="de-DE" dirty="0"/>
              <a:t>“,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;-)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954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baseline="0" dirty="0"/>
              <a:t> do not </a:t>
            </a:r>
            <a:r>
              <a:rPr lang="de-DE" baseline="0" dirty="0" err="1"/>
              <a:t>click</a:t>
            </a:r>
            <a:r>
              <a:rPr lang="de-DE" baseline="0" dirty="0"/>
              <a:t> „De-</a:t>
            </a:r>
            <a:r>
              <a:rPr lang="de-DE" baseline="0" dirty="0" err="1"/>
              <a:t>Icing</a:t>
            </a:r>
            <a:r>
              <a:rPr lang="de-DE" baseline="0" dirty="0"/>
              <a:t>“ but </a:t>
            </a:r>
            <a:r>
              <a:rPr lang="de-DE" baseline="0" dirty="0" err="1"/>
              <a:t>another</a:t>
            </a:r>
            <a:r>
              <a:rPr lang="de-DE" baseline="0" dirty="0"/>
              <a:t> </a:t>
            </a:r>
            <a:r>
              <a:rPr lang="de-DE" baseline="0" dirty="0" err="1"/>
              <a:t>picture</a:t>
            </a:r>
            <a:r>
              <a:rPr lang="de-DE" baseline="0" dirty="0"/>
              <a:t> </a:t>
            </a:r>
            <a:r>
              <a:rPr lang="de-DE" baseline="0" dirty="0" err="1"/>
              <a:t>instead</a:t>
            </a:r>
            <a:r>
              <a:rPr lang="de-DE" baseline="0" dirty="0"/>
              <a:t>, </a:t>
            </a:r>
            <a:r>
              <a:rPr lang="de-DE" baseline="0" dirty="0" err="1"/>
              <a:t>you</a:t>
            </a:r>
            <a:r>
              <a:rPr lang="de-DE" baseline="0" dirty="0"/>
              <a:t> will end </a:t>
            </a:r>
            <a:r>
              <a:rPr lang="de-DE" baseline="0" dirty="0" err="1"/>
              <a:t>up</a:t>
            </a:r>
            <a:r>
              <a:rPr lang="de-DE" baseline="0" dirty="0"/>
              <a:t> </a:t>
            </a:r>
            <a:r>
              <a:rPr lang="de-DE" baseline="0" dirty="0" err="1"/>
              <a:t>here</a:t>
            </a:r>
            <a:r>
              <a:rPr lang="de-DE" baseline="0" dirty="0"/>
              <a:t>. Click on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arrow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go</a:t>
            </a:r>
            <a:r>
              <a:rPr lang="de-DE" baseline="0" dirty="0"/>
              <a:t> back.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037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Hand out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envelope</a:t>
            </a:r>
            <a:r>
              <a:rPr lang="de-DE" dirty="0"/>
              <a:t> A</a:t>
            </a:r>
            <a:r>
              <a:rPr lang="de-DE" baseline="0" dirty="0"/>
              <a:t> (</a:t>
            </a:r>
            <a:r>
              <a:rPr lang="de-DE" baseline="0" dirty="0" err="1"/>
              <a:t>one</a:t>
            </a:r>
            <a:r>
              <a:rPr lang="de-DE" baseline="0" dirty="0"/>
              <a:t> per </a:t>
            </a:r>
            <a:r>
              <a:rPr lang="de-DE" baseline="0" dirty="0" err="1"/>
              <a:t>group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4 </a:t>
            </a:r>
            <a:r>
              <a:rPr lang="de-DE" baseline="0" dirty="0" err="1"/>
              <a:t>students</a:t>
            </a:r>
            <a:r>
              <a:rPr lang="de-DE" baseline="0" dirty="0"/>
              <a:t>)</a:t>
            </a:r>
          </a:p>
          <a:p>
            <a:r>
              <a:rPr lang="de-DE" baseline="0" dirty="0"/>
              <a:t>In </a:t>
            </a:r>
            <a:r>
              <a:rPr lang="de-DE" baseline="0" dirty="0" err="1"/>
              <a:t>the</a:t>
            </a:r>
            <a:r>
              <a:rPr lang="de-DE" baseline="0" dirty="0"/>
              <a:t> end, </a:t>
            </a:r>
            <a:r>
              <a:rPr lang="de-DE" baseline="0" dirty="0" err="1"/>
              <a:t>ask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justify</a:t>
            </a:r>
            <a:r>
              <a:rPr lang="de-DE" baseline="0" dirty="0"/>
              <a:t> </a:t>
            </a:r>
            <a:r>
              <a:rPr lang="de-DE" baseline="0" dirty="0" err="1"/>
              <a:t>their</a:t>
            </a:r>
            <a:r>
              <a:rPr lang="de-DE" baseline="0" dirty="0"/>
              <a:t> </a:t>
            </a:r>
            <a:r>
              <a:rPr lang="de-DE" baseline="0" dirty="0" err="1"/>
              <a:t>choice</a:t>
            </a:r>
            <a:r>
              <a:rPr lang="de-DE" baseline="0" dirty="0"/>
              <a:t> (</a:t>
            </a:r>
            <a:r>
              <a:rPr lang="de-DE" baseline="0" dirty="0" err="1"/>
              <a:t>Why</a:t>
            </a:r>
            <a:r>
              <a:rPr lang="de-DE" baseline="0" dirty="0"/>
              <a:t> do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think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person</a:t>
            </a:r>
            <a:r>
              <a:rPr lang="de-DE" baseline="0" dirty="0"/>
              <a:t> </a:t>
            </a:r>
            <a:r>
              <a:rPr lang="de-DE" baseline="0" dirty="0" err="1"/>
              <a:t>really</a:t>
            </a:r>
            <a:r>
              <a:rPr lang="de-DE" baseline="0" dirty="0"/>
              <a:t> </a:t>
            </a:r>
            <a:r>
              <a:rPr lang="de-DE" baseline="0" dirty="0" err="1"/>
              <a:t>works</a:t>
            </a:r>
            <a:r>
              <a:rPr lang="de-DE" baseline="0" dirty="0"/>
              <a:t> </a:t>
            </a:r>
            <a:r>
              <a:rPr lang="de-DE" baseline="0" dirty="0" err="1"/>
              <a:t>at</a:t>
            </a:r>
            <a:r>
              <a:rPr lang="de-DE" baseline="0" dirty="0"/>
              <a:t> ADDCON? </a:t>
            </a:r>
            <a:r>
              <a:rPr lang="de-DE" baseline="0" dirty="0" err="1"/>
              <a:t>Why</a:t>
            </a:r>
            <a:r>
              <a:rPr lang="de-DE" baseline="0" dirty="0"/>
              <a:t> do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think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person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fictitious</a:t>
            </a:r>
            <a:r>
              <a:rPr lang="de-DE" baseline="0" dirty="0"/>
              <a:t>?)</a:t>
            </a:r>
          </a:p>
          <a:p>
            <a:r>
              <a:rPr lang="de-DE" baseline="0" dirty="0"/>
              <a:t>Information: Bernd </a:t>
            </a:r>
            <a:r>
              <a:rPr lang="de-DE" baseline="0" dirty="0" err="1"/>
              <a:t>Kochannek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Celina Heider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people</a:t>
            </a:r>
            <a:r>
              <a:rPr lang="de-DE" baseline="0" dirty="0"/>
              <a:t> </a:t>
            </a:r>
            <a:r>
              <a:rPr lang="de-DE" baseline="0" dirty="0" err="1"/>
              <a:t>working</a:t>
            </a:r>
            <a:r>
              <a:rPr lang="de-DE" baseline="0" dirty="0"/>
              <a:t> </a:t>
            </a:r>
            <a:r>
              <a:rPr lang="de-DE" baseline="0" dirty="0" err="1"/>
              <a:t>at</a:t>
            </a:r>
            <a:r>
              <a:rPr lang="de-DE" baseline="0" dirty="0"/>
              <a:t> ADDCON. The </a:t>
            </a:r>
            <a:r>
              <a:rPr lang="de-DE" baseline="0" dirty="0" err="1"/>
              <a:t>other</a:t>
            </a:r>
            <a:r>
              <a:rPr lang="de-DE" baseline="0" dirty="0"/>
              <a:t> </a:t>
            </a:r>
            <a:r>
              <a:rPr lang="de-DE" baseline="0" dirty="0" err="1"/>
              <a:t>two</a:t>
            </a:r>
            <a:r>
              <a:rPr lang="de-DE" baseline="0" dirty="0"/>
              <a:t> </a:t>
            </a:r>
            <a:r>
              <a:rPr lang="de-DE" baseline="0" dirty="0" err="1"/>
              <a:t>profiles</a:t>
            </a:r>
            <a:r>
              <a:rPr lang="de-DE" baseline="0" dirty="0"/>
              <a:t> </a:t>
            </a:r>
            <a:r>
              <a:rPr lang="de-DE" baseline="0" dirty="0" err="1"/>
              <a:t>relate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existing</a:t>
            </a:r>
            <a:r>
              <a:rPr lang="de-DE" baseline="0" dirty="0"/>
              <a:t> </a:t>
            </a:r>
            <a:r>
              <a:rPr lang="de-DE" baseline="0" dirty="0" err="1"/>
              <a:t>persons</a:t>
            </a:r>
            <a:r>
              <a:rPr lang="de-DE" baseline="0" dirty="0"/>
              <a:t>, </a:t>
            </a:r>
            <a:r>
              <a:rPr lang="de-DE" baseline="0" dirty="0" err="1"/>
              <a:t>too</a:t>
            </a:r>
            <a:r>
              <a:rPr lang="de-DE" baseline="0" dirty="0"/>
              <a:t> </a:t>
            </a:r>
            <a:r>
              <a:rPr lang="mr-IN" baseline="0" dirty="0"/>
              <a:t>–</a:t>
            </a:r>
            <a:r>
              <a:rPr lang="de-DE" baseline="0" dirty="0"/>
              <a:t> </a:t>
            </a:r>
            <a:r>
              <a:rPr lang="de-DE" baseline="0" dirty="0" err="1"/>
              <a:t>they</a:t>
            </a:r>
            <a:r>
              <a:rPr lang="de-DE" baseline="0" dirty="0"/>
              <a:t> do not </a:t>
            </a:r>
            <a:r>
              <a:rPr lang="de-DE" baseline="0" dirty="0" err="1"/>
              <a:t>work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ADDCON </a:t>
            </a:r>
            <a:r>
              <a:rPr lang="de-DE" baseline="0" dirty="0" err="1"/>
              <a:t>though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their</a:t>
            </a:r>
            <a:r>
              <a:rPr lang="de-DE" baseline="0" dirty="0"/>
              <a:t> </a:t>
            </a:r>
            <a:r>
              <a:rPr lang="de-DE" baseline="0" dirty="0" err="1"/>
              <a:t>names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been</a:t>
            </a:r>
            <a:r>
              <a:rPr lang="de-DE" baseline="0" dirty="0"/>
              <a:t> </a:t>
            </a:r>
            <a:r>
              <a:rPr lang="de-DE" baseline="0" dirty="0" err="1"/>
              <a:t>changed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667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185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30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881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904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819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01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(XXX) </a:t>
            </a:r>
            <a:r>
              <a:rPr lang="de-DE" dirty="0" err="1"/>
              <a:t>twice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also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mailbox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emails</a:t>
            </a:r>
            <a:r>
              <a:rPr lang="de-DE" dirty="0"/>
              <a:t> (link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messages</a:t>
            </a:r>
            <a:r>
              <a:rPr lang="de-DE" baseline="0" dirty="0"/>
              <a:t>/</a:t>
            </a:r>
            <a:r>
              <a:rPr lang="de-DE" baseline="0" dirty="0" err="1"/>
              <a:t>slides</a:t>
            </a:r>
            <a:r>
              <a:rPr lang="de-DE" baseline="0" dirty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5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(XXX)</a:t>
            </a:r>
          </a:p>
          <a:p>
            <a:endParaRPr lang="de-DE" dirty="0"/>
          </a:p>
          <a:p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arrow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email </a:t>
            </a:r>
            <a:r>
              <a:rPr lang="de-DE" dirty="0" err="1"/>
              <a:t>page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18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names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81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28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Replace</a:t>
            </a:r>
            <a:r>
              <a:rPr lang="de-DE" baseline="0" dirty="0"/>
              <a:t> </a:t>
            </a:r>
            <a:r>
              <a:rPr lang="de-DE" baseline="0" dirty="0" err="1"/>
              <a:t>names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28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5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D1F6-D931-B34C-BA50-99994C0F1CC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97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7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25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17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14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13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50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59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7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4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01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00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727-B34D-8343-8BAE-B7CB295BB164}" type="datetimeFigureOut">
              <a:rPr lang="de-DE" smtClean="0"/>
              <a:t>28.12.2018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51B5-8205-024A-BF3D-CB2743385B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1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1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.tiff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547" y="1276801"/>
            <a:ext cx="6858000" cy="17907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dirty="0" smtClean="0">
                <a:latin typeface="Palatino Linotype" panose="02040502050505030304" pitchFamily="18" charset="0"/>
              </a:rPr>
              <a:t>Road salt </a:t>
            </a:r>
            <a:r>
              <a:rPr lang="fi-FI" dirty="0">
                <a:latin typeface="Palatino Linotype" panose="02040502050505030304" pitchFamily="18" charset="0"/>
              </a:rPr>
              <a:t/>
            </a:r>
            <a:br>
              <a:rPr lang="fi-FI" dirty="0">
                <a:latin typeface="Palatino Linotype" panose="02040502050505030304" pitchFamily="18" charset="0"/>
              </a:rPr>
            </a:br>
            <a:endParaRPr lang="fi-FI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7540" y="4977135"/>
            <a:ext cx="6372257" cy="828455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-7619" y="0"/>
            <a:ext cx="9144000" cy="70104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pic>
        <p:nvPicPr>
          <p:cNvPr id="8" name="Bild 2" descr="pfote-verband-hund-fot57358258-500p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/>
          <a:stretch/>
        </p:blipFill>
        <p:spPr>
          <a:xfrm>
            <a:off x="598063" y="2998355"/>
            <a:ext cx="1898953" cy="1410346"/>
          </a:xfrm>
          <a:prstGeom prst="rect">
            <a:avLst/>
          </a:prstGeom>
        </p:spPr>
      </p:pic>
      <p:pic>
        <p:nvPicPr>
          <p:cNvPr id="9" name="Bild 1" descr="die-blaetter-an-den-baeumen-vor-der-stadtkirche-si_full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708" y="3021368"/>
            <a:ext cx="1884147" cy="1676454"/>
          </a:xfrm>
          <a:prstGeom prst="rect">
            <a:avLst/>
          </a:prstGeom>
        </p:spPr>
      </p:pic>
      <p:pic>
        <p:nvPicPr>
          <p:cNvPr id="10" name="Bild 1" descr="winter-bike-IMG_106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01" y="2998355"/>
            <a:ext cx="2396944" cy="1598762"/>
          </a:xfrm>
          <a:prstGeom prst="rect">
            <a:avLst/>
          </a:prstGeom>
        </p:spPr>
      </p:pic>
      <p:pic>
        <p:nvPicPr>
          <p:cNvPr id="11" name="Bild 1" descr="Salt-Damage-To-Concrete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935"/>
          <a:stretch/>
        </p:blipFill>
        <p:spPr>
          <a:xfrm>
            <a:off x="6744382" y="2976396"/>
            <a:ext cx="1708229" cy="1552734"/>
          </a:xfrm>
          <a:prstGeom prst="rect">
            <a:avLst/>
          </a:prstGeom>
        </p:spPr>
      </p:pic>
      <p:pic>
        <p:nvPicPr>
          <p:cNvPr id="12" name="Bild 7"/>
          <p:cNvPicPr/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76" y="876421"/>
            <a:ext cx="3218180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4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972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193" y="-49018"/>
            <a:ext cx="9755524" cy="6977451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5241133" y="196297"/>
            <a:ext cx="4110317" cy="2860025"/>
          </a:xfrm>
          <a:prstGeom prst="cloudCallout">
            <a:avLst>
              <a:gd name="adj1" fmla="val -69540"/>
              <a:gd name="adj2" fmla="val 28748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err="1">
                <a:latin typeface="Palatino Linotype" panose="02040502050505030304" pitchFamily="18" charset="0"/>
              </a:rPr>
              <a:t>What‘s</a:t>
            </a:r>
            <a:r>
              <a:rPr lang="de-DE" sz="3200" dirty="0">
                <a:latin typeface="Palatino Linotype" panose="02040502050505030304" pitchFamily="18" charset="0"/>
              </a:rPr>
              <a:t> </a:t>
            </a:r>
            <a:r>
              <a:rPr lang="de-DE" sz="3200" dirty="0" err="1">
                <a:latin typeface="Palatino Linotype" panose="02040502050505030304" pitchFamily="18" charset="0"/>
              </a:rPr>
              <a:t>going</a:t>
            </a:r>
            <a:r>
              <a:rPr lang="de-DE" sz="3200" dirty="0">
                <a:latin typeface="Palatino Linotype" panose="02040502050505030304" pitchFamily="18" charset="0"/>
              </a:rPr>
              <a:t> on </a:t>
            </a:r>
            <a:r>
              <a:rPr lang="de-DE" sz="3200" dirty="0" err="1">
                <a:latin typeface="Palatino Linotype" panose="02040502050505030304" pitchFamily="18" charset="0"/>
              </a:rPr>
              <a:t>here</a:t>
            </a:r>
            <a:r>
              <a:rPr lang="de-DE" sz="3200" dirty="0">
                <a:latin typeface="Palatino Linotype" panose="02040502050505030304" pitchFamily="18" charset="0"/>
              </a:rPr>
              <a:t>?!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9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74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2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48" y="0"/>
            <a:ext cx="9576129" cy="6858000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4597446" y="187594"/>
            <a:ext cx="4546554" cy="3015145"/>
          </a:xfrm>
          <a:prstGeom prst="cloudCallout">
            <a:avLst>
              <a:gd name="adj1" fmla="val -44944"/>
              <a:gd name="adj2" fmla="val 47425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Palatino Linotype" panose="02040502050505030304" pitchFamily="18" charset="0"/>
              </a:rPr>
              <a:t>Oh </a:t>
            </a:r>
            <a:r>
              <a:rPr lang="de-DE" sz="2400" dirty="0" err="1">
                <a:latin typeface="Palatino Linotype" panose="02040502050505030304" pitchFamily="18" charset="0"/>
              </a:rPr>
              <a:t>wait</a:t>
            </a:r>
            <a:r>
              <a:rPr lang="de-DE" sz="2400" dirty="0">
                <a:latin typeface="Palatino Linotype" panose="02040502050505030304" pitchFamily="18" charset="0"/>
              </a:rPr>
              <a:t>... I </a:t>
            </a:r>
            <a:r>
              <a:rPr lang="de-DE" sz="2400" dirty="0" err="1">
                <a:latin typeface="Palatino Linotype" panose="02040502050505030304" pitchFamily="18" charset="0"/>
              </a:rPr>
              <a:t>got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that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offer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for</a:t>
            </a:r>
            <a:r>
              <a:rPr lang="de-DE" sz="2400" dirty="0">
                <a:latin typeface="Palatino Linotype" panose="02040502050505030304" pitchFamily="18" charset="0"/>
              </a:rPr>
              <a:t> an alternative </a:t>
            </a:r>
            <a:r>
              <a:rPr lang="de-DE" sz="2400" dirty="0" err="1">
                <a:latin typeface="Palatino Linotype" panose="02040502050505030304" pitchFamily="18" charset="0"/>
              </a:rPr>
              <a:t>to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road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salt</a:t>
            </a:r>
            <a:r>
              <a:rPr lang="de-DE" sz="2400" dirty="0">
                <a:latin typeface="Palatino Linotype" panose="02040502050505030304" pitchFamily="18" charset="0"/>
              </a:rPr>
              <a:t> last </a:t>
            </a:r>
            <a:r>
              <a:rPr lang="de-DE" sz="2400" dirty="0" err="1">
                <a:latin typeface="Palatino Linotype" panose="02040502050505030304" pitchFamily="18" charset="0"/>
              </a:rPr>
              <a:t>Friday</a:t>
            </a:r>
            <a:r>
              <a:rPr lang="de-DE" sz="24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66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96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977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861" y="-217971"/>
            <a:ext cx="9761954" cy="7461982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202038" y="360757"/>
            <a:ext cx="4505157" cy="3083429"/>
          </a:xfrm>
          <a:prstGeom prst="cloudCallout">
            <a:avLst>
              <a:gd name="adj1" fmla="val -40985"/>
              <a:gd name="adj2" fmla="val -4659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latin typeface="Palatino Linotype" panose="02040502050505030304" pitchFamily="18" charset="0"/>
              </a:rPr>
              <a:t>Unfortunately</a:t>
            </a:r>
            <a:r>
              <a:rPr lang="de-DE" sz="2800" dirty="0"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latin typeface="Palatino Linotype" panose="02040502050505030304" pitchFamily="18" charset="0"/>
              </a:rPr>
              <a:t>it</a:t>
            </a:r>
            <a:r>
              <a:rPr lang="de-DE" sz="2800" dirty="0">
                <a:latin typeface="Palatino Linotype" panose="02040502050505030304" pitchFamily="18" charset="0"/>
              </a:rPr>
              <a:t> was </a:t>
            </a:r>
            <a:r>
              <a:rPr lang="de-DE" sz="2800" dirty="0" err="1">
                <a:latin typeface="Palatino Linotype" panose="02040502050505030304" pitchFamily="18" charset="0"/>
              </a:rPr>
              <a:t>much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more</a:t>
            </a:r>
            <a:r>
              <a:rPr lang="de-DE" sz="2800" dirty="0">
                <a:latin typeface="Palatino Linotype" panose="02040502050505030304" pitchFamily="18" charset="0"/>
              </a:rPr>
              <a:t> expensive...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78" y="608559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4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5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97762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4437056" y="187594"/>
            <a:ext cx="4533769" cy="3515895"/>
          </a:xfrm>
          <a:prstGeom prst="cloudCallout">
            <a:avLst>
              <a:gd name="adj1" fmla="val -47929"/>
              <a:gd name="adj2" fmla="val 44698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600" dirty="0">
                <a:latin typeface="Palatino Linotype" panose="02040502050505030304" pitchFamily="18" charset="0"/>
              </a:rPr>
              <a:t>Hm... but after all </a:t>
            </a:r>
            <a:r>
              <a:rPr lang="de-DE" sz="2600" dirty="0" err="1">
                <a:latin typeface="Palatino Linotype" panose="02040502050505030304" pitchFamily="18" charset="0"/>
              </a:rPr>
              <a:t>these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emails</a:t>
            </a:r>
            <a:r>
              <a:rPr lang="de-DE" sz="2600" dirty="0">
                <a:latin typeface="Palatino Linotype" panose="02040502050505030304" pitchFamily="18" charset="0"/>
              </a:rPr>
              <a:t>, </a:t>
            </a:r>
            <a:r>
              <a:rPr lang="de-DE" sz="2600" dirty="0" err="1">
                <a:latin typeface="Palatino Linotype" panose="02040502050505030304" pitchFamily="18" charset="0"/>
              </a:rPr>
              <a:t>we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should</a:t>
            </a:r>
            <a:r>
              <a:rPr lang="de-DE" sz="2600" dirty="0">
                <a:latin typeface="Palatino Linotype" panose="02040502050505030304" pitchFamily="18" charset="0"/>
              </a:rPr>
              <a:t> check </a:t>
            </a:r>
            <a:r>
              <a:rPr lang="de-DE" sz="2600" dirty="0" err="1">
                <a:latin typeface="Palatino Linotype" panose="02040502050505030304" pitchFamily="18" charset="0"/>
              </a:rPr>
              <a:t>this</a:t>
            </a:r>
            <a:r>
              <a:rPr lang="de-DE" sz="2600" dirty="0">
                <a:latin typeface="Palatino Linotype" panose="02040502050505030304" pitchFamily="18" charset="0"/>
              </a:rPr>
              <a:t> </a:t>
            </a:r>
            <a:r>
              <a:rPr lang="de-DE" sz="2600" dirty="0" err="1">
                <a:latin typeface="Palatino Linotype" panose="02040502050505030304" pitchFamily="18" charset="0"/>
              </a:rPr>
              <a:t>option</a:t>
            </a:r>
            <a:r>
              <a:rPr lang="de-DE" sz="2600" dirty="0"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85" y="609179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88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12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300" y="0"/>
            <a:ext cx="10287000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4543020" y="1702534"/>
            <a:ext cx="4600980" cy="3477943"/>
          </a:xfrm>
          <a:prstGeom prst="cloudCallout">
            <a:avLst>
              <a:gd name="adj1" fmla="val -40098"/>
              <a:gd name="adj2" fmla="val 47576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Palatino Linotype" panose="02040502050505030304" pitchFamily="18" charset="0"/>
              </a:rPr>
              <a:t>Let‘s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have</a:t>
            </a:r>
            <a:r>
              <a:rPr lang="de-DE" sz="2400" dirty="0">
                <a:latin typeface="Palatino Linotype" panose="02040502050505030304" pitchFamily="18" charset="0"/>
              </a:rPr>
              <a:t> a </a:t>
            </a:r>
            <a:r>
              <a:rPr lang="de-DE" sz="2400" dirty="0" err="1">
                <a:latin typeface="Palatino Linotype" panose="02040502050505030304" pitchFamily="18" charset="0"/>
              </a:rPr>
              <a:t>look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what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this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is</a:t>
            </a:r>
            <a:r>
              <a:rPr lang="de-DE" sz="2400" dirty="0">
                <a:latin typeface="Palatino Linotype" panose="02040502050505030304" pitchFamily="18" charset="0"/>
              </a:rPr>
              <a:t> all </a:t>
            </a:r>
            <a:r>
              <a:rPr lang="de-DE" sz="2400" dirty="0" err="1">
                <a:latin typeface="Palatino Linotype" panose="02040502050505030304" pitchFamily="18" charset="0"/>
              </a:rPr>
              <a:t>about</a:t>
            </a:r>
            <a:r>
              <a:rPr lang="de-DE" sz="2400" dirty="0">
                <a:latin typeface="Palatino Linotype" panose="02040502050505030304" pitchFamily="18" charset="0"/>
              </a:rPr>
              <a:t>...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8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8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creen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>
          <a:xfrm>
            <a:off x="330532" y="69580"/>
            <a:ext cx="8576442" cy="6557935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0" y="3916780"/>
            <a:ext cx="4110317" cy="2860025"/>
          </a:xfrm>
          <a:prstGeom prst="cloudCallout">
            <a:avLst>
              <a:gd name="adj1" fmla="val 61242"/>
              <a:gd name="adj2" fmla="val 45212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dirty="0">
                <a:latin typeface="Palatino Linotype" panose="02040502050505030304" pitchFamily="18" charset="0"/>
              </a:rPr>
              <a:t>This </a:t>
            </a:r>
            <a:r>
              <a:rPr lang="de-DE" sz="2200" dirty="0" err="1">
                <a:latin typeface="Palatino Linotype" panose="02040502050505030304" pitchFamily="18" charset="0"/>
              </a:rPr>
              <a:t>company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seems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to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have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several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branches</a:t>
            </a:r>
            <a:r>
              <a:rPr lang="de-DE" sz="2200" dirty="0">
                <a:latin typeface="Palatino Linotype" panose="02040502050505030304" pitchFamily="18" charset="0"/>
              </a:rPr>
              <a:t>: Feed, Food, De-</a:t>
            </a:r>
            <a:r>
              <a:rPr lang="de-DE" sz="2200" dirty="0" err="1">
                <a:latin typeface="Palatino Linotype" panose="02040502050505030304" pitchFamily="18" charset="0"/>
              </a:rPr>
              <a:t>Icing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and</a:t>
            </a:r>
            <a:r>
              <a:rPr lang="de-DE" sz="2200" dirty="0">
                <a:latin typeface="Palatino Linotype" panose="02040502050505030304" pitchFamily="18" charset="0"/>
              </a:rPr>
              <a:t> Industrial.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8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9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>
          <a:xfrm>
            <a:off x="330532" y="69580"/>
            <a:ext cx="8576442" cy="6557935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0" y="3767490"/>
            <a:ext cx="4110317" cy="2860025"/>
          </a:xfrm>
          <a:prstGeom prst="cloudCallout">
            <a:avLst>
              <a:gd name="adj1" fmla="val 61242"/>
              <a:gd name="adj2" fmla="val 45212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dirty="0" err="1">
                <a:latin typeface="Palatino Linotype" panose="02040502050505030304" pitchFamily="18" charset="0"/>
              </a:rPr>
              <a:t>What</a:t>
            </a:r>
            <a:r>
              <a:rPr lang="de-DE" sz="2200" dirty="0">
                <a:latin typeface="Palatino Linotype" panose="02040502050505030304" pitchFamily="18" charset="0"/>
              </a:rPr>
              <a:t> do </a:t>
            </a:r>
            <a:r>
              <a:rPr lang="de-DE" sz="2200" dirty="0" err="1">
                <a:latin typeface="Palatino Linotype" panose="02040502050505030304" pitchFamily="18" charset="0"/>
              </a:rPr>
              <a:t>they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write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about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their</a:t>
            </a:r>
            <a:r>
              <a:rPr lang="de-DE" sz="2200" dirty="0">
                <a:latin typeface="Palatino Linotype" panose="02040502050505030304" pitchFamily="18" charset="0"/>
              </a:rPr>
              <a:t> alternative </a:t>
            </a:r>
            <a:r>
              <a:rPr lang="de-DE" sz="2200" dirty="0" err="1">
                <a:latin typeface="Palatino Linotype" panose="02040502050505030304" pitchFamily="18" charset="0"/>
              </a:rPr>
              <a:t>to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road</a:t>
            </a:r>
            <a:r>
              <a:rPr lang="de-DE" sz="2200" dirty="0">
                <a:latin typeface="Palatino Linotype" panose="02040502050505030304" pitchFamily="18" charset="0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</a:rPr>
              <a:t>salt</a:t>
            </a:r>
            <a:r>
              <a:rPr lang="de-DE" sz="2200" dirty="0">
                <a:latin typeface="Palatino Linotype" panose="02040502050505030304" pitchFamily="18" charset="0"/>
              </a:rPr>
              <a:t>...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8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06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hlinkClick r:id="rId3" action="ppaction://hlinksldjump"/>
          </p:cNvPr>
          <p:cNvSpPr/>
          <p:nvPr/>
        </p:nvSpPr>
        <p:spPr>
          <a:xfrm>
            <a:off x="4665579" y="1223738"/>
            <a:ext cx="1791368" cy="18376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Screen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>
          <a:xfrm>
            <a:off x="330532" y="69580"/>
            <a:ext cx="8576442" cy="655793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3783" y="3863619"/>
            <a:ext cx="2443480" cy="212365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latin typeface="Palatino Linotype" panose="02040502050505030304" pitchFamily="18" charset="0"/>
                <a:cs typeface="Ayuthaya"/>
              </a:rPr>
              <a:t>Find out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about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ADDCON‘s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alternative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to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road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salt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by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clicking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the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right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200" dirty="0" err="1">
                <a:latin typeface="Palatino Linotype" panose="02040502050505030304" pitchFamily="18" charset="0"/>
                <a:cs typeface="Ayuthaya"/>
              </a:rPr>
              <a:t>picture</a:t>
            </a:r>
            <a:r>
              <a:rPr lang="de-DE" sz="2200" dirty="0">
                <a:latin typeface="Palatino Linotype" panose="02040502050505030304" pitchFamily="18" charset="0"/>
                <a:cs typeface="Ayuthaya"/>
              </a:rPr>
              <a:t>!</a:t>
            </a:r>
          </a:p>
        </p:txBody>
      </p:sp>
      <p:sp>
        <p:nvSpPr>
          <p:cNvPr id="4" name="Rechteck 3">
            <a:hlinkClick r:id="rId5" action="ppaction://hlinksldjump"/>
          </p:cNvPr>
          <p:cNvSpPr/>
          <p:nvPr/>
        </p:nvSpPr>
        <p:spPr>
          <a:xfrm>
            <a:off x="643668" y="834963"/>
            <a:ext cx="1948400" cy="28701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hlinkClick r:id="rId5" action="ppaction://hlinksldjump"/>
          </p:cNvPr>
          <p:cNvSpPr/>
          <p:nvPr/>
        </p:nvSpPr>
        <p:spPr>
          <a:xfrm>
            <a:off x="2717179" y="834963"/>
            <a:ext cx="1948400" cy="57925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hlinkClick r:id="rId5" action="ppaction://hlinksldjump"/>
          </p:cNvPr>
          <p:cNvSpPr/>
          <p:nvPr/>
        </p:nvSpPr>
        <p:spPr>
          <a:xfrm>
            <a:off x="6748984" y="808870"/>
            <a:ext cx="1948400" cy="57925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hlinkClick r:id="rId3" action="ppaction://hlinksldjump"/>
          </p:cNvPr>
          <p:cNvSpPr/>
          <p:nvPr/>
        </p:nvSpPr>
        <p:spPr>
          <a:xfrm>
            <a:off x="4665579" y="819648"/>
            <a:ext cx="1948400" cy="17548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 descr="C:\Users\kvaanane\Desktop\Multico_sininen-teksti-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70" y="595904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958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804736" y="1604210"/>
            <a:ext cx="6189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</a:rPr>
              <a:t>Sorry, </a:t>
            </a:r>
            <a:r>
              <a:rPr lang="de-DE" sz="4000" dirty="0" err="1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</a:rPr>
              <a:t>that‘s</a:t>
            </a:r>
            <a:r>
              <a:rPr lang="de-DE" sz="4000" dirty="0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</a:rPr>
              <a:t>incorrect</a:t>
            </a:r>
            <a:r>
              <a:rPr lang="de-DE" sz="4000" dirty="0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</a:rPr>
              <a:t>. Try </a:t>
            </a:r>
            <a:r>
              <a:rPr lang="de-DE" sz="4000" dirty="0" err="1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</a:rPr>
              <a:t>it</a:t>
            </a:r>
            <a:r>
              <a:rPr lang="de-DE" sz="4000" dirty="0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</a:rPr>
              <a:t>again</a:t>
            </a:r>
            <a:r>
              <a:rPr lang="de-DE" sz="4000" dirty="0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</a:rPr>
              <a:t>! </a:t>
            </a:r>
            <a:r>
              <a:rPr lang="de-DE" sz="4000" dirty="0">
                <a:solidFill>
                  <a:schemeClr val="bg1"/>
                </a:solidFill>
                <a:latin typeface="Palatino Linotype" panose="02040502050505030304" pitchFamily="18" charset="0"/>
                <a:cs typeface="Ayuthaya"/>
                <a:sym typeface="Wingdings"/>
              </a:rPr>
              <a:t></a:t>
            </a:r>
            <a:endParaRPr lang="de-DE" sz="4000" dirty="0">
              <a:solidFill>
                <a:schemeClr val="bg1"/>
              </a:solidFill>
              <a:latin typeface="Palatino Linotype" panose="02040502050505030304" pitchFamily="18" charset="0"/>
              <a:cs typeface="Ayuthaya"/>
            </a:endParaRPr>
          </a:p>
        </p:txBody>
      </p:sp>
      <p:sp>
        <p:nvSpPr>
          <p:cNvPr id="6" name="Pfeil nach links 5">
            <a:hlinkClick r:id="" action="ppaction://hlinkshowjump?jump=previousslide"/>
          </p:cNvPr>
          <p:cNvSpPr/>
          <p:nvPr/>
        </p:nvSpPr>
        <p:spPr>
          <a:xfrm>
            <a:off x="1804736" y="4184316"/>
            <a:ext cx="2045369" cy="1296737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yuthaya"/>
                <a:cs typeface="Ayuthaya"/>
              </a:rPr>
              <a:t>back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85" y="584080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993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1149684" y="1390316"/>
            <a:ext cx="1644316" cy="1871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Screen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"/>
          <a:stretch/>
        </p:blipFill>
        <p:spPr>
          <a:xfrm>
            <a:off x="506766" y="198198"/>
            <a:ext cx="8124132" cy="651629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4994" y="3644593"/>
            <a:ext cx="2433053" cy="7078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Palatino Linotype" panose="02040502050505030304" pitchFamily="18" charset="0"/>
                <a:cs typeface="Ayuthaya"/>
              </a:rPr>
              <a:t>Read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the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text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.</a:t>
            </a:r>
          </a:p>
          <a:p>
            <a:pPr algn="ctr"/>
            <a:r>
              <a:rPr lang="de-DE" sz="2000" dirty="0">
                <a:latin typeface="Palatino Linotype" panose="02040502050505030304" pitchFamily="18" charset="0"/>
                <a:cs typeface="Ayuthaya"/>
              </a:rPr>
              <a:t>(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next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slide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)</a:t>
            </a:r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18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31269" y="253921"/>
            <a:ext cx="850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One</a:t>
            </a:r>
            <a:r>
              <a:rPr lang="de-DE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de-DE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morning</a:t>
            </a:r>
            <a:r>
              <a:rPr lang="de-DE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de-DE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the</a:t>
            </a:r>
            <a:r>
              <a:rPr lang="de-DE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de-DE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city</a:t>
            </a:r>
            <a:r>
              <a:rPr lang="de-DE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hall </a:t>
            </a:r>
            <a:r>
              <a:rPr lang="de-DE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of</a:t>
            </a:r>
            <a:r>
              <a:rPr lang="de-DE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(XXX) ...</a:t>
            </a:r>
          </a:p>
        </p:txBody>
      </p:sp>
      <p:sp>
        <p:nvSpPr>
          <p:cNvPr id="3" name="TextBox 2"/>
          <p:cNvSpPr txBox="1"/>
          <p:nvPr>
            <p:extLst>
              <p:ext uri="{D42A27DB-BD31-4B8C-83A1-F6EECF244321}">
                <p14:modId xmlns:p14="http://schemas.microsoft.com/office/powerpoint/2010/main" val="1719198022"/>
              </p:ext>
            </p:extLst>
          </p:nvPr>
        </p:nvSpPr>
        <p:spPr>
          <a:xfrm>
            <a:off x="3200400" y="3193211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/>
              <a:t>Insert a photo of your local town hall here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65" y="553600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517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1149684" y="1390316"/>
            <a:ext cx="1644316" cy="1871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creen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" y="713199"/>
            <a:ext cx="9139614" cy="4290836"/>
          </a:xfrm>
          <a:prstGeom prst="rect">
            <a:avLst/>
          </a:prstGeom>
        </p:spPr>
      </p:pic>
      <p:pic>
        <p:nvPicPr>
          <p:cNvPr id="4" name="Picture 3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44" y="542932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85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hlinkClick r:id="" action="ppaction://hlinkshowjump?jump=nextslide"/>
          </p:cNvPr>
          <p:cNvSpPr/>
          <p:nvPr/>
        </p:nvSpPr>
        <p:spPr>
          <a:xfrm>
            <a:off x="1283368" y="1363575"/>
            <a:ext cx="1510631" cy="2138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Screen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"/>
          <a:stretch/>
        </p:blipFill>
        <p:spPr>
          <a:xfrm>
            <a:off x="1663700" y="69580"/>
            <a:ext cx="6669191" cy="65927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4803" y="3432305"/>
            <a:ext cx="2797793" cy="13234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Palatino Linotype" panose="02040502050505030304" pitchFamily="18" charset="0"/>
                <a:cs typeface="Ayuthaya"/>
              </a:rPr>
              <a:t>Find out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about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people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working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at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ADDCON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by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using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the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material in </a:t>
            </a:r>
            <a:r>
              <a:rPr lang="de-DE" sz="2000" dirty="0" err="1">
                <a:latin typeface="Palatino Linotype" panose="02040502050505030304" pitchFamily="18" charset="0"/>
                <a:cs typeface="Ayuthaya"/>
              </a:rPr>
              <a:t>envelope</a:t>
            </a:r>
            <a:r>
              <a:rPr lang="de-DE" sz="2000" dirty="0">
                <a:latin typeface="Palatino Linotype" panose="02040502050505030304" pitchFamily="18" charset="0"/>
                <a:cs typeface="Ayuthaya"/>
              </a:rPr>
              <a:t> A!</a:t>
            </a:r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1" y="564268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31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5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0662" y="-226833"/>
            <a:ext cx="9928699" cy="708483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4035972" y="0"/>
            <a:ext cx="5108028" cy="3286057"/>
          </a:xfrm>
          <a:prstGeom prst="cloudCallout">
            <a:avLst>
              <a:gd name="adj1" fmla="val -51757"/>
              <a:gd name="adj2" fmla="val 40114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4731830" y="768097"/>
            <a:ext cx="4059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Palatino Linotype" panose="02040502050505030304" pitchFamily="18" charset="0"/>
              </a:rPr>
              <a:t>Well</a:t>
            </a:r>
            <a:r>
              <a:rPr lang="de-DE" sz="2800" dirty="0">
                <a:latin typeface="Palatino Linotype" panose="02040502050505030304" pitchFamily="18" charset="0"/>
              </a:rPr>
              <a:t>, </a:t>
            </a:r>
            <a:r>
              <a:rPr lang="de-DE" sz="2800" dirty="0" err="1">
                <a:latin typeface="Palatino Linotype" panose="02040502050505030304" pitchFamily="18" charset="0"/>
              </a:rPr>
              <a:t>maybe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this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product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really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could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be</a:t>
            </a:r>
            <a:r>
              <a:rPr lang="de-DE" sz="2800" dirty="0">
                <a:latin typeface="Palatino Linotype" panose="02040502050505030304" pitchFamily="18" charset="0"/>
              </a:rPr>
              <a:t> an alternative </a:t>
            </a:r>
            <a:r>
              <a:rPr lang="de-DE" sz="2800" dirty="0" err="1">
                <a:latin typeface="Palatino Linotype" panose="02040502050505030304" pitchFamily="18" charset="0"/>
              </a:rPr>
              <a:t>to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road</a:t>
            </a:r>
            <a:r>
              <a:rPr lang="de-DE" sz="2800" dirty="0">
                <a:latin typeface="Palatino Linotype" panose="02040502050505030304" pitchFamily="18" charset="0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</a:rPr>
              <a:t>salt</a:t>
            </a:r>
            <a:r>
              <a:rPr lang="de-DE" sz="28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6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32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1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757" y="0"/>
            <a:ext cx="9481776" cy="7114138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636675" y="129872"/>
            <a:ext cx="5036506" cy="3489795"/>
          </a:xfrm>
          <a:prstGeom prst="cloudCallout">
            <a:avLst>
              <a:gd name="adj1" fmla="val -38101"/>
              <a:gd name="adj2" fmla="val 46442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Palatino Linotype" panose="02040502050505030304" pitchFamily="18" charset="0"/>
              </a:rPr>
              <a:t>I will </a:t>
            </a:r>
            <a:r>
              <a:rPr lang="de-DE" sz="2400" dirty="0" err="1">
                <a:latin typeface="Palatino Linotype" panose="02040502050505030304" pitchFamily="18" charset="0"/>
              </a:rPr>
              <a:t>ask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my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sectretary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to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arrange</a:t>
            </a:r>
            <a:r>
              <a:rPr lang="de-DE" sz="2400" dirty="0">
                <a:latin typeface="Palatino Linotype" panose="02040502050505030304" pitchFamily="18" charset="0"/>
              </a:rPr>
              <a:t> an </a:t>
            </a:r>
            <a:r>
              <a:rPr lang="de-DE" sz="2400" dirty="0" err="1">
                <a:latin typeface="Palatino Linotype" panose="02040502050505030304" pitchFamily="18" charset="0"/>
              </a:rPr>
              <a:t>appointment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with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the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experts</a:t>
            </a:r>
            <a:r>
              <a:rPr lang="de-DE" sz="2400" dirty="0">
                <a:latin typeface="Palatino Linotype" panose="02040502050505030304" pitchFamily="18" charset="0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</a:rPr>
              <a:t>They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should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test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this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product</a:t>
            </a:r>
            <a:r>
              <a:rPr lang="de-DE" sz="24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59" y="6228313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056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5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3255" y="-158733"/>
            <a:ext cx="9817255" cy="701673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4399621" y="211826"/>
            <a:ext cx="4547490" cy="3127467"/>
          </a:xfrm>
          <a:prstGeom prst="cloudCallout">
            <a:avLst>
              <a:gd name="adj1" fmla="val -64247"/>
              <a:gd name="adj2" fmla="val 36473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Palatino Linotype" panose="02040502050505030304" pitchFamily="18" charset="0"/>
              </a:rPr>
              <a:t>Only</a:t>
            </a:r>
            <a:r>
              <a:rPr lang="de-DE" sz="2400" dirty="0">
                <a:latin typeface="Palatino Linotype" panose="02040502050505030304" pitchFamily="18" charset="0"/>
              </a:rPr>
              <a:t> after </a:t>
            </a:r>
            <a:r>
              <a:rPr lang="de-DE" sz="2400" dirty="0" err="1">
                <a:latin typeface="Palatino Linotype" panose="02040502050505030304" pitchFamily="18" charset="0"/>
              </a:rPr>
              <a:t>these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tests</a:t>
            </a:r>
            <a:r>
              <a:rPr lang="de-DE" sz="2400" dirty="0">
                <a:latin typeface="Palatino Linotype" panose="02040502050505030304" pitchFamily="18" charset="0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</a:rPr>
              <a:t>we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can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take</a:t>
            </a:r>
            <a:r>
              <a:rPr lang="de-DE" sz="2400" dirty="0">
                <a:latin typeface="Palatino Linotype" panose="02040502050505030304" pitchFamily="18" charset="0"/>
              </a:rPr>
              <a:t> an </a:t>
            </a:r>
            <a:r>
              <a:rPr lang="de-DE" sz="2400" dirty="0" err="1">
                <a:latin typeface="Palatino Linotype" panose="02040502050505030304" pitchFamily="18" charset="0"/>
              </a:rPr>
              <a:t>informed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decision</a:t>
            </a:r>
            <a:r>
              <a:rPr lang="de-DE" sz="24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8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450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972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595" y="0"/>
            <a:ext cx="9443595" cy="6858000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4993212" y="0"/>
            <a:ext cx="4150788" cy="2871629"/>
          </a:xfrm>
          <a:prstGeom prst="cloudCallout">
            <a:avLst>
              <a:gd name="adj1" fmla="val -26007"/>
              <a:gd name="adj2" fmla="val 59178"/>
            </a:avLst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latin typeface="Palatino Linotype" panose="02040502050505030304" pitchFamily="18" charset="0"/>
              </a:rPr>
              <a:t>Well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well</a:t>
            </a:r>
            <a:r>
              <a:rPr lang="de-DE" sz="2400" dirty="0">
                <a:latin typeface="Palatino Linotype" panose="02040502050505030304" pitchFamily="18" charset="0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</a:rPr>
              <a:t>maybe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this</a:t>
            </a:r>
            <a:r>
              <a:rPr lang="de-DE" sz="2400" dirty="0">
                <a:latin typeface="Palatino Linotype" panose="02040502050505030304" pitchFamily="18" charset="0"/>
              </a:rPr>
              <a:t> will </a:t>
            </a:r>
            <a:r>
              <a:rPr lang="de-DE" sz="2400" dirty="0" err="1">
                <a:latin typeface="Palatino Linotype" panose="02040502050505030304" pitchFamily="18" charset="0"/>
              </a:rPr>
              <a:t>solve</a:t>
            </a:r>
            <a:r>
              <a:rPr lang="de-DE" sz="2400" dirty="0">
                <a:latin typeface="Palatino Linotype" panose="02040502050505030304" pitchFamily="18" charset="0"/>
              </a:rPr>
              <a:t> all </a:t>
            </a:r>
            <a:r>
              <a:rPr lang="de-DE" sz="2400" dirty="0" err="1">
                <a:latin typeface="Palatino Linotype" panose="02040502050505030304" pitchFamily="18" charset="0"/>
              </a:rPr>
              <a:t>these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problems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at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one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go</a:t>
            </a:r>
            <a:r>
              <a:rPr lang="de-DE" sz="2400" dirty="0">
                <a:latin typeface="Palatino Linotype" panose="02040502050505030304" pitchFamily="18" charset="0"/>
              </a:rPr>
              <a:t>...</a:t>
            </a:r>
            <a:r>
              <a:rPr lang="de-DE" sz="2400" dirty="0" err="1">
                <a:latin typeface="Palatino Linotype" panose="02040502050505030304" pitchFamily="18" charset="0"/>
              </a:rPr>
              <a:t>we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shall</a:t>
            </a:r>
            <a:r>
              <a:rPr lang="de-DE" sz="2400" dirty="0"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</a:rPr>
              <a:t>see</a:t>
            </a:r>
            <a:r>
              <a:rPr lang="de-DE" sz="24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8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564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92667" y="1058333"/>
            <a:ext cx="7859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You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have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been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chosen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as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experts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to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test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the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alternative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to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road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salt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very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carefully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.</a:t>
            </a:r>
          </a:p>
          <a:p>
            <a:endParaRPr lang="de-DE" sz="2800" dirty="0">
              <a:latin typeface="Palatino Linotype" panose="02040502050505030304" pitchFamily="18" charset="0"/>
              <a:cs typeface="Ayuthaya"/>
            </a:endParaRPr>
          </a:p>
          <a:p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How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could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you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test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this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product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?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Remember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the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four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emails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,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while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planning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your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 </a:t>
            </a:r>
            <a:r>
              <a:rPr lang="de-DE" sz="2800" dirty="0" err="1">
                <a:latin typeface="Palatino Linotype" panose="02040502050505030304" pitchFamily="18" charset="0"/>
                <a:cs typeface="Ayuthaya"/>
              </a:rPr>
              <a:t>experiments</a:t>
            </a:r>
            <a:r>
              <a:rPr lang="de-DE" sz="2800" dirty="0">
                <a:latin typeface="Palatino Linotype" panose="02040502050505030304" pitchFamily="18" charset="0"/>
                <a:cs typeface="Ayuthaya"/>
              </a:rPr>
              <a:t>. </a:t>
            </a:r>
          </a:p>
        </p:txBody>
      </p:sp>
      <p:pic>
        <p:nvPicPr>
          <p:cNvPr id="5" name="Bild 4" descr="Chemi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312" y="4233333"/>
            <a:ext cx="2286724" cy="2257778"/>
          </a:xfrm>
          <a:prstGeom prst="rect">
            <a:avLst/>
          </a:prstGeom>
        </p:spPr>
      </p:pic>
      <p:pic>
        <p:nvPicPr>
          <p:cNvPr id="6" name="Picture 5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491930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46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902" y="40104"/>
            <a:ext cx="5047704" cy="989849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Palatino Linotype" panose="02040502050505030304" pitchFamily="18" charset="0"/>
              </a:rPr>
              <a:t>In </a:t>
            </a:r>
            <a:r>
              <a:rPr lang="de-DE" sz="3600" b="1" dirty="0" err="1">
                <a:latin typeface="Palatino Linotype" panose="02040502050505030304" pitchFamily="18" charset="0"/>
              </a:rPr>
              <a:t>the</a:t>
            </a:r>
            <a:r>
              <a:rPr lang="de-DE" sz="3600" b="1" dirty="0">
                <a:latin typeface="Palatino Linotype" panose="02040502050505030304" pitchFamily="18" charset="0"/>
              </a:rPr>
              <a:t> </a:t>
            </a:r>
            <a:r>
              <a:rPr lang="de-DE" sz="3600" b="1" dirty="0" err="1">
                <a:latin typeface="Palatino Linotype" panose="02040502050505030304" pitchFamily="18" charset="0"/>
              </a:rPr>
              <a:t>mayor‘s</a:t>
            </a:r>
            <a:r>
              <a:rPr lang="de-DE" sz="3600" b="1" dirty="0">
                <a:latin typeface="Palatino Linotype" panose="02040502050505030304" pitchFamily="18" charset="0"/>
              </a:rPr>
              <a:t> </a:t>
            </a:r>
            <a:r>
              <a:rPr lang="de-DE" sz="3600" b="1" dirty="0" err="1">
                <a:latin typeface="Palatino Linotype" panose="02040502050505030304" pitchFamily="18" charset="0"/>
              </a:rPr>
              <a:t>office</a:t>
            </a:r>
            <a:endParaRPr lang="de-DE" sz="3600" b="1" dirty="0">
              <a:latin typeface="Palatino Linotype" panose="02040502050505030304" pitchFamily="18" charset="0"/>
            </a:endParaRPr>
          </a:p>
        </p:txBody>
      </p:sp>
      <p:pic>
        <p:nvPicPr>
          <p:cNvPr id="4" name="Bild 3" descr="IMG_971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97" y="1029953"/>
            <a:ext cx="7706287" cy="5203937"/>
          </a:xfrm>
          <a:prstGeom prst="rect">
            <a:avLst/>
          </a:prstGeom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24" y="4645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98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975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469"/>
            <a:ext cx="9582350" cy="6937469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5157718" y="130309"/>
            <a:ext cx="4110317" cy="2860025"/>
          </a:xfrm>
          <a:prstGeom prst="cloudCallout">
            <a:avLst>
              <a:gd name="adj1" fmla="val -68247"/>
              <a:gd name="adj2" fmla="val 4686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err="1">
                <a:latin typeface="Palatino Linotype" panose="02040502050505030304" pitchFamily="18" charset="0"/>
              </a:rPr>
              <a:t>Let‘s</a:t>
            </a:r>
            <a:r>
              <a:rPr lang="de-DE" sz="3200" dirty="0">
                <a:latin typeface="Palatino Linotype" panose="02040502050505030304" pitchFamily="18" charset="0"/>
              </a:rPr>
              <a:t> </a:t>
            </a:r>
            <a:r>
              <a:rPr lang="de-DE" sz="3200" dirty="0" err="1">
                <a:latin typeface="Palatino Linotype" panose="02040502050505030304" pitchFamily="18" charset="0"/>
              </a:rPr>
              <a:t>have</a:t>
            </a:r>
            <a:r>
              <a:rPr lang="de-DE" sz="3200" dirty="0">
                <a:latin typeface="Palatino Linotype" panose="02040502050505030304" pitchFamily="18" charset="0"/>
              </a:rPr>
              <a:t> a </a:t>
            </a:r>
            <a:r>
              <a:rPr lang="de-DE" sz="3200" dirty="0" err="1">
                <a:latin typeface="Palatino Linotype" panose="02040502050505030304" pitchFamily="18" charset="0"/>
              </a:rPr>
              <a:t>look</a:t>
            </a:r>
            <a:r>
              <a:rPr lang="de-DE" sz="3200" dirty="0">
                <a:latin typeface="Palatino Linotype" panose="02040502050505030304" pitchFamily="18" charset="0"/>
              </a:rPr>
              <a:t>... </a:t>
            </a:r>
            <a:r>
              <a:rPr lang="de-DE" sz="3200" dirty="0" err="1">
                <a:latin typeface="Palatino Linotype" panose="02040502050505030304" pitchFamily="18" charset="0"/>
              </a:rPr>
              <a:t>who</a:t>
            </a:r>
            <a:r>
              <a:rPr lang="de-DE" sz="3200" dirty="0">
                <a:latin typeface="Palatino Linotype" panose="02040502050505030304" pitchFamily="18" charset="0"/>
              </a:rPr>
              <a:t> </a:t>
            </a:r>
            <a:r>
              <a:rPr lang="de-DE" sz="3200" dirty="0" err="1">
                <a:latin typeface="Palatino Linotype" panose="02040502050505030304" pitchFamily="18" charset="0"/>
              </a:rPr>
              <a:t>has</a:t>
            </a:r>
            <a:r>
              <a:rPr lang="de-DE" sz="3200" dirty="0">
                <a:latin typeface="Palatino Linotype" panose="02040502050505030304" pitchFamily="18" charset="0"/>
              </a:rPr>
              <a:t> </a:t>
            </a:r>
            <a:r>
              <a:rPr lang="de-DE" sz="3200" dirty="0" err="1">
                <a:latin typeface="Palatino Linotype" panose="02040502050505030304" pitchFamily="18" charset="0"/>
              </a:rPr>
              <a:t>written</a:t>
            </a:r>
            <a:r>
              <a:rPr lang="de-DE" sz="3200" dirty="0">
                <a:latin typeface="Palatino Linotype" panose="02040502050505030304" pitchFamily="18" charset="0"/>
              </a:rPr>
              <a:t>?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6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76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Posteingang_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090"/>
            <a:ext cx="9144000" cy="586235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830690" y="6059374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Save </a:t>
            </a:r>
            <a:r>
              <a:rPr lang="de-DE" sz="1400" dirty="0" err="1">
                <a:latin typeface="+mj-lt"/>
                <a:cs typeface="Avenir Next Condensed Regular"/>
              </a:rPr>
              <a:t>the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date</a:t>
            </a:r>
            <a:r>
              <a:rPr lang="de-DE" sz="1400" dirty="0">
                <a:latin typeface="+mj-lt"/>
                <a:cs typeface="Avenir Next Condensed Regular"/>
              </a:rPr>
              <a:t>: EU </a:t>
            </a:r>
            <a:r>
              <a:rPr lang="de-DE" sz="1400" dirty="0" err="1">
                <a:latin typeface="+mj-lt"/>
                <a:cs typeface="Avenir Next Condensed Regular"/>
              </a:rPr>
              <a:t>meeting</a:t>
            </a:r>
            <a:r>
              <a:rPr lang="de-DE" sz="1400" dirty="0">
                <a:latin typeface="+mj-lt"/>
                <a:cs typeface="Avenir Next Condensed Regular"/>
              </a:rPr>
              <a:t>				22.01.2017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30690" y="5778151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Vacation</a:t>
            </a:r>
            <a:r>
              <a:rPr lang="de-DE" sz="1400" dirty="0">
                <a:latin typeface="+mj-lt"/>
                <a:cs typeface="Avenir Next Condensed Regular"/>
              </a:rPr>
              <a:t> plan						22.01.2017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833115" y="5512916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Conference </a:t>
            </a:r>
            <a:r>
              <a:rPr lang="de-DE" sz="1400" dirty="0" err="1">
                <a:latin typeface="+mj-lt"/>
                <a:cs typeface="Avenir Next Condensed Regular"/>
              </a:rPr>
              <a:t>dinner</a:t>
            </a:r>
            <a:r>
              <a:rPr lang="de-DE" sz="1400" dirty="0">
                <a:latin typeface="+mj-lt"/>
                <a:cs typeface="Avenir Next Condensed Regular"/>
              </a:rPr>
              <a:t>						22.01.2017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830410" y="5214834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Financial Report 2016					22.01.2017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837400" y="4942041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New Laptop							22.01.2017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25002" y="4692434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Lunch Meeting						22.01.2017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22293" y="4433132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Training „</a:t>
            </a:r>
            <a:r>
              <a:rPr lang="en-GB" sz="1400" dirty="0">
                <a:latin typeface="+mj-lt"/>
                <a:cs typeface="Avenir Next Condensed Regular"/>
              </a:rPr>
              <a:t>Home office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for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beginners</a:t>
            </a:r>
            <a:r>
              <a:rPr lang="de-DE" sz="1400" dirty="0">
                <a:latin typeface="+mj-lt"/>
                <a:cs typeface="Avenir Next Condensed Regular"/>
              </a:rPr>
              <a:t>“			22.01.2017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22293" y="4173830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Circular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mail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city</a:t>
            </a:r>
            <a:r>
              <a:rPr lang="de-DE" sz="1400" dirty="0">
                <a:latin typeface="+mj-lt"/>
                <a:cs typeface="Avenir Next Condensed Regular"/>
              </a:rPr>
              <a:t> </a:t>
            </a:r>
            <a:r>
              <a:rPr lang="de-DE" sz="1400" dirty="0" err="1">
                <a:latin typeface="+mj-lt"/>
                <a:cs typeface="Avenir Next Condensed Regular"/>
              </a:rPr>
              <a:t>administration</a:t>
            </a:r>
            <a:r>
              <a:rPr lang="de-DE" sz="1400" dirty="0">
                <a:latin typeface="+mj-lt"/>
                <a:cs typeface="Avenir Next Condensed Regular"/>
              </a:rPr>
              <a:t>			22.01.2017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818012" y="3926483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Copyright							23.01.2017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815308" y="3664469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Meeting 13.12.16						23.01.2017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812604" y="3421596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Final </a:t>
            </a:r>
            <a:r>
              <a:rPr lang="de-DE" sz="1400" dirty="0" err="1">
                <a:latin typeface="+mj-lt"/>
                <a:cs typeface="Avenir Next Condensed Regular"/>
              </a:rPr>
              <a:t>report</a:t>
            </a:r>
            <a:r>
              <a:rPr lang="de-DE" sz="1400" dirty="0">
                <a:latin typeface="+mj-lt"/>
                <a:cs typeface="Avenir Next Condensed Regular"/>
              </a:rPr>
              <a:t>  2016						23.01.2017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808318" y="3152599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>
                <a:latin typeface="+mj-lt"/>
                <a:cs typeface="Avenir Next Condensed Regular"/>
              </a:rPr>
              <a:t>Meeting 10 am						23.01.2017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795920" y="2892301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en-GB" sz="1400" dirty="0">
                <a:latin typeface="+mj-lt"/>
                <a:cs typeface="Avenir Next Condensed Regular"/>
              </a:rPr>
              <a:t>Doodle for meeting</a:t>
            </a:r>
            <a:r>
              <a:rPr lang="de-DE" sz="1400" dirty="0">
                <a:latin typeface="+mj-lt"/>
                <a:cs typeface="Avenir Next Condensed Regular"/>
              </a:rPr>
              <a:t>					23.01.2017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786226" y="2623304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dirty="0" err="1">
                <a:latin typeface="+mj-lt"/>
                <a:cs typeface="Avenir Next Condensed Regular"/>
              </a:rPr>
              <a:t>Appointment</a:t>
            </a:r>
            <a:r>
              <a:rPr lang="de-DE" sz="1400" dirty="0">
                <a:latin typeface="+mj-lt"/>
                <a:cs typeface="Avenir Next Condensed Regular"/>
              </a:rPr>
              <a:t>						23.01.2017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773828" y="2347546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b="1" dirty="0" err="1">
                <a:latin typeface="+mj-lt"/>
                <a:cs typeface="Avenir Next Condensed Regular"/>
              </a:rPr>
              <a:t>Don‘t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you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think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of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our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animals</a:t>
            </a:r>
            <a:r>
              <a:rPr lang="de-DE" sz="1400" b="1" dirty="0">
                <a:latin typeface="+mj-lt"/>
                <a:cs typeface="Avenir Next Condensed Regular"/>
              </a:rPr>
              <a:t>?!	</a:t>
            </a:r>
            <a:r>
              <a:rPr lang="de-DE" sz="1400" dirty="0">
                <a:latin typeface="+mj-lt"/>
                <a:cs typeface="Avenir Next Condensed Regular"/>
              </a:rPr>
              <a:t>		23.01.2017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73828" y="1815420"/>
            <a:ext cx="606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b="1" dirty="0" err="1">
                <a:latin typeface="+mj-lt"/>
                <a:cs typeface="Avenir Next Condensed Regular"/>
              </a:rPr>
              <a:t>My</a:t>
            </a:r>
            <a:r>
              <a:rPr lang="de-DE" sz="1400" b="1" dirty="0">
                <a:latin typeface="+mj-lt"/>
                <a:cs typeface="Avenir Next Condensed Regular"/>
              </a:rPr>
              <a:t> bike </a:t>
            </a:r>
            <a:r>
              <a:rPr lang="de-DE" sz="1400" b="1" dirty="0" err="1">
                <a:latin typeface="+mj-lt"/>
                <a:cs typeface="Avenir Next Condensed Regular"/>
              </a:rPr>
              <a:t>is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broken</a:t>
            </a:r>
            <a:r>
              <a:rPr lang="de-DE" sz="1400" b="1" dirty="0">
                <a:latin typeface="+mj-lt"/>
                <a:cs typeface="Avenir Next Condensed Regular"/>
              </a:rPr>
              <a:t>			</a:t>
            </a:r>
            <a:r>
              <a:rPr lang="de-DE" sz="1400" dirty="0">
                <a:latin typeface="+mj-lt"/>
                <a:cs typeface="Avenir Next Condensed Regular"/>
              </a:rPr>
              <a:t>			23.01.2017</a:t>
            </a:r>
          </a:p>
          <a:p>
            <a:endParaRPr lang="de-DE" sz="1400" dirty="0">
              <a:latin typeface="Avenir Next Condensed Regular"/>
              <a:cs typeface="Avenir Next Condensed Regular"/>
            </a:endParaRPr>
          </a:p>
        </p:txBody>
      </p:sp>
      <p:sp>
        <p:nvSpPr>
          <p:cNvPr id="27" name="Textfeld 26">
            <a:hlinkClick r:id="rId4" action="ppaction://hlinksldjump"/>
          </p:cNvPr>
          <p:cNvSpPr txBox="1"/>
          <p:nvPr/>
        </p:nvSpPr>
        <p:spPr>
          <a:xfrm>
            <a:off x="2771124" y="1575508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b="1" dirty="0" err="1">
                <a:latin typeface="+mj-lt"/>
                <a:cs typeface="Avenir Next Condensed Regular"/>
              </a:rPr>
              <a:t>Tree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dieback</a:t>
            </a:r>
            <a:r>
              <a:rPr lang="de-DE" sz="1400" b="1" dirty="0">
                <a:latin typeface="+mj-lt"/>
                <a:cs typeface="Avenir Next Condensed Regular"/>
              </a:rPr>
              <a:t> in (XXX)</a:t>
            </a:r>
            <a:r>
              <a:rPr lang="de-DE" sz="1400" dirty="0">
                <a:latin typeface="+mj-lt"/>
                <a:cs typeface="Avenir Next Condensed Regular"/>
              </a:rPr>
              <a:t>					23.01.2017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780818" y="2083061"/>
            <a:ext cx="60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venir Next Condensed Regular"/>
                <a:cs typeface="Avenir Next Condensed Regular"/>
              </a:rPr>
              <a:t>		</a:t>
            </a:r>
            <a:r>
              <a:rPr lang="de-DE" sz="1400" b="1" dirty="0">
                <a:latin typeface="+mj-lt"/>
                <a:cs typeface="Avenir Next Condensed Regular"/>
              </a:rPr>
              <a:t>Million </a:t>
            </a:r>
            <a:r>
              <a:rPr lang="de-DE" sz="1400" b="1" dirty="0" err="1">
                <a:latin typeface="+mj-lt"/>
                <a:cs typeface="Avenir Next Condensed Regular"/>
              </a:rPr>
              <a:t>euros</a:t>
            </a:r>
            <a:r>
              <a:rPr lang="de-DE" sz="1400" b="1" dirty="0">
                <a:latin typeface="+mj-lt"/>
                <a:cs typeface="Avenir Next Condensed Regular"/>
              </a:rPr>
              <a:t> </a:t>
            </a:r>
            <a:r>
              <a:rPr lang="de-DE" sz="1400" b="1" dirty="0" err="1">
                <a:latin typeface="+mj-lt"/>
                <a:cs typeface="Avenir Next Condensed Regular"/>
              </a:rPr>
              <a:t>damages</a:t>
            </a:r>
            <a:r>
              <a:rPr lang="de-DE" sz="1400" dirty="0">
                <a:latin typeface="+mj-lt"/>
                <a:cs typeface="Avenir Next Condensed Regular"/>
              </a:rPr>
              <a:t>					23.01.2017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623309" y="1340058"/>
            <a:ext cx="355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(4)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04099" y="1098488"/>
            <a:ext cx="1364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mayor</a:t>
            </a:r>
            <a:r>
              <a:rPr lang="de-DE" sz="1200" dirty="0"/>
              <a:t>@(XXX).</a:t>
            </a:r>
            <a:r>
              <a:rPr lang="de-DE" sz="1200" dirty="0" err="1"/>
              <a:t>com</a:t>
            </a:r>
            <a:endParaRPr lang="de-DE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484711" y="4173830"/>
            <a:ext cx="2267025" cy="17922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84711" y="6510119"/>
            <a:ext cx="6314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latin typeface="Ayuthaya"/>
                <a:cs typeface="Ayuthaya"/>
              </a:rPr>
              <a:t>If</a:t>
            </a:r>
            <a:r>
              <a:rPr lang="de-DE" sz="1400" dirty="0">
                <a:latin typeface="Ayuthaya"/>
                <a:cs typeface="Ayuthaya"/>
              </a:rPr>
              <a:t> </a:t>
            </a:r>
            <a:r>
              <a:rPr lang="de-DE" sz="1400" dirty="0" err="1">
                <a:latin typeface="Ayuthaya"/>
                <a:cs typeface="Ayuthaya"/>
              </a:rPr>
              <a:t>you</a:t>
            </a:r>
            <a:r>
              <a:rPr lang="de-DE" sz="1400" dirty="0">
                <a:latin typeface="Ayuthaya"/>
                <a:cs typeface="Ayuthaya"/>
              </a:rPr>
              <a:t> </a:t>
            </a:r>
            <a:r>
              <a:rPr lang="de-DE" sz="1400" dirty="0" err="1">
                <a:latin typeface="Ayuthaya"/>
                <a:cs typeface="Ayuthaya"/>
              </a:rPr>
              <a:t>have</a:t>
            </a:r>
            <a:r>
              <a:rPr lang="de-DE" sz="1400" dirty="0">
                <a:latin typeface="Ayuthaya"/>
                <a:cs typeface="Ayuthaya"/>
              </a:rPr>
              <a:t> </a:t>
            </a:r>
            <a:r>
              <a:rPr lang="de-DE" sz="1400" dirty="0" err="1">
                <a:latin typeface="Ayuthaya"/>
                <a:cs typeface="Ayuthaya"/>
              </a:rPr>
              <a:t>read</a:t>
            </a:r>
            <a:r>
              <a:rPr lang="de-DE" sz="1400" dirty="0">
                <a:latin typeface="Ayuthaya"/>
                <a:cs typeface="Ayuthaya"/>
              </a:rPr>
              <a:t> </a:t>
            </a:r>
            <a:r>
              <a:rPr lang="de-DE" sz="1400" dirty="0" err="1">
                <a:latin typeface="Ayuthaya"/>
                <a:cs typeface="Ayuthaya"/>
              </a:rPr>
              <a:t>the</a:t>
            </a:r>
            <a:r>
              <a:rPr lang="de-DE" sz="1400" dirty="0">
                <a:latin typeface="Ayuthaya"/>
                <a:cs typeface="Ayuthaya"/>
              </a:rPr>
              <a:t> </a:t>
            </a:r>
            <a:r>
              <a:rPr lang="de-DE" sz="1400" dirty="0" err="1">
                <a:latin typeface="Ayuthaya"/>
                <a:cs typeface="Ayuthaya"/>
              </a:rPr>
              <a:t>four</a:t>
            </a:r>
            <a:r>
              <a:rPr lang="de-DE" sz="1400" dirty="0">
                <a:latin typeface="Ayuthaya"/>
                <a:cs typeface="Ayuthaya"/>
              </a:rPr>
              <a:t> email </a:t>
            </a:r>
            <a:r>
              <a:rPr lang="de-DE" sz="1400" dirty="0" err="1">
                <a:latin typeface="Ayuthaya"/>
                <a:cs typeface="Ayuthaya"/>
              </a:rPr>
              <a:t>please</a:t>
            </a:r>
            <a:r>
              <a:rPr lang="de-DE" sz="1400" dirty="0">
                <a:latin typeface="Ayuthaya"/>
                <a:cs typeface="Ayuthaya"/>
              </a:rPr>
              <a:t> </a:t>
            </a:r>
            <a:r>
              <a:rPr lang="de-DE" sz="1400" dirty="0" err="1">
                <a:latin typeface="Ayuthaya"/>
                <a:cs typeface="Ayuthaya"/>
              </a:rPr>
              <a:t>click</a:t>
            </a:r>
            <a:r>
              <a:rPr lang="de-DE" sz="1400" dirty="0">
                <a:latin typeface="Ayuthaya"/>
                <a:cs typeface="Ayuthaya"/>
              </a:rPr>
              <a:t> on </a:t>
            </a:r>
            <a:r>
              <a:rPr lang="de-DE" sz="1400" dirty="0" err="1">
                <a:latin typeface="Ayuthaya"/>
                <a:cs typeface="Ayuthaya"/>
              </a:rPr>
              <a:t>the</a:t>
            </a:r>
            <a:r>
              <a:rPr lang="de-DE" sz="1400" dirty="0">
                <a:latin typeface="Ayuthaya"/>
                <a:cs typeface="Ayuthaya"/>
              </a:rPr>
              <a:t> </a:t>
            </a:r>
            <a:r>
              <a:rPr lang="de-DE" sz="1400" dirty="0" err="1">
                <a:latin typeface="Ayuthaya"/>
                <a:cs typeface="Ayuthaya"/>
              </a:rPr>
              <a:t>arrow</a:t>
            </a:r>
            <a:endParaRPr lang="de-DE" sz="1400" dirty="0">
              <a:latin typeface="Ayuthaya"/>
              <a:cs typeface="Ayuthaya"/>
            </a:endParaRPr>
          </a:p>
        </p:txBody>
      </p:sp>
      <p:sp>
        <p:nvSpPr>
          <p:cNvPr id="3" name="Pfeil nach rechts 2">
            <a:hlinkClick r:id="rId5" action="ppaction://hlinksldjump"/>
          </p:cNvPr>
          <p:cNvSpPr/>
          <p:nvPr/>
        </p:nvSpPr>
        <p:spPr>
          <a:xfrm>
            <a:off x="7366016" y="6550528"/>
            <a:ext cx="574842" cy="2673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ine Ecke des Rechtecks schneiden 33">
            <a:hlinkClick r:id="rId6" action="ppaction://hlinksldjump"/>
          </p:cNvPr>
          <p:cNvSpPr/>
          <p:nvPr/>
        </p:nvSpPr>
        <p:spPr>
          <a:xfrm>
            <a:off x="3691373" y="1883285"/>
            <a:ext cx="5148284" cy="19977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ine Ecke des Rechtecks schneiden 35">
            <a:hlinkClick r:id="rId7" action="ppaction://hlinksldjump"/>
          </p:cNvPr>
          <p:cNvSpPr/>
          <p:nvPr/>
        </p:nvSpPr>
        <p:spPr>
          <a:xfrm>
            <a:off x="3670669" y="2147771"/>
            <a:ext cx="5148284" cy="19977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ine Ecke des Rechtecks schneiden 36">
            <a:hlinkClick r:id="rId8" action="ppaction://hlinksldjump"/>
          </p:cNvPr>
          <p:cNvSpPr/>
          <p:nvPr/>
        </p:nvSpPr>
        <p:spPr>
          <a:xfrm>
            <a:off x="3391469" y="2447046"/>
            <a:ext cx="5148284" cy="19977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Picture 31" descr="C:\Users\kvaanane\Desktop\Multico_sininen-teksti-RGB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88257"/>
            <a:ext cx="2473930" cy="757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83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864" y="12151"/>
            <a:ext cx="485685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Dear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Mayor,</a:t>
            </a:r>
          </a:p>
          <a:p>
            <a:endParaRPr lang="de-DE" sz="9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Unfortunately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I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realised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trees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bushes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our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wonderful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alley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in (XXX)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show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ugly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brown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stains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their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leafs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I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have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observed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this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phenomenon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for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some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time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now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I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wonder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this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damage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could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caused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road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salt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I‘m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woried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these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old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friends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could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die off! I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expect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you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will do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your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best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prevent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this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!</a:t>
            </a: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With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best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regards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Heinrich Kiel,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citizen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(XXX)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friend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trees</a:t>
            </a:r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endParaRPr lang="de-DE" sz="500" dirty="0">
              <a:latin typeface="Avenir Next Condensed Regular"/>
              <a:cs typeface="Avenir Next Condensed Regular"/>
            </a:endParaRPr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396864" y="6059149"/>
            <a:ext cx="1096033" cy="668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yuthaya"/>
                <a:cs typeface="Ayuthaya"/>
              </a:rPr>
              <a:t>back</a:t>
            </a:r>
          </a:p>
        </p:txBody>
      </p:sp>
      <p:pic>
        <p:nvPicPr>
          <p:cNvPr id="2" name="Bild 1" descr="die-blaetter-an-den-baeumen-vor-der-stadtkirche-si_full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664" y="1352635"/>
            <a:ext cx="3446986" cy="30670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0800000" flipV="1">
            <a:off x="5442664" y="1044858"/>
            <a:ext cx="354091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https://</a:t>
            </a:r>
            <a:r>
              <a:rPr lang="de-DE" sz="700" dirty="0" err="1"/>
              <a:t>www.bauhof-online.de</a:t>
            </a:r>
            <a:r>
              <a:rPr lang="de-DE" sz="700" dirty="0"/>
              <a:t>/d/auswirkungen-von-streusalz-auf-die-gesundheit-von-strassenbaeumen/</a:t>
            </a:r>
          </a:p>
        </p:txBody>
      </p:sp>
      <p:pic>
        <p:nvPicPr>
          <p:cNvPr id="7" name="Picture 6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65" y="5507801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62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865" y="788431"/>
            <a:ext cx="43349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Hello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Mayor,</a:t>
            </a: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I just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wanted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your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road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salt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caused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dog‘s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injuries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!!11!</a:t>
            </a: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disgusting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you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put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out such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poison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in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our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streets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Did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you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ever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think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damage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you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do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our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beloved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pets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?! 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  <a:sym typeface="Wingdings"/>
              </a:rPr>
              <a:t></a:t>
            </a:r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Regards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Sabine B.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Bobo</a:t>
            </a:r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396864" y="6030289"/>
            <a:ext cx="1096033" cy="668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yuthaya"/>
                <a:cs typeface="Ayuthaya"/>
              </a:rPr>
              <a:t>back</a:t>
            </a:r>
          </a:p>
        </p:txBody>
      </p:sp>
      <p:pic>
        <p:nvPicPr>
          <p:cNvPr id="3" name="Bild 2" descr="pfote-verband-hund-fot57358258-500p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/>
          <a:stretch/>
        </p:blipFill>
        <p:spPr>
          <a:xfrm>
            <a:off x="4519296" y="1493035"/>
            <a:ext cx="4378642" cy="32520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30837" y="1190450"/>
            <a:ext cx="3982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https://</a:t>
            </a:r>
            <a:r>
              <a:rPr lang="de-DE" sz="1000" dirty="0" err="1"/>
              <a:t>www.wunsch-hund.de</a:t>
            </a:r>
            <a:r>
              <a:rPr lang="de-DE" sz="1000" dirty="0"/>
              <a:t>/</a:t>
            </a:r>
            <a:r>
              <a:rPr lang="de-DE" sz="1000" dirty="0" err="1"/>
              <a:t>tipps</a:t>
            </a:r>
            <a:r>
              <a:rPr lang="de-DE" sz="1000" dirty="0"/>
              <a:t>/pflege/130-pfoten-pflege-allgemein</a:t>
            </a:r>
          </a:p>
        </p:txBody>
      </p:sp>
      <p:pic>
        <p:nvPicPr>
          <p:cNvPr id="7" name="Picture 6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23" y="564268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24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864" y="442111"/>
            <a:ext cx="831961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Dear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Mrs.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Mayor,</a:t>
            </a:r>
          </a:p>
          <a:p>
            <a:endParaRPr lang="de-DE" sz="1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name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Nick Schneider. I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ride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bike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school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everyday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Since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very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cold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outside, I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have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noticed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some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stains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bike.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parents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believe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do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with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road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salt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that‘s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pit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out in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streets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should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case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I was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wondering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there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are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possible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ways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keep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roads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clear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ice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would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also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less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harmful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cars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Best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wishes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Nick Schneider</a:t>
            </a:r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396864" y="6030289"/>
            <a:ext cx="1096033" cy="668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yuthaya"/>
                <a:cs typeface="Ayuthaya"/>
              </a:rPr>
              <a:t>back</a:t>
            </a:r>
          </a:p>
        </p:txBody>
      </p:sp>
      <p:pic>
        <p:nvPicPr>
          <p:cNvPr id="2" name="Bild 1" descr="winter-bike-IMG_106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56" y="3796682"/>
            <a:ext cx="4079718" cy="27211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83285" y="6437646"/>
            <a:ext cx="4159926" cy="420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http://</a:t>
            </a:r>
            <a:r>
              <a:rPr lang="de-DE" sz="1050" dirty="0" err="1"/>
              <a:t>www.cyclingweekly.com</a:t>
            </a:r>
            <a:r>
              <a:rPr lang="de-DE" sz="1050" dirty="0"/>
              <a:t>/</a:t>
            </a:r>
            <a:r>
              <a:rPr lang="de-DE" sz="1050" dirty="0" err="1"/>
              <a:t>fitness</a:t>
            </a:r>
            <a:r>
              <a:rPr lang="de-DE" sz="1050" dirty="0"/>
              <a:t>/</a:t>
            </a:r>
            <a:r>
              <a:rPr lang="de-DE" sz="1050" dirty="0" err="1"/>
              <a:t>training</a:t>
            </a:r>
            <a:r>
              <a:rPr lang="de-DE" sz="1050" dirty="0"/>
              <a:t>/winter-bikes-really-need-one-147811</a:t>
            </a:r>
          </a:p>
        </p:txBody>
      </p:sp>
      <p:pic>
        <p:nvPicPr>
          <p:cNvPr id="7" name="Picture 6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8" y="5144464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38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864" y="187967"/>
            <a:ext cx="831961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Dear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Mrs.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Mayor,</a:t>
            </a:r>
          </a:p>
          <a:p>
            <a:endParaRPr lang="de-DE" sz="11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name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Meinhard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Karlson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I live in (XXX-suburb). I am 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keen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lover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historic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buildings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in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our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region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only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recently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visited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Cologne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Cathedral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There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wife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I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noticed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some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damage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in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floor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panels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outer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building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assume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these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damages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could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have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been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caused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road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salt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.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were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wondering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if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our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beautiful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cathedral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buildings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of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(XXX)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are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risk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too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?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Have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you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ever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considered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such 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risk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?</a:t>
            </a: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wife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would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very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much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appreciate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your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feedback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on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this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matter.</a:t>
            </a:r>
          </a:p>
          <a:p>
            <a:endParaRPr lang="de-DE" sz="2400" dirty="0">
              <a:latin typeface="Palatino Linotype" panose="02040502050505030304" pitchFamily="18" charset="0"/>
              <a:cs typeface="Avenir Next Condensed Regular"/>
            </a:endParaRPr>
          </a:p>
          <a:p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Kindest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regards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,</a:t>
            </a:r>
          </a:p>
          <a:p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Meinhard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and</a:t>
            </a:r>
            <a:r>
              <a:rPr lang="de-DE" sz="2400" dirty="0">
                <a:latin typeface="Palatino Linotype" panose="02040502050505030304" pitchFamily="18" charset="0"/>
                <a:cs typeface="Avenir Next Condensed Regular"/>
              </a:rPr>
              <a:t> Gerda </a:t>
            </a:r>
            <a:r>
              <a:rPr lang="de-DE" sz="2400" dirty="0" err="1">
                <a:latin typeface="Palatino Linotype" panose="02040502050505030304" pitchFamily="18" charset="0"/>
                <a:cs typeface="Avenir Next Condensed Regular"/>
              </a:rPr>
              <a:t>Karlson</a:t>
            </a:r>
            <a:r>
              <a:rPr lang="de-DE" sz="2400" dirty="0">
                <a:latin typeface="Avenir Next Condensed Regular"/>
                <a:cs typeface="Avenir Next Condensed Regular"/>
              </a:rPr>
              <a:t/>
            </a:r>
            <a:br>
              <a:rPr lang="de-DE" sz="2400" dirty="0">
                <a:latin typeface="Avenir Next Condensed Regular"/>
                <a:cs typeface="Avenir Next Condensed Regular"/>
              </a:rPr>
            </a:br>
            <a:endParaRPr lang="de-DE" sz="2800" dirty="0">
              <a:latin typeface="Avenir Next Condensed Regular"/>
              <a:cs typeface="Avenir Next Condensed Regular"/>
            </a:endParaRPr>
          </a:p>
        </p:txBody>
      </p:sp>
      <p:sp>
        <p:nvSpPr>
          <p:cNvPr id="5" name="Pfeil nach links 4">
            <a:hlinkClick r:id="rId3" action="ppaction://hlinksldjump"/>
          </p:cNvPr>
          <p:cNvSpPr/>
          <p:nvPr/>
        </p:nvSpPr>
        <p:spPr>
          <a:xfrm>
            <a:off x="656626" y="5981710"/>
            <a:ext cx="1096033" cy="668955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yuthaya"/>
                <a:cs typeface="Ayuthaya"/>
              </a:rPr>
              <a:t>back</a:t>
            </a:r>
          </a:p>
        </p:txBody>
      </p:sp>
      <p:pic>
        <p:nvPicPr>
          <p:cNvPr id="2" name="Bild 1" descr="Salt-Damage-To-Concret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5189" y="4112650"/>
            <a:ext cx="4303218" cy="229497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78424" y="6395195"/>
            <a:ext cx="445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</a:t>
            </a:r>
            <a:r>
              <a:rPr lang="de-DE" sz="900" dirty="0" err="1"/>
              <a:t>www.mygreenimpressions.com</a:t>
            </a:r>
            <a:r>
              <a:rPr lang="de-DE" sz="900" dirty="0"/>
              <a:t>/</a:t>
            </a:r>
            <a:r>
              <a:rPr lang="de-DE" sz="900" dirty="0" err="1"/>
              <a:t>blog</a:t>
            </a:r>
            <a:r>
              <a:rPr lang="de-DE" sz="900" dirty="0"/>
              <a:t>/</a:t>
            </a:r>
            <a:r>
              <a:rPr lang="de-DE" sz="900" dirty="0" err="1"/>
              <a:t>dont</a:t>
            </a:r>
            <a:r>
              <a:rPr lang="de-DE" sz="900" dirty="0"/>
              <a:t>-</a:t>
            </a:r>
            <a:r>
              <a:rPr lang="de-DE" sz="900" dirty="0" err="1"/>
              <a:t>damage</a:t>
            </a:r>
            <a:r>
              <a:rPr lang="de-DE" sz="900" dirty="0"/>
              <a:t>-</a:t>
            </a:r>
            <a:r>
              <a:rPr lang="de-DE" sz="900" dirty="0" err="1"/>
              <a:t>your</a:t>
            </a:r>
            <a:r>
              <a:rPr lang="de-DE" sz="900" dirty="0"/>
              <a:t>-natural-</a:t>
            </a:r>
            <a:r>
              <a:rPr lang="de-DE" sz="900" dirty="0" err="1"/>
              <a:t>stone</a:t>
            </a:r>
            <a:r>
              <a:rPr lang="de-DE" sz="900" dirty="0"/>
              <a:t>-</a:t>
            </a:r>
            <a:r>
              <a:rPr lang="de-DE" sz="900" dirty="0" err="1"/>
              <a:t>walkways</a:t>
            </a:r>
            <a:r>
              <a:rPr lang="de-DE" sz="900" dirty="0"/>
              <a:t>-</a:t>
            </a:r>
            <a:r>
              <a:rPr lang="de-DE" sz="900" dirty="0" err="1"/>
              <a:t>with</a:t>
            </a:r>
            <a:r>
              <a:rPr lang="de-DE" sz="900" dirty="0"/>
              <a:t>-rock-</a:t>
            </a:r>
            <a:r>
              <a:rPr lang="de-DE" sz="900" dirty="0" err="1"/>
              <a:t>salt</a:t>
            </a:r>
            <a:endParaRPr lang="de-DE" sz="900" dirty="0"/>
          </a:p>
        </p:txBody>
      </p:sp>
      <p:pic>
        <p:nvPicPr>
          <p:cNvPr id="6" name="Picture 5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59" y="-371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78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528D41-78F9-407F-B67D-BB61E9346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A63E02-603A-4E02-B07E-645C50E1B2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73AD5-9FE9-4B44-8FC7-C8EBE5247FE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929</Words>
  <Application>Microsoft Office PowerPoint</Application>
  <PresentationFormat>On-screen Show (4:3)</PresentationFormat>
  <Paragraphs>122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Avenir Next Condensed Regular</vt:lpstr>
      <vt:lpstr>Ayuthaya</vt:lpstr>
      <vt:lpstr>Calibri</vt:lpstr>
      <vt:lpstr>Mangal</vt:lpstr>
      <vt:lpstr>Palatino Linotype</vt:lpstr>
      <vt:lpstr>Times New Roman</vt:lpstr>
      <vt:lpstr>Wingdings</vt:lpstr>
      <vt:lpstr>Office-Design</vt:lpstr>
      <vt:lpstr>  Road salt  </vt:lpstr>
      <vt:lpstr>PowerPoint Presentation</vt:lpstr>
      <vt:lpstr>In the mayor‘s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Biodidaktik Bonn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Lara Weiser</dc:creator>
  <cp:lastModifiedBy>Tuula Keinonen</cp:lastModifiedBy>
  <cp:revision>138</cp:revision>
  <dcterms:created xsi:type="dcterms:W3CDTF">2016-12-12T14:23:56Z</dcterms:created>
  <dcterms:modified xsi:type="dcterms:W3CDTF">2018-12-28T16:34:31Z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