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</p:sldMasterIdLst>
  <p:notesMasterIdLst>
    <p:notesMasterId r:id="rId26"/>
  </p:notesMasterIdLst>
  <p:sldIdLst>
    <p:sldId id="291" r:id="rId6"/>
    <p:sldId id="289" r:id="rId7"/>
    <p:sldId id="256" r:id="rId8"/>
    <p:sldId id="271" r:id="rId9"/>
    <p:sldId id="257" r:id="rId10"/>
    <p:sldId id="272" r:id="rId11"/>
    <p:sldId id="273" r:id="rId12"/>
    <p:sldId id="275" r:id="rId13"/>
    <p:sldId id="276" r:id="rId14"/>
    <p:sldId id="274" r:id="rId15"/>
    <p:sldId id="259" r:id="rId16"/>
    <p:sldId id="277" r:id="rId17"/>
    <p:sldId id="278" r:id="rId18"/>
    <p:sldId id="279" r:id="rId19"/>
    <p:sldId id="280" r:id="rId20"/>
    <p:sldId id="281" r:id="rId21"/>
    <p:sldId id="282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533" autoAdjust="0"/>
  </p:normalViewPr>
  <p:slideViewPr>
    <p:cSldViewPr>
      <p:cViewPr varScale="1">
        <p:scale>
          <a:sx n="63" d="100"/>
          <a:sy n="63" d="100"/>
        </p:scale>
        <p:origin x="1378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A465B2-31C5-4F6C-88CC-971CA2A4A976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6DA5-7ECD-4480-BF62-E61F05F5372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3709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udioarch17.com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5H4GHkT5w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Taken by the Canadian photographer Paul Nicklen for National Geographic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84898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Video about using a lot of energy for cooling</a:t>
            </a:r>
            <a:r>
              <a:rPr lang="en-GB" baseline="0" dirty="0"/>
              <a:t> up to 1: 15’ </a:t>
            </a:r>
            <a:r>
              <a:rPr lang="en-GB" dirty="0"/>
              <a:t>https://www.theguardian.com/environment/2015/oct/26/cold-economy-cop21-global-warming-carbon-emissions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3691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https://climate.nasa.gov/vital-signs/global-temperature/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5670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Discuss</a:t>
            </a:r>
            <a:r>
              <a:rPr lang="en-GB" b="1" baseline="0" dirty="0"/>
              <a:t> what </a:t>
            </a:r>
            <a:r>
              <a:rPr lang="en-US" b="1" dirty="0"/>
              <a:t>energy-efficient house</a:t>
            </a:r>
            <a:r>
              <a:rPr lang="en-US" b="1" baseline="0" dirty="0"/>
              <a:t> is</a:t>
            </a:r>
            <a:endParaRPr lang="en-GB" b="1" dirty="0"/>
          </a:p>
          <a:p>
            <a:r>
              <a:rPr lang="en-GB" dirty="0"/>
              <a:t>Image http://alchinlong.com/news-and-events/news/whitepaper-designing-energy-efficient-homes-with-minimal-power-bills/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1817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linkClick r:id="rId3"/>
              </a:rPr>
              <a:t>http://www.studioarch17.com/</a:t>
            </a:r>
            <a:r>
              <a:rPr lang="en-US" sz="1200" dirty="0"/>
              <a:t> 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0784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next slide)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03892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basic science behind this</a:t>
            </a:r>
            <a:r>
              <a:rPr lang="en-US" baseline="0" dirty="0"/>
              <a:t> is </a:t>
            </a:r>
            <a:r>
              <a:rPr lang="en-US" dirty="0"/>
              <a:t>heat transfer and application in engineering. 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96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https://d1o50x50snmhul.cloudfront.net/wp-content/uploads/2013/08/dn23994-1_800.jpg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https://www.youtube.com/watch?v=_JhaVNJb3ag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https://www.youtube.com/watch?v=I5H4GHkT5wI</a:t>
            </a:r>
            <a:r>
              <a:rPr lang="en-US" dirty="0"/>
              <a:t> 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904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00128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Ice melts</a:t>
            </a:r>
            <a:r>
              <a:rPr lang="en-GB" baseline="0" dirty="0"/>
              <a:t> </a:t>
            </a:r>
            <a:r>
              <a:rPr lang="en-GB" dirty="0"/>
              <a:t>https://d1o50x50snmhul.cloudfront.net/wp-content/uploads/2013/08/dn23994-1_800.jpg</a:t>
            </a:r>
          </a:p>
          <a:p>
            <a:r>
              <a:rPr lang="en-GB" dirty="0"/>
              <a:t>Bear on ice</a:t>
            </a:r>
            <a:r>
              <a:rPr lang="en-GB" baseline="0" dirty="0"/>
              <a:t> https://www.bibliotecapleyades.net/ciencia/ciencia_globalwarmingpseudo38.htm </a:t>
            </a:r>
            <a:endParaRPr lang="en-GB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6904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</a:t>
            </a:r>
            <a:r>
              <a:rPr lang="en-US" baseline="0" dirty="0"/>
              <a:t> </a:t>
            </a:r>
            <a:r>
              <a:rPr lang="en-US" dirty="0"/>
              <a:t>India http://www.india.com/news/india/monsoon-2017-rains-wreak-havoc-in-gujarat-assam-flood-situation-improves-2345458/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Right:</a:t>
            </a:r>
            <a:r>
              <a:rPr lang="en-US" baseline="0" dirty="0"/>
              <a:t>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Edgecumbe</a:t>
            </a:r>
            <a:r>
              <a:rPr lang="en-GB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n-US" baseline="0" dirty="0"/>
              <a:t>New Zealand https://teara.govt.nz/en/photograph/46848/edgecumbe-flood-2017 </a:t>
            </a:r>
            <a:endParaRPr lang="en-US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4099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http://www.circleofblue.org/2017/world/kenyas-drought-worsens-wake-average-rainfall-october-mid-december/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66470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616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https://antinuclear.net/2017/08/11/inquiry-into-the-security-ramifications-of-climate-change-warning-on-australias-risks/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3891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Even though we don’t live near Canada, we can affect polar bears’ life.</a:t>
            </a:r>
          </a:p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546DA5-7ECD-4480-BF62-E61F05F53729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13425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1499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07157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80230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7815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0032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6267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248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2111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328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291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17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2A3822-121B-4886-812F-193C42946C50}" type="datetimeFigureOut">
              <a:rPr lang="el-GR" smtClean="0"/>
              <a:t>28/12/2018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A455-4F37-47D2-98D8-020A98079E6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661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ultico-project.eu/" TargetMode="External"/><Relationship Id="rId5" Type="http://schemas.openxmlformats.org/officeDocument/2006/relationships/hyperlink" Target="https://multicocy.wordpress.com/" TargetMode="Externa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haVNJb3a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707774"/>
            <a:ext cx="6858000" cy="17907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en-US" sz="4400" b="1" dirty="0" smtClean="0">
                <a:latin typeface="Palatino Linotype" panose="02040502050505030304" pitchFamily="18" charset="0"/>
              </a:rPr>
              <a:t/>
            </a:r>
            <a:br>
              <a:rPr lang="en-US" sz="4400" b="1" dirty="0" smtClean="0">
                <a:latin typeface="Palatino Linotype" panose="02040502050505030304" pitchFamily="18" charset="0"/>
              </a:rPr>
            </a:br>
            <a:r>
              <a:rPr lang="en-US" sz="4400" b="1" dirty="0">
                <a:latin typeface="Palatino Linotype" panose="02040502050505030304" pitchFamily="18" charset="0"/>
              </a:rPr>
              <a:t/>
            </a:r>
            <a:br>
              <a:rPr lang="en-US" sz="4400" b="1" dirty="0">
                <a:latin typeface="Palatino Linotype" panose="02040502050505030304" pitchFamily="18" charset="0"/>
              </a:rPr>
            </a:br>
            <a:r>
              <a:rPr lang="en-US" sz="4400" b="1" dirty="0" smtClean="0">
                <a:latin typeface="Palatino Linotype" panose="02040502050505030304" pitchFamily="18" charset="0"/>
              </a:rPr>
              <a:t/>
            </a:r>
            <a:br>
              <a:rPr lang="en-US" sz="4400" b="1" dirty="0" smtClean="0">
                <a:latin typeface="Palatino Linotype" panose="02040502050505030304" pitchFamily="18" charset="0"/>
              </a:rPr>
            </a:br>
            <a:r>
              <a:rPr lang="en-US" sz="4400" b="1" dirty="0">
                <a:latin typeface="Palatino Linotype" panose="02040502050505030304" pitchFamily="18" charset="0"/>
              </a:rPr>
              <a:t/>
            </a:r>
            <a:br>
              <a:rPr lang="en-US" sz="4400" b="1" dirty="0">
                <a:latin typeface="Palatino Linotype" panose="02040502050505030304" pitchFamily="18" charset="0"/>
              </a:rPr>
            </a:br>
            <a:r>
              <a:rPr lang="en-US" sz="4400" b="1" dirty="0" smtClean="0">
                <a:latin typeface="Palatino Linotype" panose="02040502050505030304" pitchFamily="18" charset="0"/>
              </a:rPr>
              <a:t>Save the polar bears! </a:t>
            </a:r>
            <a:r>
              <a:rPr lang="el-GR" sz="4400" b="1" dirty="0" smtClean="0">
                <a:latin typeface="Palatino Linotype" panose="02040502050505030304" pitchFamily="18" charset="0"/>
              </a:rPr>
              <a:t/>
            </a:r>
            <a:br>
              <a:rPr lang="el-GR" sz="4400" b="1" dirty="0" smtClean="0">
                <a:latin typeface="Palatino Linotype" panose="02040502050505030304" pitchFamily="18" charset="0"/>
              </a:rPr>
            </a:br>
            <a:r>
              <a:rPr lang="en-US" sz="4400" b="1" dirty="0" smtClean="0">
                <a:latin typeface="Palatino Linotype" panose="02040502050505030304" pitchFamily="18" charset="0"/>
              </a:rPr>
              <a:t/>
            </a:r>
            <a:br>
              <a:rPr lang="en-US" sz="4400" b="1" dirty="0" smtClean="0">
                <a:latin typeface="Palatino Linotype" panose="02040502050505030304" pitchFamily="18" charset="0"/>
              </a:rPr>
            </a:br>
            <a:r>
              <a:rPr lang="en-US" sz="4400" b="1" dirty="0">
                <a:latin typeface="Palatino Linotype" panose="02040502050505030304" pitchFamily="18" charset="0"/>
              </a:rPr>
              <a:t/>
            </a:r>
            <a:br>
              <a:rPr lang="en-US" sz="4400" b="1" dirty="0">
                <a:latin typeface="Palatino Linotype" panose="02040502050505030304" pitchFamily="18" charset="0"/>
              </a:rPr>
            </a:br>
            <a:endParaRPr lang="fi-FI" sz="4400" b="1" dirty="0">
              <a:latin typeface="Palatino Linotype" panose="0204050205050503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85871" y="4715560"/>
            <a:ext cx="6372257" cy="828455"/>
            <a:chOff x="47268" y="3712933"/>
            <a:chExt cx="8496342" cy="1104606"/>
          </a:xfrm>
        </p:grpSpPr>
        <p:pic>
          <p:nvPicPr>
            <p:cNvPr id="4" name="Picture 3" descr="http://europa.eu/about-eu/basic-information/symbols/images/flag_yellow_high.jpg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68" y="3712933"/>
              <a:ext cx="1644412" cy="10438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1691680" y="3712933"/>
              <a:ext cx="4657725" cy="421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68580" tIns="34290" rIns="68580" bIns="34290" anchor="t" anchorCtr="0">
              <a:noAutofit/>
            </a:bodyPr>
            <a:lstStyle/>
            <a:p>
              <a:pPr marL="342900"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This project has received funding from the 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European Union’s Horizon 2020 research and innovation </a:t>
              </a:r>
              <a:r>
                <a:rPr lang="en-US" sz="1200" i="1" dirty="0" err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programme</a:t>
              </a:r>
              <a:r>
                <a:rPr lang="en-US" sz="1200" i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12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under grant agreement No 665100</a:t>
              </a:r>
              <a:r>
                <a:rPr lang="en-US" sz="75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15000"/>
                </a:lnSpc>
                <a:spcAft>
                  <a:spcPts val="750"/>
                </a:spcAft>
              </a:pPr>
              <a:r>
                <a:rPr lang="en-US" sz="825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fi-FI" sz="825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9698" y="3712933"/>
              <a:ext cx="1703912" cy="1104606"/>
            </a:xfrm>
            <a:prstGeom prst="rect">
              <a:avLst/>
            </a:prstGeom>
          </p:spPr>
        </p:pic>
      </p:grp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857250 w 12192000"/>
              <a:gd name="connsiteY5" fmla="*/ 85725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857250 w 12192000"/>
              <a:gd name="connsiteY9" fmla="*/ 85725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334750 w 12192000"/>
              <a:gd name="connsiteY7" fmla="*/ 60007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31930 w 12192000"/>
              <a:gd name="connsiteY7" fmla="*/ 64579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5" fmla="*/ 480060 w 12192000"/>
              <a:gd name="connsiteY5" fmla="*/ 457200 h 6858000"/>
              <a:gd name="connsiteX6" fmla="*/ 857250 w 12192000"/>
              <a:gd name="connsiteY6" fmla="*/ 6000750 h 6858000"/>
              <a:gd name="connsiteX7" fmla="*/ 11620500 w 12192000"/>
              <a:gd name="connsiteY7" fmla="*/ 6343650 h 6858000"/>
              <a:gd name="connsiteX8" fmla="*/ 11334750 w 12192000"/>
              <a:gd name="connsiteY8" fmla="*/ 857250 h 6858000"/>
              <a:gd name="connsiteX9" fmla="*/ 480060 w 12192000"/>
              <a:gd name="connsiteY9" fmla="*/ 457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480060" y="457200"/>
                </a:moveTo>
                <a:lnTo>
                  <a:pt x="857250" y="6000750"/>
                </a:lnTo>
                <a:lnTo>
                  <a:pt x="11620500" y="6343650"/>
                </a:lnTo>
                <a:lnTo>
                  <a:pt x="11334750" y="857250"/>
                </a:lnTo>
                <a:lnTo>
                  <a:pt x="480060" y="457200"/>
                </a:lnTo>
                <a:close/>
              </a:path>
            </a:pathLst>
          </a:cu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73012"/>
            <a:ext cx="1858482" cy="636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33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climate change consequen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916832"/>
            <a:ext cx="4752528" cy="343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6059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2883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345975"/>
            <a:ext cx="7200800" cy="667201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latin typeface="Palatino Linotype" panose="02040502050505030304" pitchFamily="18" charset="0"/>
              </a:rPr>
              <a:t>We sit cozy in our house without thinking that this would accelerate climate change…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7170" name="Picture 2" descr="Αποτέλεσμα εικόνας για sitting home at home hea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445" y="1186325"/>
            <a:ext cx="585787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1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3713620"/>
            <a:ext cx="6196405" cy="13715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Palatino Linotype" panose="02040502050505030304" pitchFamily="18" charset="0"/>
              </a:rPr>
              <a:t>The energy we use to heat and cool our houses comes from power plants that use mainly fossil fuels. </a:t>
            </a:r>
          </a:p>
        </p:txBody>
      </p:sp>
      <p:sp>
        <p:nvSpPr>
          <p:cNvPr id="4" name="AutoShape 2" descr="Αποτέλεσμα εικόνας για heat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3" t="36952" r="57381" b="31524"/>
          <a:stretch/>
        </p:blipFill>
        <p:spPr bwMode="auto">
          <a:xfrm>
            <a:off x="1187624" y="1391861"/>
            <a:ext cx="3160018" cy="1749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C:\Users\User\Dropbox (Personal)\Screenshots\Screenshot 2018-01-10 12.43.2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t="34965" r="55345" b="26965"/>
          <a:stretch/>
        </p:blipFill>
        <p:spPr bwMode="auto">
          <a:xfrm>
            <a:off x="4635674" y="1119344"/>
            <a:ext cx="3622894" cy="217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42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3789040"/>
            <a:ext cx="6196405" cy="16697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Palatino Linotype" panose="02040502050505030304" pitchFamily="18" charset="0"/>
              </a:rPr>
              <a:t>Fossil fuels are burnt to produce energy and this increases carbon dioxide levels in the atmosphere which consequently increases the global temperature. 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9218" name="Picture 2" descr="C:\Users\User\Dropbox (Personal)\Screenshots\Screenshot 2018-01-10 12.44.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2" t="37449" r="56723" b="32930"/>
          <a:stretch/>
        </p:blipFill>
        <p:spPr bwMode="auto">
          <a:xfrm>
            <a:off x="2339752" y="1412776"/>
            <a:ext cx="4433515" cy="223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0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Palatino Linotype" panose="02040502050505030304" pitchFamily="18" charset="0"/>
              </a:rPr>
              <a:t>Global </a:t>
            </a:r>
            <a:r>
              <a:rPr lang="en-GB" sz="2800" dirty="0">
                <a:latin typeface="Palatino Linotype" panose="02040502050505030304" pitchFamily="18" charset="0"/>
              </a:rPr>
              <a:t>surface temperature </a:t>
            </a:r>
            <a:r>
              <a:rPr lang="en-US" sz="2800" dirty="0">
                <a:latin typeface="Palatino Linotype" panose="02040502050505030304" pitchFamily="18" charset="0"/>
              </a:rPr>
              <a:t>from NASA</a:t>
            </a:r>
            <a:endParaRPr lang="el-GR" sz="2800" dirty="0">
              <a:latin typeface="Palatino Linotype" panose="02040502050505030304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8" t="44959" r="52782" b="32525"/>
          <a:stretch/>
        </p:blipFill>
        <p:spPr bwMode="auto">
          <a:xfrm>
            <a:off x="4572000" y="2852382"/>
            <a:ext cx="3801980" cy="22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t="45013" r="51921" b="32470"/>
          <a:stretch/>
        </p:blipFill>
        <p:spPr bwMode="auto">
          <a:xfrm>
            <a:off x="755576" y="2852936"/>
            <a:ext cx="3815256" cy="2251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91680" y="2260365"/>
            <a:ext cx="154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1884</a:t>
            </a:r>
            <a:endParaRPr lang="el-G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2250450"/>
            <a:ext cx="15487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2016</a:t>
            </a:r>
            <a:endParaRPr lang="el-GR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801980" y="56612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GB" sz="1400" dirty="0"/>
              <a:t>Data source: NASA/GISS </a:t>
            </a:r>
            <a:br>
              <a:rPr lang="en-GB" sz="1400" dirty="0"/>
            </a:br>
            <a:r>
              <a:rPr lang="en-GB" sz="1400" dirty="0"/>
              <a:t>Credit: NASA Scientific Visualization Studio</a:t>
            </a:r>
            <a:endParaRPr lang="el-GR" sz="1400" dirty="0"/>
          </a:p>
        </p:txBody>
      </p:sp>
      <p:pic>
        <p:nvPicPr>
          <p:cNvPr id="10" name="Picture 9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5312707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296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What can we do about it? 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916832"/>
            <a:ext cx="4311581" cy="3590213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If our houses were better insulated, less energy would be required for heating and cooling reducing thus fossil fuel use and carbon dioxide emissions thus negative impact on the environment. </a:t>
            </a:r>
          </a:p>
          <a:p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1266" name="Picture 2" descr="Αποτέλεσμα εικόνας για green sol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00" y="1987624"/>
            <a:ext cx="2089448" cy="208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023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04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Possible solution</a:t>
            </a:r>
            <a:endParaRPr lang="el-GR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1844824"/>
            <a:ext cx="6196405" cy="3603812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</a:rPr>
              <a:t>To design and build </a:t>
            </a:r>
            <a:r>
              <a:rPr lang="en-US" b="1" dirty="0">
                <a:latin typeface="Palatino Linotype" panose="02040502050505030304" pitchFamily="18" charset="0"/>
              </a:rPr>
              <a:t>energy-efficient houses </a:t>
            </a:r>
            <a:r>
              <a:rPr lang="en-US" dirty="0">
                <a:latin typeface="Palatino Linotype" panose="02040502050505030304" pitchFamily="18" charset="0"/>
              </a:rPr>
              <a:t>as to address global warming and save money as well.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068960"/>
            <a:ext cx="4882184" cy="31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843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5776" y="4453464"/>
            <a:ext cx="4896544" cy="1202485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latin typeface="Palatino Linotype" panose="02040502050505030304" pitchFamily="18" charset="0"/>
              </a:rPr>
              <a:t>Architects and Engineers design </a:t>
            </a:r>
            <a:r>
              <a:rPr lang="en-US" sz="2400" dirty="0" smtClean="0">
                <a:latin typeface="Palatino Linotype" panose="02040502050505030304" pitchFamily="18" charset="0"/>
              </a:rPr>
              <a:t/>
            </a:r>
            <a:br>
              <a:rPr lang="en-US" sz="2400" dirty="0" smtClean="0">
                <a:latin typeface="Palatino Linotype" panose="02040502050505030304" pitchFamily="18" charset="0"/>
              </a:rPr>
            </a:br>
            <a:r>
              <a:rPr lang="en-US" sz="2400" dirty="0" smtClean="0">
                <a:latin typeface="Palatino Linotype" panose="02040502050505030304" pitchFamily="18" charset="0"/>
              </a:rPr>
              <a:t>energy-efficient </a:t>
            </a:r>
            <a:r>
              <a:rPr lang="en-US" sz="2400" dirty="0">
                <a:latin typeface="Palatino Linotype" panose="02040502050505030304" pitchFamily="18" charset="0"/>
              </a:rPr>
              <a:t>houses</a:t>
            </a:r>
            <a:endParaRPr lang="el-GR" sz="2400" dirty="0">
              <a:latin typeface="Palatino Linotype" panose="02040502050505030304" pitchFamily="18" charset="0"/>
            </a:endParaRPr>
          </a:p>
        </p:txBody>
      </p:sp>
      <p:pic>
        <p:nvPicPr>
          <p:cNvPr id="13316" name="Picture 4" descr="Συνάντηση, Κατασκευή, Επιχειρήσεων, Αρχιτέκτονας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13" t="3644" r="8943" b="4698"/>
          <a:stretch/>
        </p:blipFill>
        <p:spPr bwMode="auto">
          <a:xfrm>
            <a:off x="2699792" y="1385154"/>
            <a:ext cx="3859481" cy="305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73216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43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2132856"/>
            <a:ext cx="6196405" cy="29421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>
                <a:latin typeface="Palatino Linotype" panose="02040502050505030304" pitchFamily="18" charset="0"/>
              </a:rPr>
              <a:t>Provides 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architecture services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structural study services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energy efficiency study services</a:t>
            </a:r>
          </a:p>
          <a:p>
            <a:r>
              <a:rPr lang="en-US" sz="2800" dirty="0">
                <a:latin typeface="Palatino Linotype" panose="02040502050505030304" pitchFamily="18" charset="0"/>
              </a:rPr>
              <a:t>environmental impact study services supervision</a:t>
            </a:r>
          </a:p>
          <a:p>
            <a:pPr marL="0" indent="0" algn="r">
              <a:buNone/>
            </a:pPr>
            <a:r>
              <a:rPr lang="en-GB" sz="1800" dirty="0"/>
              <a:t>website:www.studioarch17.com</a:t>
            </a:r>
            <a:endParaRPr lang="el-GR" sz="2800" dirty="0"/>
          </a:p>
        </p:txBody>
      </p:sp>
      <p:pic>
        <p:nvPicPr>
          <p:cNvPr id="6" name="Picture 5" descr="arch17 EL tiff 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616" y="579597"/>
            <a:ext cx="6912767" cy="140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4878129"/>
              </p:ext>
            </p:extLst>
          </p:nvPr>
        </p:nvGraphicFramePr>
        <p:xfrm>
          <a:off x="395536" y="260648"/>
          <a:ext cx="8424935" cy="619268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762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602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64880"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Name – Position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Background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Expertise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j-lt"/>
                        </a:rPr>
                        <a:t>Skills </a:t>
                      </a:r>
                      <a:endParaRPr lang="el-GR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127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+mj-lt"/>
                        </a:rPr>
                        <a:t>Senior architect</a:t>
                      </a:r>
                    </a:p>
                    <a:p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Architect engineer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Civil engineer 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Energy efficiency of buildings</a:t>
                      </a:r>
                    </a:p>
                    <a:p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Leadership, management, analytical thinking, communication, problem solving, creativity,  knowledge of design software, computer  skills, up to date, understanding of heat loss and structural engineering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063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>
                          <a:effectLst/>
                          <a:latin typeface="+mj-lt"/>
                        </a:rPr>
                        <a:t>E</a:t>
                      </a:r>
                      <a:r>
                        <a:rPr lang="el-GR" sz="1600" b="1" kern="1200" dirty="0" err="1">
                          <a:effectLst/>
                          <a:latin typeface="+mj-lt"/>
                        </a:rPr>
                        <a:t>nergy</a:t>
                      </a:r>
                      <a:r>
                        <a:rPr lang="el-GR" sz="1600" b="1" kern="1200" dirty="0">
                          <a:effectLst/>
                          <a:latin typeface="+mj-lt"/>
                        </a:rPr>
                        <a:t> </a:t>
                      </a:r>
                      <a:r>
                        <a:rPr lang="el-GR" sz="1600" b="1" kern="1200" dirty="0" err="1">
                          <a:effectLst/>
                          <a:latin typeface="+mj-lt"/>
                        </a:rPr>
                        <a:t>consultant</a:t>
                      </a:r>
                      <a:endParaRPr lang="el-GR" sz="16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Physicist</a:t>
                      </a:r>
                      <a:r>
                        <a:rPr lang="en-US" sz="1600" baseline="0" dirty="0">
                          <a:latin typeface="+mj-lt"/>
                        </a:rPr>
                        <a:t> </a:t>
                      </a:r>
                      <a:endParaRPr lang="en-US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j-lt"/>
                        </a:rPr>
                        <a:t>PhD on</a:t>
                      </a:r>
                    </a:p>
                    <a:p>
                      <a:r>
                        <a:rPr lang="en-US" sz="1600" dirty="0">
                          <a:latin typeface="+mj-lt"/>
                        </a:rPr>
                        <a:t>Mechanical and Manufacturing Engineering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analytical thinking, communication, problem solving, creativity,  knowledge of design software, computer  skills, up to date, understanding of environmental awareness, understanding of heat loss and structural engineering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8652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Architect</a:t>
                      </a:r>
                      <a:r>
                        <a:rPr lang="en-GB" sz="1600" baseline="0" dirty="0">
                          <a:latin typeface="+mj-lt"/>
                        </a:rPr>
                        <a:t> </a:t>
                      </a:r>
                      <a:r>
                        <a:rPr lang="en-GB" sz="1600" dirty="0">
                          <a:latin typeface="+mj-lt"/>
                        </a:rPr>
                        <a:t>engineer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Architect engineer</a:t>
                      </a:r>
                    </a:p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+mj-lt"/>
                        </a:rPr>
                        <a:t>Building design</a:t>
                      </a:r>
                      <a:endParaRPr lang="el-GR" sz="16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latin typeface="+mj-lt"/>
                        </a:rPr>
                        <a:t>creativity,  knowledge of design software, computer  skills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785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59632" y="1772816"/>
            <a:ext cx="6768752" cy="1828090"/>
          </a:xfrm>
        </p:spPr>
        <p:txBody>
          <a:bodyPr>
            <a:noAutofit/>
          </a:bodyPr>
          <a:lstStyle/>
          <a:p>
            <a:pPr algn="l"/>
            <a:r>
              <a:rPr lang="el-GR" sz="3600" dirty="0"/>
              <a:t/>
            </a:r>
            <a:br>
              <a:rPr lang="el-GR" sz="3600" dirty="0"/>
            </a:br>
            <a:r>
              <a:rPr lang="en-US" sz="3600" b="1" dirty="0">
                <a:latin typeface="Palatino Linotype" panose="02040502050505030304" pitchFamily="18" charset="0"/>
              </a:rPr>
              <a:t>Teaching Unit</a:t>
            </a:r>
            <a:r>
              <a:rPr lang="en-US" sz="3600" dirty="0">
                <a:latin typeface="Palatino Linotype" panose="02040502050505030304" pitchFamily="18" charset="0"/>
              </a:rPr>
              <a:t>: Heat Transfers</a:t>
            </a:r>
            <a:r>
              <a:rPr lang="el-GR" sz="3600" dirty="0">
                <a:latin typeface="Palatino Linotype" panose="02040502050505030304" pitchFamily="18" charset="0"/>
              </a:rPr>
              <a:t/>
            </a:r>
            <a:br>
              <a:rPr lang="el-GR" sz="3600" dirty="0">
                <a:latin typeface="Palatino Linotype" panose="02040502050505030304" pitchFamily="18" charset="0"/>
              </a:rPr>
            </a:br>
            <a:endParaRPr lang="el-GR" sz="3600" dirty="0">
              <a:latin typeface="Palatino Linotype" panose="020405020505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2996952"/>
            <a:ext cx="6552728" cy="1524000"/>
          </a:xfrm>
        </p:spPr>
        <p:txBody>
          <a:bodyPr/>
          <a:lstStyle/>
          <a:p>
            <a:r>
              <a:rPr lang="en-US" sz="3600" b="1" dirty="0">
                <a:latin typeface="Palatino Linotype" panose="02040502050505030304" pitchFamily="18" charset="0"/>
              </a:rPr>
              <a:t>Scenario</a:t>
            </a:r>
            <a:r>
              <a:rPr lang="en-US" sz="3600" dirty="0">
                <a:latin typeface="Palatino Linotype" panose="02040502050505030304" pitchFamily="18" charset="0"/>
              </a:rPr>
              <a:t>: Save the polar bears! </a:t>
            </a:r>
            <a:endParaRPr lang="el-GR" sz="3600" dirty="0">
              <a:latin typeface="Palatino Linotype" panose="02040502050505030304" pitchFamily="18" charset="0"/>
            </a:endParaRPr>
          </a:p>
          <a:p>
            <a:endParaRPr lang="el-GR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16630"/>
            <a:ext cx="1960240" cy="636931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6" y="116631"/>
            <a:ext cx="1858482" cy="636931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075" y="5373216"/>
            <a:ext cx="628650" cy="4191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2362200" y="5395441"/>
            <a:ext cx="46577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457200">
              <a:spcAft>
                <a:spcPts val="0"/>
              </a:spcAft>
            </a:pPr>
            <a:r>
              <a:rPr lang="en-US" sz="1000">
                <a:effectLst/>
                <a:latin typeface="Times New Roman"/>
                <a:ea typeface="MS Mincho"/>
                <a:cs typeface="Times New Roman"/>
              </a:rPr>
              <a:t>This project has received funding from the </a:t>
            </a:r>
            <a:r>
              <a:rPr lang="en-US" sz="1000" i="1">
                <a:effectLst/>
                <a:latin typeface="Times New Roman"/>
                <a:ea typeface="MS Mincho"/>
                <a:cs typeface="Times New Roman"/>
              </a:rPr>
              <a:t>European Union’s Horizon 2020 research and innovation programme </a:t>
            </a:r>
            <a:r>
              <a:rPr lang="en-US" sz="1000">
                <a:effectLst/>
                <a:latin typeface="Times New Roman"/>
                <a:ea typeface="MS Mincho"/>
                <a:cs typeface="Times New Roman"/>
              </a:rPr>
              <a:t>under grant agreement No 665100.</a:t>
            </a:r>
            <a:endParaRPr lang="el-GR" sz="1100">
              <a:effectLst/>
              <a:latin typeface="Arial"/>
              <a:ea typeface="MS Mincho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n-US" sz="1100">
                <a:effectLst/>
                <a:latin typeface="Arial"/>
                <a:ea typeface="MS Mincho"/>
                <a:cs typeface="Times New Roman"/>
              </a:rPr>
              <a:t> </a:t>
            </a:r>
            <a:endParaRPr lang="el-GR" sz="1100">
              <a:effectLst/>
              <a:latin typeface="Arial"/>
              <a:ea typeface="MS Mincho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986" y="6111670"/>
            <a:ext cx="3552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bg1"/>
                </a:solidFill>
                <a:hlinkClick r:id="rId5"/>
              </a:rPr>
              <a:t>https://multicocy.wordpress.com/</a:t>
            </a:r>
            <a:r>
              <a:rPr lang="en-GB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67711" y="6449873"/>
            <a:ext cx="3256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http://www.multico-project.eu/</a:t>
            </a:r>
            <a:r>
              <a:rPr lang="en-GB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176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52736"/>
            <a:ext cx="6965245" cy="967331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Mission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82191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/>
              <a:t>Assume the role of </a:t>
            </a:r>
            <a:r>
              <a:rPr lang="en-US" b="1" dirty="0"/>
              <a:t>architect</a:t>
            </a:r>
            <a:r>
              <a:rPr lang="en-US" dirty="0"/>
              <a:t> and </a:t>
            </a:r>
            <a:r>
              <a:rPr lang="en-US" b="1" dirty="0"/>
              <a:t>engineer</a:t>
            </a:r>
            <a:r>
              <a:rPr lang="en-US" dirty="0"/>
              <a:t> to design, create (and test) energy-efficient model-houses. </a:t>
            </a:r>
          </a:p>
          <a:p>
            <a:r>
              <a:rPr lang="en-US" dirty="0"/>
              <a:t>What materials should be used to make our houses </a:t>
            </a:r>
            <a:r>
              <a:rPr lang="en-US" b="1" dirty="0"/>
              <a:t>energy efficient </a:t>
            </a:r>
            <a:r>
              <a:rPr lang="en-US" dirty="0"/>
              <a:t>(keep our houses warm during winter and cool during summer)?</a:t>
            </a:r>
            <a:endParaRPr lang="el-GR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50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872" y="188640"/>
            <a:ext cx="5313839" cy="67793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l"/>
            <a:r>
              <a:rPr lang="en-US" b="1" dirty="0">
                <a:latin typeface="Palatino Linotype" panose="02040502050505030304" pitchFamily="18" charset="0"/>
              </a:rPr>
              <a:t>Save the Polar Bears</a:t>
            </a:r>
            <a:endParaRPr lang="el-GR" b="1" dirty="0">
              <a:latin typeface="Palatino Linotype" panose="02040502050505030304" pitchFamily="18" charset="0"/>
            </a:endParaRPr>
          </a:p>
        </p:txBody>
      </p:sp>
      <p:pic>
        <p:nvPicPr>
          <p:cNvPr id="4" name="Picture 4" descr="https://scontent-iad3-1.cdninstagram.com/t51.2885-15/s640x640/sh0.08/e35/25011535_301855370306943_858429718972596224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06"/>
          <a:stretch/>
        </p:blipFill>
        <p:spPr bwMode="auto">
          <a:xfrm>
            <a:off x="1979712" y="1044054"/>
            <a:ext cx="5163999" cy="483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883" y="5972175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004" y="1288215"/>
            <a:ext cx="6196405" cy="3603812"/>
          </a:xfrm>
        </p:spPr>
        <p:txBody>
          <a:bodyPr/>
          <a:lstStyle/>
          <a:p>
            <a:r>
              <a:rPr lang="en-US" dirty="0">
                <a:latin typeface="Palatino Linotype" panose="02040502050505030304" pitchFamily="18" charset="0"/>
                <a:hlinkClick r:id="rId3"/>
              </a:rPr>
              <a:t>Polar Bear video</a:t>
            </a:r>
            <a:endParaRPr lang="en-US" dirty="0">
              <a:latin typeface="Palatino Linotype" panose="0204050205050503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9" t="15556" r="59744" b="53877"/>
          <a:stretch/>
        </p:blipFill>
        <p:spPr bwMode="auto">
          <a:xfrm>
            <a:off x="1979712" y="1844824"/>
            <a:ext cx="5540991" cy="305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30120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Social issu</a:t>
            </a:r>
            <a:r>
              <a:rPr lang="en-US" dirty="0"/>
              <a:t>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Palatino Linotype" panose="02040502050505030304" pitchFamily="18" charset="0"/>
              </a:rPr>
              <a:t>Climate change threatens polar bears’ life</a:t>
            </a:r>
          </a:p>
          <a:p>
            <a:r>
              <a:rPr lang="en-US" dirty="0">
                <a:latin typeface="Palatino Linotype" panose="02040502050505030304" pitchFamily="18" charset="0"/>
              </a:rPr>
              <a:t>Rise of the temperature </a:t>
            </a:r>
          </a:p>
          <a:p>
            <a:r>
              <a:rPr lang="en-US" dirty="0">
                <a:latin typeface="Palatino Linotype" panose="02040502050505030304" pitchFamily="18" charset="0"/>
              </a:rPr>
              <a:t>Sea ice melts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Polar bears are starving to death – difficult to find seals</a:t>
            </a:r>
          </a:p>
          <a:p>
            <a:r>
              <a:rPr lang="en-US" dirty="0">
                <a:latin typeface="Palatino Linotype" panose="02040502050505030304" pitchFamily="18" charset="0"/>
              </a:rPr>
              <a:t>Illegal to feed polar bears  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dirty="0">
                <a:latin typeface="Palatino Linotype" panose="02040502050505030304" pitchFamily="18" charset="0"/>
              </a:rPr>
              <a:t>Climate change affects the entire planet </a:t>
            </a:r>
          </a:p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  <p:pic>
        <p:nvPicPr>
          <p:cNvPr id="4" name="Picture 3" descr="C:\Users\kvaanane\Desktop\Multico_sininen-teksti-RGB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817582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60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Arctic Ice melts 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Αποτέλεσμα εικόνας για ice mel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1872208"/>
            <a:ext cx="5320811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Αποτέλεσμα εικόνας για ice mel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893" y="2420888"/>
            <a:ext cx="260353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77183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Floods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3074" name="Picture 2" descr="Σχετική εικόνα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5" r="13121" b="14741"/>
          <a:stretch/>
        </p:blipFill>
        <p:spPr bwMode="auto">
          <a:xfrm>
            <a:off x="3773534" y="548680"/>
            <a:ext cx="4686898" cy="337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dgecumbe flood, 20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4" y="3049074"/>
            <a:ext cx="5562032" cy="347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6156012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New Zealand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2826" y="3518730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India 2017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14" y="5639519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225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Droughts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5126" name="Picture 6" descr="At a dried up river bed, a woman fills a water jug near Kataboi in northern Kenya. Picture: Marisol Grandon/Department for International Develop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475022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5405154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Northern Kenya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politis.com.cy/editor_images/11-2017/15-1peukallag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27984" y="35730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Cyprus 2017 </a:t>
            </a:r>
            <a:endParaRPr lang="el-GR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 descr="C:\Users\kvaanane\Desktop\Multico_sininen-teksti-RGB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805" y="5392268"/>
            <a:ext cx="2837815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6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latin typeface="Palatino Linotype" panose="02040502050505030304" pitchFamily="18" charset="0"/>
              </a:rPr>
              <a:t>Fires</a:t>
            </a:r>
            <a:endParaRPr lang="el-GR" dirty="0">
              <a:latin typeface="Palatino Linotype" panose="02040502050505030304" pitchFamily="18" charset="0"/>
            </a:endParaRPr>
          </a:p>
        </p:txBody>
      </p:sp>
      <p:pic>
        <p:nvPicPr>
          <p:cNvPr id="4" name="Picture 4" descr="Αποτέλεσμα εικόνας για california fi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" y="3212976"/>
            <a:ext cx="550238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Σχετική εικόνα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r="18215"/>
          <a:stretch/>
        </p:blipFill>
        <p:spPr bwMode="auto">
          <a:xfrm>
            <a:off x="3527679" y="1340768"/>
            <a:ext cx="5616321" cy="494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14406" y="5875477"/>
            <a:ext cx="22295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>
                <a:solidFill>
                  <a:schemeClr val="bg1"/>
                </a:solidFill>
              </a:rPr>
              <a:t>California 2017 </a:t>
            </a:r>
            <a:endParaRPr lang="el-G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296D95A408D9408E6A80A3FFEA4EF8" ma:contentTypeVersion="0" ma:contentTypeDescription="Create a new document." ma:contentTypeScope="" ma:versionID="52c49f458eec32f1b99896034d9e0c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72E696-89C7-4978-BB65-11527B01F1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A2D228-1518-45C8-9783-30F40671DA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084937F-678D-40C9-80B4-1F3CDE2B6D0B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elements/1.1/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1139</TotalTime>
  <Words>560</Words>
  <Application>Microsoft Office PowerPoint</Application>
  <PresentationFormat>On-screen Show (4:3)</PresentationFormat>
  <Paragraphs>104</Paragraphs>
  <Slides>20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MS Mincho</vt:lpstr>
      <vt:lpstr>Arial</vt:lpstr>
      <vt:lpstr>Brush Script MT</vt:lpstr>
      <vt:lpstr>Calibri</vt:lpstr>
      <vt:lpstr>Calibri Light</vt:lpstr>
      <vt:lpstr>Constantia</vt:lpstr>
      <vt:lpstr>Franklin Gothic Book</vt:lpstr>
      <vt:lpstr>Palatino Linotype</vt:lpstr>
      <vt:lpstr>Rage Italic</vt:lpstr>
      <vt:lpstr>Times New Roman</vt:lpstr>
      <vt:lpstr>Pushpin</vt:lpstr>
      <vt:lpstr>Office Theme</vt:lpstr>
      <vt:lpstr>    Save the polar bears!    </vt:lpstr>
      <vt:lpstr> Teaching Unit: Heat Transfers </vt:lpstr>
      <vt:lpstr>Save the Polar Bears</vt:lpstr>
      <vt:lpstr>PowerPoint Presentation</vt:lpstr>
      <vt:lpstr>Social issue</vt:lpstr>
      <vt:lpstr>Arctic Ice melts </vt:lpstr>
      <vt:lpstr>Floods </vt:lpstr>
      <vt:lpstr>Droughts </vt:lpstr>
      <vt:lpstr>Fires</vt:lpstr>
      <vt:lpstr>PowerPoint Presentation</vt:lpstr>
      <vt:lpstr>We sit cozy in our house without thinking that this would accelerate climate change…</vt:lpstr>
      <vt:lpstr>PowerPoint Presentation</vt:lpstr>
      <vt:lpstr>PowerPoint Presentation</vt:lpstr>
      <vt:lpstr>Global surface temperature from NASA</vt:lpstr>
      <vt:lpstr>What can we do about it? </vt:lpstr>
      <vt:lpstr>Possible solution</vt:lpstr>
      <vt:lpstr>Architects and Engineers design  energy-efficient houses</vt:lpstr>
      <vt:lpstr>PowerPoint Presentation</vt:lpstr>
      <vt:lpstr>PowerPoint Presentation</vt:lpstr>
      <vt:lpstr>Mission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Polar Bears</dc:title>
  <dc:creator>User</dc:creator>
  <cp:lastModifiedBy>Tuula Keinonen</cp:lastModifiedBy>
  <cp:revision>78</cp:revision>
  <dcterms:created xsi:type="dcterms:W3CDTF">2018-01-08T11:48:08Z</dcterms:created>
  <dcterms:modified xsi:type="dcterms:W3CDTF">2018-12-28T16:46:09Z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0x01010000296D95A408D9408E6A80A3FFEA4EF8</vt:lpwstr>
  </property>
</Properties>
</file>