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7"/>
  </p:notesMasterIdLst>
  <p:sldIdLst>
    <p:sldId id="282" r:id="rId6"/>
    <p:sldId id="280" r:id="rId7"/>
    <p:sldId id="256" r:id="rId8"/>
    <p:sldId id="258" r:id="rId9"/>
    <p:sldId id="263" r:id="rId10"/>
    <p:sldId id="264" r:id="rId11"/>
    <p:sldId id="262"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3045" autoAdjust="0"/>
  </p:normalViewPr>
  <p:slideViewPr>
    <p:cSldViewPr snapToGrid="0">
      <p:cViewPr varScale="1">
        <p:scale>
          <a:sx n="65" d="100"/>
          <a:sy n="65" d="100"/>
        </p:scale>
        <p:origin x="1037"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1D294B-3850-425F-932D-762C5B51F331}" type="datetimeFigureOut">
              <a:rPr lang="en-GB" smtClean="0"/>
              <a:t>28/12/2018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ED8451-584A-484F-9987-2382D57CBA23}" type="slidenum">
              <a:rPr lang="en-GB" smtClean="0"/>
              <a:t>‹#›</a:t>
            </a:fld>
            <a:endParaRPr lang="en-GB"/>
          </a:p>
        </p:txBody>
      </p:sp>
    </p:spTree>
    <p:extLst>
      <p:ext uri="{BB962C8B-B14F-4D97-AF65-F5344CB8AC3E}">
        <p14:creationId xmlns:p14="http://schemas.microsoft.com/office/powerpoint/2010/main" val="597569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dirty="0" smtClean="0"/>
              <a:t>*NOTES FOR TEACHER</a:t>
            </a:r>
          </a:p>
          <a:p>
            <a:pPr marL="171450" indent="-171450">
              <a:buFont typeface="Arial" panose="020B0604020202020204" pitchFamily="34" charset="0"/>
              <a:buChar char="•"/>
            </a:pPr>
            <a:r>
              <a:rPr lang="fi-FI" sz="1200" dirty="0" err="1" smtClean="0"/>
              <a:t>You</a:t>
            </a:r>
            <a:r>
              <a:rPr lang="fi-FI" sz="1200" baseline="0" dirty="0" smtClean="0"/>
              <a:t> </a:t>
            </a:r>
            <a:r>
              <a:rPr lang="fi-FI" sz="1200" baseline="0" dirty="0" err="1" smtClean="0"/>
              <a:t>can</a:t>
            </a:r>
            <a:r>
              <a:rPr lang="fi-FI" sz="1200" baseline="0" dirty="0" smtClean="0"/>
              <a:t> </a:t>
            </a:r>
            <a:r>
              <a:rPr lang="fi-FI" sz="1200" baseline="0" dirty="0" err="1" smtClean="0"/>
              <a:t>edit</a:t>
            </a:r>
            <a:r>
              <a:rPr lang="fi-FI" sz="1200" baseline="0" dirty="0" smtClean="0"/>
              <a:t> </a:t>
            </a:r>
            <a:r>
              <a:rPr lang="fi-FI" sz="1200" baseline="0" dirty="0" err="1" smtClean="0"/>
              <a:t>the</a:t>
            </a:r>
            <a:r>
              <a:rPr lang="fi-FI" sz="1200" baseline="0" dirty="0" smtClean="0"/>
              <a:t> news </a:t>
            </a:r>
            <a:r>
              <a:rPr lang="fi-FI" sz="1200" baseline="0" dirty="0" err="1" smtClean="0"/>
              <a:t>paper</a:t>
            </a:r>
            <a:r>
              <a:rPr lang="fi-FI" sz="1200" baseline="0" dirty="0" smtClean="0"/>
              <a:t> </a:t>
            </a:r>
            <a:r>
              <a:rPr lang="fi-FI" sz="1200" baseline="0" dirty="0" err="1" smtClean="0"/>
              <a:t>article</a:t>
            </a:r>
            <a:r>
              <a:rPr lang="fi-FI" sz="1200" baseline="0" dirty="0" smtClean="0"/>
              <a:t> to suit </a:t>
            </a:r>
            <a:r>
              <a:rPr lang="fi-FI" sz="1200" baseline="0" dirty="0" err="1" smtClean="0"/>
              <a:t>your</a:t>
            </a:r>
            <a:r>
              <a:rPr lang="fi-FI" sz="1200" baseline="0" dirty="0" smtClean="0"/>
              <a:t> </a:t>
            </a:r>
            <a:r>
              <a:rPr lang="fi-FI" sz="1200" baseline="0" dirty="0" err="1" smtClean="0"/>
              <a:t>local</a:t>
            </a:r>
            <a:r>
              <a:rPr lang="fi-FI" sz="1200" baseline="0" dirty="0" smtClean="0"/>
              <a:t> city/</a:t>
            </a:r>
            <a:r>
              <a:rPr lang="fi-FI" sz="1200" baseline="0" dirty="0" err="1" smtClean="0"/>
              <a:t>town</a:t>
            </a:r>
            <a:endParaRPr lang="fi-FI" sz="1200" baseline="0" dirty="0" smtClean="0"/>
          </a:p>
          <a:p>
            <a:pPr marL="171450" indent="-171450">
              <a:buFont typeface="Arial" panose="020B0604020202020204" pitchFamily="34" charset="0"/>
              <a:buChar char="•"/>
            </a:pPr>
            <a:r>
              <a:rPr lang="fi-FI" sz="1200" dirty="0" err="1" smtClean="0"/>
              <a:t>Teacher</a:t>
            </a:r>
            <a:r>
              <a:rPr lang="fi-FI" sz="1200" dirty="0" smtClean="0"/>
              <a:t> </a:t>
            </a:r>
            <a:r>
              <a:rPr lang="fi-FI" sz="1200" dirty="0" err="1" smtClean="0"/>
              <a:t>shows</a:t>
            </a:r>
            <a:r>
              <a:rPr lang="fi-FI" sz="1200" dirty="0" smtClean="0"/>
              <a:t> a </a:t>
            </a:r>
            <a:r>
              <a:rPr lang="fi-FI" sz="1200" dirty="0" err="1" smtClean="0"/>
              <a:t>demonstration</a:t>
            </a:r>
            <a:r>
              <a:rPr lang="fi-FI" sz="1200" dirty="0" smtClean="0"/>
              <a:t> </a:t>
            </a:r>
            <a:r>
              <a:rPr lang="en-US" sz="1200" dirty="0" smtClean="0"/>
              <a:t>how polluted water comes from the tap by tricking the students by switching two glasses. One glass to pour water from the tap and another one with polluted water waiting in the sink.</a:t>
            </a:r>
            <a:endParaRPr lang="fi-FI" sz="1200" dirty="0" smtClean="0"/>
          </a:p>
          <a:p>
            <a:endParaRPr lang="en-GB" dirty="0"/>
          </a:p>
        </p:txBody>
      </p:sp>
      <p:sp>
        <p:nvSpPr>
          <p:cNvPr id="4" name="Slide Number Placeholder 3"/>
          <p:cNvSpPr>
            <a:spLocks noGrp="1"/>
          </p:cNvSpPr>
          <p:nvPr>
            <p:ph type="sldNum" sz="quarter" idx="10"/>
          </p:nvPr>
        </p:nvSpPr>
        <p:spPr/>
        <p:txBody>
          <a:bodyPr/>
          <a:lstStyle/>
          <a:p>
            <a:fld id="{1FED8451-584A-484F-9987-2382D57CBA23}" type="slidenum">
              <a:rPr lang="en-GB" smtClean="0"/>
              <a:t>2</a:t>
            </a:fld>
            <a:endParaRPr lang="en-GB"/>
          </a:p>
        </p:txBody>
      </p:sp>
    </p:spTree>
    <p:extLst>
      <p:ext uri="{BB962C8B-B14F-4D97-AF65-F5344CB8AC3E}">
        <p14:creationId xmlns:p14="http://schemas.microsoft.com/office/powerpoint/2010/main" val="2744525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9B94AAB-AEB6-4909-A9E9-7A8097C20927}" type="slidenum">
              <a:rPr kumimoji="0" lang="en-GB" sz="800" b="0" i="0" u="none" strike="noStrike" kern="1200" cap="none" spc="0" normalizeH="0" baseline="0" noProof="0" smtClean="0">
                <a:ln>
                  <a:noFill/>
                </a:ln>
                <a:solidFill>
                  <a:srgbClr val="000000"/>
                </a:solidFill>
                <a:effectLst/>
                <a:uLnTx/>
                <a:uFillTx/>
                <a:latin typeface="Palatino Linotype"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sz="800" b="0" i="0" u="none" strike="noStrike" kern="1200" cap="none" spc="0" normalizeH="0" baseline="0" noProof="0">
              <a:ln>
                <a:noFill/>
              </a:ln>
              <a:solidFill>
                <a:srgbClr val="000000"/>
              </a:solidFill>
              <a:effectLst/>
              <a:uLnTx/>
              <a:uFillTx/>
              <a:latin typeface="Palatino Linotype" pitchFamily="18" charset="0"/>
              <a:ea typeface="+mn-ea"/>
              <a:cs typeface="+mn-cs"/>
            </a:endParaRPr>
          </a:p>
        </p:txBody>
      </p:sp>
    </p:spTree>
    <p:extLst>
      <p:ext uri="{BB962C8B-B14F-4D97-AF65-F5344CB8AC3E}">
        <p14:creationId xmlns:p14="http://schemas.microsoft.com/office/powerpoint/2010/main" val="1579331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9B94AAB-AEB6-4909-A9E9-7A8097C20927}" type="slidenum">
              <a:rPr kumimoji="0" lang="en-GB" sz="800" b="0" i="0" u="none" strike="noStrike" kern="1200" cap="none" spc="0" normalizeH="0" baseline="0" noProof="0" smtClean="0">
                <a:ln>
                  <a:noFill/>
                </a:ln>
                <a:solidFill>
                  <a:srgbClr val="000000"/>
                </a:solidFill>
                <a:effectLst/>
                <a:uLnTx/>
                <a:uFillTx/>
                <a:latin typeface="Palatino Linotype"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sz="800" b="0" i="0" u="none" strike="noStrike" kern="1200" cap="none" spc="0" normalizeH="0" baseline="0" noProof="0">
              <a:ln>
                <a:noFill/>
              </a:ln>
              <a:solidFill>
                <a:srgbClr val="000000"/>
              </a:solidFill>
              <a:effectLst/>
              <a:uLnTx/>
              <a:uFillTx/>
              <a:latin typeface="Palatino Linotype" pitchFamily="18" charset="0"/>
              <a:ea typeface="+mn-ea"/>
              <a:cs typeface="+mn-cs"/>
            </a:endParaRPr>
          </a:p>
        </p:txBody>
      </p:sp>
    </p:spTree>
    <p:extLst>
      <p:ext uri="{BB962C8B-B14F-4D97-AF65-F5344CB8AC3E}">
        <p14:creationId xmlns:p14="http://schemas.microsoft.com/office/powerpoint/2010/main" val="1499156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i-FI"/>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i-FI"/>
          </a:p>
        </p:txBody>
      </p:sp>
      <p:sp>
        <p:nvSpPr>
          <p:cNvPr id="4" name="Date Placeholder 3"/>
          <p:cNvSpPr>
            <a:spLocks noGrp="1"/>
          </p:cNvSpPr>
          <p:nvPr>
            <p:ph type="dt" sz="half" idx="10"/>
          </p:nvPr>
        </p:nvSpPr>
        <p:spPr/>
        <p:txBody>
          <a:bodyPr/>
          <a:lstStyle/>
          <a:p>
            <a:fld id="{E1E85D57-38B5-4E51-A34B-93C9FBA1659B}" type="datetimeFigureOut">
              <a:rPr lang="fi-FI" smtClean="0"/>
              <a:t>28.12.2018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57BC891-6FEB-402B-AC8D-52192350E20E}" type="slidenum">
              <a:rPr lang="fi-FI" smtClean="0"/>
              <a:t>‹#›</a:t>
            </a:fld>
            <a:endParaRPr lang="fi-FI"/>
          </a:p>
        </p:txBody>
      </p:sp>
    </p:spTree>
    <p:extLst>
      <p:ext uri="{BB962C8B-B14F-4D97-AF65-F5344CB8AC3E}">
        <p14:creationId xmlns:p14="http://schemas.microsoft.com/office/powerpoint/2010/main" val="2571440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E1E85D57-38B5-4E51-A34B-93C9FBA1659B}" type="datetimeFigureOut">
              <a:rPr lang="fi-FI" smtClean="0"/>
              <a:t>28.12.2018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57BC891-6FEB-402B-AC8D-52192350E20E}" type="slidenum">
              <a:rPr lang="fi-FI" smtClean="0"/>
              <a:t>‹#›</a:t>
            </a:fld>
            <a:endParaRPr lang="fi-FI"/>
          </a:p>
        </p:txBody>
      </p:sp>
    </p:spTree>
    <p:extLst>
      <p:ext uri="{BB962C8B-B14F-4D97-AF65-F5344CB8AC3E}">
        <p14:creationId xmlns:p14="http://schemas.microsoft.com/office/powerpoint/2010/main" val="493463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E1E85D57-38B5-4E51-A34B-93C9FBA1659B}" type="datetimeFigureOut">
              <a:rPr lang="fi-FI" smtClean="0"/>
              <a:t>28.12.2018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57BC891-6FEB-402B-AC8D-52192350E20E}" type="slidenum">
              <a:rPr lang="fi-FI" smtClean="0"/>
              <a:t>‹#›</a:t>
            </a:fld>
            <a:endParaRPr lang="fi-FI"/>
          </a:p>
        </p:txBody>
      </p:sp>
    </p:spTree>
    <p:extLst>
      <p:ext uri="{BB962C8B-B14F-4D97-AF65-F5344CB8AC3E}">
        <p14:creationId xmlns:p14="http://schemas.microsoft.com/office/powerpoint/2010/main" val="1200110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527382" y="657226"/>
            <a:ext cx="11137237" cy="1008064"/>
          </a:xfrm>
        </p:spPr>
        <p:txBody>
          <a:bodyPr/>
          <a:lstStyle/>
          <a:p>
            <a:r>
              <a:rPr lang="fi-FI" smtClean="0"/>
              <a:t>Muokkaa perustyyl. napsautt.</a:t>
            </a:r>
            <a:endParaRPr lang="en-US"/>
          </a:p>
        </p:txBody>
      </p:sp>
      <p:sp>
        <p:nvSpPr>
          <p:cNvPr id="3" name="Sisällön paikkamerkki 2"/>
          <p:cNvSpPr>
            <a:spLocks noGrp="1"/>
          </p:cNvSpPr>
          <p:nvPr>
            <p:ph idx="1"/>
          </p:nvPr>
        </p:nvSpPr>
        <p:spPr>
          <a:xfrm>
            <a:off x="527382" y="1844676"/>
            <a:ext cx="11137237" cy="4176713"/>
          </a:xfrm>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en-US" dirty="0"/>
          </a:p>
        </p:txBody>
      </p:sp>
      <p:sp>
        <p:nvSpPr>
          <p:cNvPr id="7" name="Rectangle 4"/>
          <p:cNvSpPr>
            <a:spLocks noGrp="1" noChangeArrowheads="1"/>
          </p:cNvSpPr>
          <p:nvPr>
            <p:ph type="dt" sz="half" idx="2"/>
          </p:nvPr>
        </p:nvSpPr>
        <p:spPr bwMode="auto">
          <a:xfrm>
            <a:off x="9984317" y="6272344"/>
            <a:ext cx="1166283"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320">
                <a:solidFill>
                  <a:srgbClr val="353535"/>
                </a:solidFill>
              </a:defRPr>
            </a:lvl1pPr>
          </a:lstStyle>
          <a:p>
            <a:pPr>
              <a:defRPr/>
            </a:pPr>
            <a:fld id="{C287840A-27B1-43AC-822C-1F3F38F559E2}" type="datetime1">
              <a:rPr lang="fi-FI" smtClean="0"/>
              <a:t>28.12.2018</a:t>
            </a:fld>
            <a:endParaRPr lang="fi-FI" dirty="0"/>
          </a:p>
        </p:txBody>
      </p:sp>
      <p:sp>
        <p:nvSpPr>
          <p:cNvPr id="8" name="Rectangle 5"/>
          <p:cNvSpPr>
            <a:spLocks noGrp="1" noChangeArrowheads="1"/>
          </p:cNvSpPr>
          <p:nvPr>
            <p:ph type="ftr" sz="quarter" idx="3"/>
          </p:nvPr>
        </p:nvSpPr>
        <p:spPr bwMode="auto">
          <a:xfrm>
            <a:off x="4070353" y="6272344"/>
            <a:ext cx="5913967"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320">
                <a:solidFill>
                  <a:schemeClr val="bg2">
                    <a:lumMod val="25000"/>
                  </a:schemeClr>
                </a:solidFill>
              </a:defRPr>
            </a:lvl1pPr>
          </a:lstStyle>
          <a:p>
            <a:pPr>
              <a:defRPr/>
            </a:pPr>
            <a:r>
              <a:rPr lang="fi-FI" dirty="0" smtClean="0"/>
              <a:t>Esityksen nimi / Tekijä</a:t>
            </a:r>
            <a:endParaRPr lang="fi-FI" dirty="0"/>
          </a:p>
        </p:txBody>
      </p:sp>
      <p:sp>
        <p:nvSpPr>
          <p:cNvPr id="10" name="Rectangle 6"/>
          <p:cNvSpPr>
            <a:spLocks noGrp="1" noChangeArrowheads="1"/>
          </p:cNvSpPr>
          <p:nvPr>
            <p:ph type="sldNum" sz="quarter" idx="4"/>
          </p:nvPr>
        </p:nvSpPr>
        <p:spPr bwMode="auto">
          <a:xfrm>
            <a:off x="11135784" y="6257521"/>
            <a:ext cx="480483"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320" b="1">
                <a:solidFill>
                  <a:srgbClr val="353535"/>
                </a:solidFill>
                <a:latin typeface="Myriad pro"/>
                <a:cs typeface="Myriad pro"/>
              </a:defRPr>
            </a:lvl1pPr>
          </a:lstStyle>
          <a:p>
            <a:pPr>
              <a:defRPr/>
            </a:pPr>
            <a:fld id="{9AC9C5E4-DD34-409E-9E11-89682544FB1A}" type="slidenum">
              <a:rPr lang="fi-FI" smtClean="0"/>
              <a:pPr>
                <a:defRPr/>
              </a:pPr>
              <a:t>‹#›</a:t>
            </a:fld>
            <a:endParaRPr lang="fi-FI" dirty="0"/>
          </a:p>
        </p:txBody>
      </p:sp>
    </p:spTree>
    <p:extLst>
      <p:ext uri="{BB962C8B-B14F-4D97-AF65-F5344CB8AC3E}">
        <p14:creationId xmlns:p14="http://schemas.microsoft.com/office/powerpoint/2010/main" val="41569766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ja sisältö + kuva">
    <p:spTree>
      <p:nvGrpSpPr>
        <p:cNvPr id="1" name=""/>
        <p:cNvGrpSpPr/>
        <p:nvPr/>
      </p:nvGrpSpPr>
      <p:grpSpPr>
        <a:xfrm>
          <a:off x="0" y="0"/>
          <a:ext cx="0" cy="0"/>
          <a:chOff x="0" y="0"/>
          <a:chExt cx="0" cy="0"/>
        </a:xfrm>
      </p:grpSpPr>
      <p:sp>
        <p:nvSpPr>
          <p:cNvPr id="2" name="Otsikko 1"/>
          <p:cNvSpPr>
            <a:spLocks noGrp="1"/>
          </p:cNvSpPr>
          <p:nvPr>
            <p:ph type="title"/>
          </p:nvPr>
        </p:nvSpPr>
        <p:spPr>
          <a:xfrm>
            <a:off x="527382" y="657226"/>
            <a:ext cx="11137237" cy="1008064"/>
          </a:xfrm>
        </p:spPr>
        <p:txBody>
          <a:bodyPr/>
          <a:lstStyle/>
          <a:p>
            <a:r>
              <a:rPr lang="fi-FI" smtClean="0"/>
              <a:t>Muokkaa perustyyl. napsautt.</a:t>
            </a:r>
            <a:endParaRPr lang="en-US"/>
          </a:p>
        </p:txBody>
      </p:sp>
      <p:sp>
        <p:nvSpPr>
          <p:cNvPr id="3" name="Sisällön paikkamerkki 2"/>
          <p:cNvSpPr>
            <a:spLocks noGrp="1"/>
          </p:cNvSpPr>
          <p:nvPr>
            <p:ph idx="1"/>
          </p:nvPr>
        </p:nvSpPr>
        <p:spPr>
          <a:xfrm>
            <a:off x="527382" y="1844676"/>
            <a:ext cx="6528725" cy="4176713"/>
          </a:xfrm>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en-US" dirty="0"/>
          </a:p>
        </p:txBody>
      </p:sp>
      <p:sp>
        <p:nvSpPr>
          <p:cNvPr id="7" name="Rectangle 4"/>
          <p:cNvSpPr>
            <a:spLocks noGrp="1" noChangeArrowheads="1"/>
          </p:cNvSpPr>
          <p:nvPr>
            <p:ph type="dt" sz="half" idx="2"/>
          </p:nvPr>
        </p:nvSpPr>
        <p:spPr bwMode="auto">
          <a:xfrm>
            <a:off x="9984317" y="6272344"/>
            <a:ext cx="1166283"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320">
                <a:solidFill>
                  <a:srgbClr val="353535"/>
                </a:solidFill>
              </a:defRPr>
            </a:lvl1pPr>
          </a:lstStyle>
          <a:p>
            <a:pPr>
              <a:defRPr/>
            </a:pPr>
            <a:fld id="{00A2994C-78B0-402F-8956-527248219117}" type="datetime1">
              <a:rPr lang="fi-FI" smtClean="0"/>
              <a:t>28.12.2018</a:t>
            </a:fld>
            <a:endParaRPr lang="fi-FI" dirty="0"/>
          </a:p>
        </p:txBody>
      </p:sp>
      <p:sp>
        <p:nvSpPr>
          <p:cNvPr id="8" name="Rectangle 5"/>
          <p:cNvSpPr>
            <a:spLocks noGrp="1" noChangeArrowheads="1"/>
          </p:cNvSpPr>
          <p:nvPr>
            <p:ph type="ftr" sz="quarter" idx="3"/>
          </p:nvPr>
        </p:nvSpPr>
        <p:spPr bwMode="auto">
          <a:xfrm>
            <a:off x="4070353" y="6272344"/>
            <a:ext cx="5913967"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320">
                <a:solidFill>
                  <a:schemeClr val="bg2">
                    <a:lumMod val="25000"/>
                  </a:schemeClr>
                </a:solidFill>
              </a:defRPr>
            </a:lvl1pPr>
          </a:lstStyle>
          <a:p>
            <a:pPr>
              <a:defRPr/>
            </a:pPr>
            <a:r>
              <a:rPr lang="fi-FI" dirty="0" smtClean="0"/>
              <a:t>Esityksen nimi / Tekijä</a:t>
            </a:r>
            <a:endParaRPr lang="fi-FI" dirty="0"/>
          </a:p>
        </p:txBody>
      </p:sp>
      <p:sp>
        <p:nvSpPr>
          <p:cNvPr id="10" name="Rectangle 6"/>
          <p:cNvSpPr>
            <a:spLocks noGrp="1" noChangeArrowheads="1"/>
          </p:cNvSpPr>
          <p:nvPr>
            <p:ph type="sldNum" sz="quarter" idx="4"/>
          </p:nvPr>
        </p:nvSpPr>
        <p:spPr bwMode="auto">
          <a:xfrm>
            <a:off x="11135784" y="6257521"/>
            <a:ext cx="480483"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320" b="1">
                <a:solidFill>
                  <a:srgbClr val="353535"/>
                </a:solidFill>
                <a:latin typeface="Myriad pro"/>
                <a:cs typeface="Myriad pro"/>
              </a:defRPr>
            </a:lvl1pPr>
          </a:lstStyle>
          <a:p>
            <a:pPr>
              <a:defRPr/>
            </a:pPr>
            <a:fld id="{9AC9C5E4-DD34-409E-9E11-89682544FB1A}" type="slidenum">
              <a:rPr lang="fi-FI" smtClean="0"/>
              <a:pPr>
                <a:defRPr/>
              </a:pPr>
              <a:t>‹#›</a:t>
            </a:fld>
            <a:endParaRPr lang="fi-FI" dirty="0"/>
          </a:p>
        </p:txBody>
      </p:sp>
      <p:sp>
        <p:nvSpPr>
          <p:cNvPr id="9" name="Sisällön paikkamerkki 2"/>
          <p:cNvSpPr>
            <a:spLocks noGrp="1"/>
          </p:cNvSpPr>
          <p:nvPr>
            <p:ph idx="13"/>
          </p:nvPr>
        </p:nvSpPr>
        <p:spPr>
          <a:xfrm>
            <a:off x="7248128" y="1873627"/>
            <a:ext cx="4416491" cy="4147661"/>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535864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9984317" y="6272344"/>
            <a:ext cx="1166283"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320">
                <a:solidFill>
                  <a:srgbClr val="353535"/>
                </a:solidFill>
              </a:defRPr>
            </a:lvl1pPr>
          </a:lstStyle>
          <a:p>
            <a:pPr>
              <a:defRPr/>
            </a:pPr>
            <a:fld id="{C3024079-2583-45A0-A9E3-CD51D64468BB}" type="datetime1">
              <a:rPr lang="fi-FI" smtClean="0"/>
              <a:t>28.12.2018</a:t>
            </a:fld>
            <a:endParaRPr lang="fi-FI" dirty="0"/>
          </a:p>
        </p:txBody>
      </p:sp>
      <p:sp>
        <p:nvSpPr>
          <p:cNvPr id="8" name="Rectangle 5"/>
          <p:cNvSpPr>
            <a:spLocks noGrp="1" noChangeArrowheads="1"/>
          </p:cNvSpPr>
          <p:nvPr>
            <p:ph type="ftr" sz="quarter" idx="3"/>
          </p:nvPr>
        </p:nvSpPr>
        <p:spPr bwMode="auto">
          <a:xfrm>
            <a:off x="4070353" y="6272344"/>
            <a:ext cx="5913967"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320">
                <a:solidFill>
                  <a:schemeClr val="bg2">
                    <a:lumMod val="25000"/>
                  </a:schemeClr>
                </a:solidFill>
              </a:defRPr>
            </a:lvl1pPr>
          </a:lstStyle>
          <a:p>
            <a:pPr>
              <a:defRPr/>
            </a:pPr>
            <a:r>
              <a:rPr lang="fi-FI" dirty="0" smtClean="0"/>
              <a:t>Esityksen nimi / Tekijä</a:t>
            </a:r>
            <a:endParaRPr lang="fi-FI" dirty="0"/>
          </a:p>
        </p:txBody>
      </p:sp>
      <p:sp>
        <p:nvSpPr>
          <p:cNvPr id="10" name="Rectangle 6"/>
          <p:cNvSpPr>
            <a:spLocks noGrp="1" noChangeArrowheads="1"/>
          </p:cNvSpPr>
          <p:nvPr>
            <p:ph type="sldNum" sz="quarter" idx="4"/>
          </p:nvPr>
        </p:nvSpPr>
        <p:spPr bwMode="auto">
          <a:xfrm>
            <a:off x="11135784" y="6257521"/>
            <a:ext cx="480483"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320" b="1">
                <a:solidFill>
                  <a:srgbClr val="353535"/>
                </a:solidFill>
                <a:latin typeface="Myriad pro"/>
                <a:cs typeface="Myriad pro"/>
              </a:defRPr>
            </a:lvl1pPr>
          </a:lstStyle>
          <a:p>
            <a:pPr>
              <a:defRPr/>
            </a:pPr>
            <a:fld id="{9AC9C5E4-DD34-409E-9E11-89682544FB1A}" type="slidenum">
              <a:rPr lang="fi-FI" smtClean="0"/>
              <a:pPr>
                <a:defRPr/>
              </a:pPr>
              <a:t>‹#›</a:t>
            </a:fld>
            <a:endParaRPr lang="fi-FI" dirty="0"/>
          </a:p>
        </p:txBody>
      </p:sp>
    </p:spTree>
    <p:extLst>
      <p:ext uri="{BB962C8B-B14F-4D97-AF65-F5344CB8AC3E}">
        <p14:creationId xmlns:p14="http://schemas.microsoft.com/office/powerpoint/2010/main" val="33980438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Aloitus">
    <p:spTree>
      <p:nvGrpSpPr>
        <p:cNvPr id="1" name=""/>
        <p:cNvGrpSpPr/>
        <p:nvPr/>
      </p:nvGrpSpPr>
      <p:grpSpPr>
        <a:xfrm>
          <a:off x="0" y="0"/>
          <a:ext cx="0" cy="0"/>
          <a:chOff x="0" y="0"/>
          <a:chExt cx="0" cy="0"/>
        </a:xfrm>
      </p:grpSpPr>
      <p:sp>
        <p:nvSpPr>
          <p:cNvPr id="81923" name="Rectangle 3"/>
          <p:cNvSpPr>
            <a:spLocks noGrp="1" noChangeArrowheads="1"/>
          </p:cNvSpPr>
          <p:nvPr>
            <p:ph type="ctrTitle" hasCustomPrompt="1"/>
          </p:nvPr>
        </p:nvSpPr>
        <p:spPr>
          <a:xfrm>
            <a:off x="911424" y="2651314"/>
            <a:ext cx="10657184" cy="1555373"/>
          </a:xfrm>
        </p:spPr>
        <p:txBody>
          <a:bodyPr/>
          <a:lstStyle>
            <a:lvl1pPr>
              <a:lnSpc>
                <a:spcPts val="5040"/>
              </a:lnSpc>
              <a:defRPr sz="3960"/>
            </a:lvl1pPr>
          </a:lstStyle>
          <a:p>
            <a:r>
              <a:rPr lang="fi-FI" dirty="0" smtClean="0"/>
              <a:t>Lisää esityksen otsikko napsauttamalla</a:t>
            </a:r>
            <a:endParaRPr lang="fi-FI" dirty="0"/>
          </a:p>
        </p:txBody>
      </p:sp>
      <p:sp>
        <p:nvSpPr>
          <p:cNvPr id="81924" name="Rectangle 4"/>
          <p:cNvSpPr>
            <a:spLocks noGrp="1" noChangeArrowheads="1"/>
          </p:cNvSpPr>
          <p:nvPr>
            <p:ph type="subTitle" idx="1" hasCustomPrompt="1"/>
          </p:nvPr>
        </p:nvSpPr>
        <p:spPr>
          <a:xfrm>
            <a:off x="911424" y="4206687"/>
            <a:ext cx="10657184" cy="345638"/>
          </a:xfrm>
        </p:spPr>
        <p:txBody>
          <a:bodyPr rIns="91440"/>
          <a:lstStyle>
            <a:lvl1pPr marL="0" indent="0">
              <a:buFontTx/>
              <a:buNone/>
              <a:defRPr sz="1680" i="0">
                <a:solidFill>
                  <a:schemeClr val="tx1"/>
                </a:solidFill>
              </a:defRPr>
            </a:lvl1pPr>
          </a:lstStyle>
          <a:p>
            <a:r>
              <a:rPr lang="fi-FI" dirty="0"/>
              <a:t>Muokkaa alaotsikon perustyyliä </a:t>
            </a:r>
            <a:r>
              <a:rPr lang="fi-FI" dirty="0" smtClean="0"/>
              <a:t>napsauttamalla</a:t>
            </a:r>
            <a:endParaRPr lang="fi-FI" dirty="0"/>
          </a:p>
        </p:txBody>
      </p:sp>
      <p:sp>
        <p:nvSpPr>
          <p:cNvPr id="11" name="Tekstiruutu 10"/>
          <p:cNvSpPr txBox="1"/>
          <p:nvPr userDrawn="1"/>
        </p:nvSpPr>
        <p:spPr>
          <a:xfrm>
            <a:off x="431371" y="6225814"/>
            <a:ext cx="4704523" cy="295466"/>
          </a:xfrm>
          <a:prstGeom prst="rect">
            <a:avLst/>
          </a:prstGeom>
          <a:noFill/>
        </p:spPr>
        <p:txBody>
          <a:bodyPr wrap="square" rtlCol="0">
            <a:spAutoFit/>
          </a:bodyPr>
          <a:lstStyle/>
          <a:p>
            <a:r>
              <a:rPr lang="fi-FI" sz="1320" b="1" dirty="0" smtClean="0">
                <a:solidFill>
                  <a:schemeClr val="bg2">
                    <a:lumMod val="25000"/>
                  </a:schemeClr>
                </a:solidFill>
                <a:latin typeface="Myriad pro"/>
                <a:cs typeface="Myriad pro"/>
              </a:rPr>
              <a:t>UEF</a:t>
            </a:r>
            <a:r>
              <a:rPr lang="fi-FI" sz="1320" dirty="0" smtClean="0">
                <a:solidFill>
                  <a:schemeClr val="bg2">
                    <a:lumMod val="25000"/>
                  </a:schemeClr>
                </a:solidFill>
                <a:latin typeface="Myriad pro"/>
                <a:cs typeface="Myriad pro"/>
              </a:rPr>
              <a:t> // </a:t>
            </a:r>
            <a:r>
              <a:rPr lang="fi-FI" sz="1320" dirty="0" err="1" smtClean="0">
                <a:solidFill>
                  <a:schemeClr val="bg2">
                    <a:lumMod val="25000"/>
                  </a:schemeClr>
                </a:solidFill>
                <a:latin typeface="Myriad pro"/>
                <a:cs typeface="Myriad pro"/>
              </a:rPr>
              <a:t>University</a:t>
            </a:r>
            <a:r>
              <a:rPr lang="fi-FI" sz="1320" dirty="0" smtClean="0">
                <a:solidFill>
                  <a:schemeClr val="bg2">
                    <a:lumMod val="25000"/>
                  </a:schemeClr>
                </a:solidFill>
                <a:latin typeface="Myriad pro"/>
                <a:cs typeface="Myriad pro"/>
              </a:rPr>
              <a:t> of Eastern Finland</a:t>
            </a:r>
            <a:endParaRPr lang="fi-FI" sz="1320" dirty="0">
              <a:solidFill>
                <a:schemeClr val="bg2">
                  <a:lumMod val="25000"/>
                </a:schemeClr>
              </a:solidFill>
              <a:latin typeface="Myriad pro"/>
              <a:cs typeface="Myriad pro"/>
            </a:endParaRPr>
          </a:p>
        </p:txBody>
      </p:sp>
      <p:sp>
        <p:nvSpPr>
          <p:cNvPr id="9" name="Suorakulmio 8"/>
          <p:cNvSpPr/>
          <p:nvPr userDrawn="1"/>
        </p:nvSpPr>
        <p:spPr>
          <a:xfrm>
            <a:off x="527382" y="6739949"/>
            <a:ext cx="11137237" cy="145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160"/>
          </a:p>
        </p:txBody>
      </p:sp>
      <p:sp>
        <p:nvSpPr>
          <p:cNvPr id="6" name="Tekstin paikkamerkki 5"/>
          <p:cNvSpPr>
            <a:spLocks noGrp="1"/>
          </p:cNvSpPr>
          <p:nvPr>
            <p:ph type="body" sz="quarter" idx="10" hasCustomPrompt="1"/>
          </p:nvPr>
        </p:nvSpPr>
        <p:spPr>
          <a:xfrm>
            <a:off x="6864086" y="6194107"/>
            <a:ext cx="4800533" cy="345638"/>
          </a:xfrm>
        </p:spPr>
        <p:txBody>
          <a:bodyPr/>
          <a:lstStyle>
            <a:lvl1pPr marL="0" indent="0" algn="r">
              <a:buNone/>
              <a:defRPr sz="1440" i="1">
                <a:solidFill>
                  <a:schemeClr val="accent2"/>
                </a:solidFill>
              </a:defRPr>
            </a:lvl1pPr>
          </a:lstStyle>
          <a:p>
            <a:r>
              <a:rPr lang="fi-FI" dirty="0" smtClean="0"/>
              <a:t>Etunimi Sukunimi </a:t>
            </a:r>
            <a:endParaRPr lang="fi-FI" dirty="0"/>
          </a:p>
        </p:txBody>
      </p:sp>
      <p:pic>
        <p:nvPicPr>
          <p:cNvPr id="18" name="Kuva 17" descr="UEF_tunnus_harmaa_tausta.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4605" y="481824"/>
            <a:ext cx="1910871" cy="1628062"/>
          </a:xfrm>
          <a:prstGeom prst="rect">
            <a:avLst/>
          </a:prstGeom>
        </p:spPr>
      </p:pic>
    </p:spTree>
    <p:extLst>
      <p:ext uri="{BB962C8B-B14F-4D97-AF65-F5344CB8AC3E}">
        <p14:creationId xmlns:p14="http://schemas.microsoft.com/office/powerpoint/2010/main" val="279172370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Välilehti harmaa">
    <p:spTree>
      <p:nvGrpSpPr>
        <p:cNvPr id="1" name=""/>
        <p:cNvGrpSpPr/>
        <p:nvPr/>
      </p:nvGrpSpPr>
      <p:grpSpPr>
        <a:xfrm>
          <a:off x="0" y="0"/>
          <a:ext cx="0" cy="0"/>
          <a:chOff x="0" y="0"/>
          <a:chExt cx="0" cy="0"/>
        </a:xfrm>
      </p:grpSpPr>
      <p:sp>
        <p:nvSpPr>
          <p:cNvPr id="12" name="Kuvan paikkamerkki 2"/>
          <p:cNvSpPr>
            <a:spLocks noGrp="1"/>
          </p:cNvSpPr>
          <p:nvPr>
            <p:ph type="pic" idx="13"/>
          </p:nvPr>
        </p:nvSpPr>
        <p:spPr>
          <a:xfrm>
            <a:off x="623392" y="491074"/>
            <a:ext cx="11041227" cy="2937926"/>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pPr lvl="0"/>
            <a:endParaRPr lang="en-US" noProof="0" dirty="0" smtClean="0"/>
          </a:p>
        </p:txBody>
      </p:sp>
      <p:sp>
        <p:nvSpPr>
          <p:cNvPr id="2" name="Otsikko 1"/>
          <p:cNvSpPr>
            <a:spLocks noGrp="1"/>
          </p:cNvSpPr>
          <p:nvPr>
            <p:ph type="title"/>
          </p:nvPr>
        </p:nvSpPr>
        <p:spPr>
          <a:xfrm>
            <a:off x="1007435" y="4120277"/>
            <a:ext cx="10177131" cy="777686"/>
          </a:xfrm>
        </p:spPr>
        <p:txBody>
          <a:bodyPr/>
          <a:lstStyle>
            <a:lvl1pPr>
              <a:defRPr>
                <a:solidFill>
                  <a:srgbClr val="353535"/>
                </a:solidFill>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en-US" dirty="0"/>
          </a:p>
        </p:txBody>
      </p:sp>
      <p:sp>
        <p:nvSpPr>
          <p:cNvPr id="3" name="Sisällön paikkamerkki 2"/>
          <p:cNvSpPr>
            <a:spLocks noGrp="1"/>
          </p:cNvSpPr>
          <p:nvPr>
            <p:ph idx="1"/>
          </p:nvPr>
        </p:nvSpPr>
        <p:spPr>
          <a:xfrm>
            <a:off x="1007435" y="4897963"/>
            <a:ext cx="10177131" cy="432048"/>
          </a:xfrm>
        </p:spPr>
        <p:txBody>
          <a:bodyPr/>
          <a:lstStyle>
            <a:lvl1pPr marL="0" indent="0">
              <a:buFontTx/>
              <a:buNone/>
              <a:defRPr sz="2160" i="0">
                <a:solidFill>
                  <a:schemeClr val="bg2">
                    <a:lumMod val="25000"/>
                  </a:schemeClr>
                </a:solidFill>
              </a:defRPr>
            </a:lvl1pPr>
            <a:lvl2pPr marL="434340" indent="0">
              <a:buFontTx/>
              <a:buNone/>
              <a:defRPr>
                <a:solidFill>
                  <a:srgbClr val="FFFFFF"/>
                </a:solidFill>
              </a:defRPr>
            </a:lvl2pPr>
            <a:lvl3pPr marL="967740" indent="0">
              <a:buFontTx/>
              <a:buNone/>
              <a:defRPr>
                <a:solidFill>
                  <a:srgbClr val="FFFFFF"/>
                </a:solidFill>
              </a:defRPr>
            </a:lvl3pPr>
            <a:lvl4pPr marL="1396366" indent="0">
              <a:buFontTx/>
              <a:buNone/>
              <a:defRPr>
                <a:solidFill>
                  <a:srgbClr val="FFFFFF"/>
                </a:solidFill>
              </a:defRPr>
            </a:lvl4pPr>
            <a:lvl5pPr marL="1821180" indent="0">
              <a:buFontTx/>
              <a:buNone/>
              <a:defRPr>
                <a:solidFill>
                  <a:srgbClr val="FFFFFF"/>
                </a:solidFill>
              </a:defRPr>
            </a:lvl5pPr>
          </a:lstStyle>
          <a:p>
            <a:pPr lvl="0"/>
            <a:r>
              <a:rPr lang="fi-FI" dirty="0" smtClean="0"/>
              <a:t>Muokkaa tekstin perustyylejä napsauttamalla</a:t>
            </a:r>
          </a:p>
        </p:txBody>
      </p:sp>
      <p:sp>
        <p:nvSpPr>
          <p:cNvPr id="4" name="Rectangle 4"/>
          <p:cNvSpPr>
            <a:spLocks noGrp="1" noChangeArrowheads="1"/>
          </p:cNvSpPr>
          <p:nvPr>
            <p:ph type="dt" sz="half" idx="10"/>
          </p:nvPr>
        </p:nvSpPr>
        <p:spPr>
          <a:xfrm>
            <a:off x="9984317" y="6272344"/>
            <a:ext cx="1166283" cy="250825"/>
          </a:xfrm>
          <a:prstGeom prst="rect">
            <a:avLst/>
          </a:prstGeom>
          <a:ln/>
        </p:spPr>
        <p:txBody>
          <a:bodyPr/>
          <a:lstStyle>
            <a:lvl1pPr>
              <a:defRPr/>
            </a:lvl1pPr>
          </a:lstStyle>
          <a:p>
            <a:pPr>
              <a:defRPr/>
            </a:pPr>
            <a:fld id="{352DE911-1AF2-425F-9705-3D37441C60F1}" type="datetime1">
              <a:rPr lang="fi-FI" smtClean="0"/>
              <a:t>28.12.2018</a:t>
            </a:fld>
            <a:endParaRPr lang="fi-FI"/>
          </a:p>
        </p:txBody>
      </p:sp>
      <p:sp>
        <p:nvSpPr>
          <p:cNvPr id="5" name="Rectangle 5"/>
          <p:cNvSpPr>
            <a:spLocks noGrp="1" noChangeArrowheads="1"/>
          </p:cNvSpPr>
          <p:nvPr>
            <p:ph type="ftr" sz="quarter" idx="11"/>
          </p:nvPr>
        </p:nvSpPr>
        <p:spPr>
          <a:xfrm>
            <a:off x="4070353" y="6272344"/>
            <a:ext cx="5913967" cy="250825"/>
          </a:xfrm>
          <a:prstGeom prst="rect">
            <a:avLst/>
          </a:prstGeom>
          <a:ln/>
        </p:spPr>
        <p:txBody>
          <a:bodyPr/>
          <a:lstStyle>
            <a:lvl1pPr>
              <a:defRPr/>
            </a:lvl1pPr>
          </a:lstStyle>
          <a:p>
            <a:pPr>
              <a:defRPr/>
            </a:pPr>
            <a:r>
              <a:rPr lang="fi-FI"/>
              <a:t>Esityksen nimi / Tekijä</a:t>
            </a:r>
          </a:p>
        </p:txBody>
      </p:sp>
      <p:sp>
        <p:nvSpPr>
          <p:cNvPr id="6" name="Rectangle 6"/>
          <p:cNvSpPr>
            <a:spLocks noGrp="1" noChangeArrowheads="1"/>
          </p:cNvSpPr>
          <p:nvPr>
            <p:ph type="sldNum" sz="quarter" idx="12"/>
          </p:nvPr>
        </p:nvSpPr>
        <p:spPr>
          <a:xfrm>
            <a:off x="11135784" y="6257521"/>
            <a:ext cx="480483" cy="250825"/>
          </a:xfrm>
          <a:prstGeom prst="rect">
            <a:avLst/>
          </a:prstGeom>
          <a:ln/>
        </p:spPr>
        <p:txBody>
          <a:bodyPr/>
          <a:lstStyle>
            <a:lvl1pPr>
              <a:defRPr/>
            </a:lvl1pPr>
          </a:lstStyle>
          <a:p>
            <a:pPr>
              <a:defRPr/>
            </a:pPr>
            <a:fld id="{A6AE68D6-3022-4724-B45D-44A0B3B7D63E}" type="slidenum">
              <a:rPr lang="fi-FI"/>
              <a:pPr>
                <a:defRPr/>
              </a:pPr>
              <a:t>‹#›</a:t>
            </a:fld>
            <a:endParaRPr lang="fi-FI"/>
          </a:p>
        </p:txBody>
      </p:sp>
      <p:sp>
        <p:nvSpPr>
          <p:cNvPr id="13" name="Suorakulmio 12"/>
          <p:cNvSpPr/>
          <p:nvPr userDrawn="1"/>
        </p:nvSpPr>
        <p:spPr>
          <a:xfrm>
            <a:off x="527382" y="6739949"/>
            <a:ext cx="11137237" cy="145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160"/>
          </a:p>
        </p:txBody>
      </p:sp>
      <p:sp>
        <p:nvSpPr>
          <p:cNvPr id="9" name="Suorakulmio 8"/>
          <p:cNvSpPr/>
          <p:nvPr userDrawn="1"/>
        </p:nvSpPr>
        <p:spPr>
          <a:xfrm>
            <a:off x="623392" y="491074"/>
            <a:ext cx="11041227" cy="293792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80" kern="1200" dirty="0" smtClean="0">
                <a:solidFill>
                  <a:schemeClr val="lt1"/>
                </a:solidFill>
                <a:effectLst/>
                <a:latin typeface="+mn-lt"/>
                <a:ea typeface="+mn-ea"/>
                <a:cs typeface="+mn-cs"/>
              </a:rPr>
              <a:t>Start slide with image, image size 230 x 68 mm</a:t>
            </a:r>
            <a:endParaRPr lang="fi-FI" sz="2160" dirty="0"/>
          </a:p>
        </p:txBody>
      </p:sp>
      <p:pic>
        <p:nvPicPr>
          <p:cNvPr id="10" name="Kuva 9" descr="UEF_tunnus_harmaa_tausta.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4333" y="491073"/>
            <a:ext cx="1910871" cy="1628062"/>
          </a:xfrm>
          <a:prstGeom prst="rect">
            <a:avLst/>
          </a:prstGeom>
        </p:spPr>
      </p:pic>
    </p:spTree>
    <p:extLst>
      <p:ext uri="{BB962C8B-B14F-4D97-AF65-F5344CB8AC3E}">
        <p14:creationId xmlns:p14="http://schemas.microsoft.com/office/powerpoint/2010/main" val="2982661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E1E85D57-38B5-4E51-A34B-93C9FBA1659B}" type="datetimeFigureOut">
              <a:rPr lang="fi-FI" smtClean="0"/>
              <a:t>28.12.2018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57BC891-6FEB-402B-AC8D-52192350E20E}" type="slidenum">
              <a:rPr lang="fi-FI" smtClean="0"/>
              <a:t>‹#›</a:t>
            </a:fld>
            <a:endParaRPr lang="fi-FI"/>
          </a:p>
        </p:txBody>
      </p:sp>
    </p:spTree>
    <p:extLst>
      <p:ext uri="{BB962C8B-B14F-4D97-AF65-F5344CB8AC3E}">
        <p14:creationId xmlns:p14="http://schemas.microsoft.com/office/powerpoint/2010/main" val="1513823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i-FI"/>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E85D57-38B5-4E51-A34B-93C9FBA1659B}" type="datetimeFigureOut">
              <a:rPr lang="fi-FI" smtClean="0"/>
              <a:t>28.12.2018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57BC891-6FEB-402B-AC8D-52192350E20E}" type="slidenum">
              <a:rPr lang="fi-FI" smtClean="0"/>
              <a:t>‹#›</a:t>
            </a:fld>
            <a:endParaRPr lang="fi-FI"/>
          </a:p>
        </p:txBody>
      </p:sp>
    </p:spTree>
    <p:extLst>
      <p:ext uri="{BB962C8B-B14F-4D97-AF65-F5344CB8AC3E}">
        <p14:creationId xmlns:p14="http://schemas.microsoft.com/office/powerpoint/2010/main" val="2684885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p>
            <a:fld id="{E1E85D57-38B5-4E51-A34B-93C9FBA1659B}" type="datetimeFigureOut">
              <a:rPr lang="fi-FI" smtClean="0"/>
              <a:t>28.12.2018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257BC891-6FEB-402B-AC8D-52192350E20E}" type="slidenum">
              <a:rPr lang="fi-FI" smtClean="0"/>
              <a:t>‹#›</a:t>
            </a:fld>
            <a:endParaRPr lang="fi-FI"/>
          </a:p>
        </p:txBody>
      </p:sp>
    </p:spTree>
    <p:extLst>
      <p:ext uri="{BB962C8B-B14F-4D97-AF65-F5344CB8AC3E}">
        <p14:creationId xmlns:p14="http://schemas.microsoft.com/office/powerpoint/2010/main" val="2976969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i-FI"/>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p:txBody>
          <a:bodyPr/>
          <a:lstStyle/>
          <a:p>
            <a:fld id="{E1E85D57-38B5-4E51-A34B-93C9FBA1659B}" type="datetimeFigureOut">
              <a:rPr lang="fi-FI" smtClean="0"/>
              <a:t>28.12.2018</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257BC891-6FEB-402B-AC8D-52192350E20E}" type="slidenum">
              <a:rPr lang="fi-FI" smtClean="0"/>
              <a:t>‹#›</a:t>
            </a:fld>
            <a:endParaRPr lang="fi-FI"/>
          </a:p>
        </p:txBody>
      </p:sp>
    </p:spTree>
    <p:extLst>
      <p:ext uri="{BB962C8B-B14F-4D97-AF65-F5344CB8AC3E}">
        <p14:creationId xmlns:p14="http://schemas.microsoft.com/office/powerpoint/2010/main" val="201691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E1E85D57-38B5-4E51-A34B-93C9FBA1659B}" type="datetimeFigureOut">
              <a:rPr lang="fi-FI" smtClean="0"/>
              <a:t>28.12.2018</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257BC891-6FEB-402B-AC8D-52192350E20E}" type="slidenum">
              <a:rPr lang="fi-FI" smtClean="0"/>
              <a:t>‹#›</a:t>
            </a:fld>
            <a:endParaRPr lang="fi-FI"/>
          </a:p>
        </p:txBody>
      </p:sp>
    </p:spTree>
    <p:extLst>
      <p:ext uri="{BB962C8B-B14F-4D97-AF65-F5344CB8AC3E}">
        <p14:creationId xmlns:p14="http://schemas.microsoft.com/office/powerpoint/2010/main" val="188616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E85D57-38B5-4E51-A34B-93C9FBA1659B}" type="datetimeFigureOut">
              <a:rPr lang="fi-FI" smtClean="0"/>
              <a:t>28.12.2018</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257BC891-6FEB-402B-AC8D-52192350E20E}" type="slidenum">
              <a:rPr lang="fi-FI" smtClean="0"/>
              <a:t>‹#›</a:t>
            </a:fld>
            <a:endParaRPr lang="fi-FI"/>
          </a:p>
        </p:txBody>
      </p:sp>
    </p:spTree>
    <p:extLst>
      <p:ext uri="{BB962C8B-B14F-4D97-AF65-F5344CB8AC3E}">
        <p14:creationId xmlns:p14="http://schemas.microsoft.com/office/powerpoint/2010/main" val="37258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i-FI"/>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E85D57-38B5-4E51-A34B-93C9FBA1659B}" type="datetimeFigureOut">
              <a:rPr lang="fi-FI" smtClean="0"/>
              <a:t>28.12.2018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257BC891-6FEB-402B-AC8D-52192350E20E}" type="slidenum">
              <a:rPr lang="fi-FI" smtClean="0"/>
              <a:t>‹#›</a:t>
            </a:fld>
            <a:endParaRPr lang="fi-FI"/>
          </a:p>
        </p:txBody>
      </p:sp>
    </p:spTree>
    <p:extLst>
      <p:ext uri="{BB962C8B-B14F-4D97-AF65-F5344CB8AC3E}">
        <p14:creationId xmlns:p14="http://schemas.microsoft.com/office/powerpoint/2010/main" val="3925242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i-FI"/>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E85D57-38B5-4E51-A34B-93C9FBA1659B}" type="datetimeFigureOut">
              <a:rPr lang="fi-FI" smtClean="0"/>
              <a:t>28.12.2018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257BC891-6FEB-402B-AC8D-52192350E20E}" type="slidenum">
              <a:rPr lang="fi-FI" smtClean="0"/>
              <a:t>‹#›</a:t>
            </a:fld>
            <a:endParaRPr lang="fi-FI"/>
          </a:p>
        </p:txBody>
      </p:sp>
    </p:spTree>
    <p:extLst>
      <p:ext uri="{BB962C8B-B14F-4D97-AF65-F5344CB8AC3E}">
        <p14:creationId xmlns:p14="http://schemas.microsoft.com/office/powerpoint/2010/main" val="667376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i-FI"/>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85D57-38B5-4E51-A34B-93C9FBA1659B}" type="datetimeFigureOut">
              <a:rPr lang="fi-FI" smtClean="0"/>
              <a:t>28.12.2018</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BC891-6FEB-402B-AC8D-52192350E20E}" type="slidenum">
              <a:rPr lang="fi-FI" smtClean="0"/>
              <a:t>‹#›</a:t>
            </a:fld>
            <a:endParaRPr lang="fi-FI"/>
          </a:p>
        </p:txBody>
      </p:sp>
    </p:spTree>
    <p:extLst>
      <p:ext uri="{BB962C8B-B14F-4D97-AF65-F5344CB8AC3E}">
        <p14:creationId xmlns:p14="http://schemas.microsoft.com/office/powerpoint/2010/main" val="890922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382" y="657226"/>
            <a:ext cx="11088885" cy="1008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dirty="0" smtClean="0"/>
              <a:t>Muokkaa </a:t>
            </a:r>
            <a:r>
              <a:rPr lang="fi-FI" dirty="0" err="1" smtClean="0"/>
              <a:t>perustyyl</a:t>
            </a:r>
            <a:r>
              <a:rPr lang="fi-FI" dirty="0" smtClean="0"/>
              <a:t>. </a:t>
            </a:r>
            <a:r>
              <a:rPr lang="fi-FI" dirty="0" err="1" smtClean="0"/>
              <a:t>napsautt</a:t>
            </a:r>
            <a:r>
              <a:rPr lang="fi-FI" dirty="0" smtClean="0"/>
              <a:t>.</a:t>
            </a:r>
          </a:p>
        </p:txBody>
      </p:sp>
      <p:sp>
        <p:nvSpPr>
          <p:cNvPr id="1027" name="Rectangle 3"/>
          <p:cNvSpPr>
            <a:spLocks noGrp="1" noChangeArrowheads="1"/>
          </p:cNvSpPr>
          <p:nvPr>
            <p:ph type="body" idx="1"/>
          </p:nvPr>
        </p:nvSpPr>
        <p:spPr bwMode="auto">
          <a:xfrm>
            <a:off x="527382" y="1844676"/>
            <a:ext cx="11088885" cy="4176713"/>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p>
        </p:txBody>
      </p:sp>
      <p:sp>
        <p:nvSpPr>
          <p:cNvPr id="2" name="Tekstiruutu 1"/>
          <p:cNvSpPr txBox="1"/>
          <p:nvPr userDrawn="1"/>
        </p:nvSpPr>
        <p:spPr>
          <a:xfrm>
            <a:off x="431371" y="6225814"/>
            <a:ext cx="4704523" cy="295466"/>
          </a:xfrm>
          <a:prstGeom prst="rect">
            <a:avLst/>
          </a:prstGeom>
          <a:noFill/>
        </p:spPr>
        <p:txBody>
          <a:bodyPr wrap="square" rtlCol="0">
            <a:spAutoFit/>
          </a:bodyPr>
          <a:lstStyle/>
          <a:p>
            <a:r>
              <a:rPr lang="fi-FI" sz="1320" b="1" dirty="0" smtClean="0">
                <a:solidFill>
                  <a:schemeClr val="bg2">
                    <a:lumMod val="25000"/>
                  </a:schemeClr>
                </a:solidFill>
                <a:latin typeface="Arial"/>
                <a:cs typeface="Arial"/>
              </a:rPr>
              <a:t>UEF</a:t>
            </a:r>
            <a:r>
              <a:rPr lang="fi-FI" sz="1320" dirty="0" smtClean="0">
                <a:solidFill>
                  <a:schemeClr val="bg2">
                    <a:lumMod val="25000"/>
                  </a:schemeClr>
                </a:solidFill>
                <a:latin typeface="Arial"/>
                <a:cs typeface="Arial"/>
              </a:rPr>
              <a:t> // </a:t>
            </a:r>
            <a:r>
              <a:rPr lang="fi-FI" sz="1320" dirty="0" err="1" smtClean="0">
                <a:solidFill>
                  <a:schemeClr val="bg2">
                    <a:lumMod val="25000"/>
                  </a:schemeClr>
                </a:solidFill>
                <a:latin typeface="Arial"/>
                <a:cs typeface="Arial"/>
              </a:rPr>
              <a:t>University</a:t>
            </a:r>
            <a:r>
              <a:rPr lang="fi-FI" sz="1320" dirty="0" smtClean="0">
                <a:solidFill>
                  <a:schemeClr val="bg2">
                    <a:lumMod val="25000"/>
                  </a:schemeClr>
                </a:solidFill>
                <a:latin typeface="Arial"/>
                <a:cs typeface="Arial"/>
              </a:rPr>
              <a:t> of Eastern Finland</a:t>
            </a:r>
            <a:endParaRPr lang="fi-FI" sz="1320" dirty="0">
              <a:solidFill>
                <a:schemeClr val="bg2">
                  <a:lumMod val="25000"/>
                </a:schemeClr>
              </a:solidFill>
              <a:latin typeface="Arial"/>
              <a:cs typeface="Arial"/>
            </a:endParaRPr>
          </a:p>
        </p:txBody>
      </p:sp>
      <p:sp>
        <p:nvSpPr>
          <p:cNvPr id="11" name="Suorakulmio 10"/>
          <p:cNvSpPr/>
          <p:nvPr userDrawn="1"/>
        </p:nvSpPr>
        <p:spPr>
          <a:xfrm>
            <a:off x="527382" y="6739949"/>
            <a:ext cx="11137237" cy="145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160"/>
          </a:p>
        </p:txBody>
      </p:sp>
      <p:sp>
        <p:nvSpPr>
          <p:cNvPr id="9" name="Rectangle 4"/>
          <p:cNvSpPr>
            <a:spLocks noGrp="1" noChangeArrowheads="1"/>
          </p:cNvSpPr>
          <p:nvPr>
            <p:ph type="dt" sz="half" idx="2"/>
          </p:nvPr>
        </p:nvSpPr>
        <p:spPr bwMode="auto">
          <a:xfrm>
            <a:off x="9984317" y="6272344"/>
            <a:ext cx="1166283"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320">
                <a:solidFill>
                  <a:srgbClr val="353535"/>
                </a:solidFill>
                <a:latin typeface="Arial"/>
                <a:cs typeface="Arial"/>
              </a:defRPr>
            </a:lvl1pPr>
          </a:lstStyle>
          <a:p>
            <a:pPr>
              <a:defRPr/>
            </a:pPr>
            <a:fld id="{47B6DCB4-C4BC-4C2A-8C9D-A5B42B4F4800}" type="datetime1">
              <a:rPr lang="fi-FI" smtClean="0"/>
              <a:t>28.12.2018</a:t>
            </a:fld>
            <a:endParaRPr lang="fi-FI" dirty="0"/>
          </a:p>
        </p:txBody>
      </p:sp>
      <p:sp>
        <p:nvSpPr>
          <p:cNvPr id="10" name="Rectangle 5"/>
          <p:cNvSpPr>
            <a:spLocks noGrp="1" noChangeArrowheads="1"/>
          </p:cNvSpPr>
          <p:nvPr>
            <p:ph type="ftr" sz="quarter" idx="3"/>
          </p:nvPr>
        </p:nvSpPr>
        <p:spPr bwMode="auto">
          <a:xfrm>
            <a:off x="4070353" y="6272344"/>
            <a:ext cx="5913967" cy="2508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320">
                <a:solidFill>
                  <a:schemeClr val="bg2">
                    <a:lumMod val="25000"/>
                  </a:schemeClr>
                </a:solidFill>
                <a:latin typeface="Arial"/>
                <a:cs typeface="Arial"/>
              </a:defRPr>
            </a:lvl1pPr>
          </a:lstStyle>
          <a:p>
            <a:pPr>
              <a:defRPr/>
            </a:pPr>
            <a:r>
              <a:rPr lang="fi-FI" dirty="0" smtClean="0"/>
              <a:t>Esityksen nimi / Tekijä</a:t>
            </a:r>
            <a:endParaRPr lang="fi-FI" dirty="0"/>
          </a:p>
        </p:txBody>
      </p:sp>
      <p:sp>
        <p:nvSpPr>
          <p:cNvPr id="12" name="Rectangle 6"/>
          <p:cNvSpPr>
            <a:spLocks noGrp="1" noChangeArrowheads="1"/>
          </p:cNvSpPr>
          <p:nvPr>
            <p:ph type="sldNum" sz="quarter" idx="4"/>
          </p:nvPr>
        </p:nvSpPr>
        <p:spPr bwMode="auto">
          <a:xfrm>
            <a:off x="11135784" y="6257521"/>
            <a:ext cx="480483" cy="250825"/>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320" b="1">
                <a:solidFill>
                  <a:srgbClr val="353535"/>
                </a:solidFill>
                <a:latin typeface="Myriad pro"/>
                <a:cs typeface="Myriad pro"/>
              </a:defRPr>
            </a:lvl1pPr>
          </a:lstStyle>
          <a:p>
            <a:pPr>
              <a:defRPr/>
            </a:pPr>
            <a:fld id="{9AC9C5E4-DD34-409E-9E11-89682544FB1A}" type="slidenum">
              <a:rPr lang="fi-FI" smtClean="0"/>
              <a:pPr>
                <a:defRPr/>
              </a:pPr>
              <a:t>‹#›</a:t>
            </a:fld>
            <a:endParaRPr lang="fi-FI" dirty="0"/>
          </a:p>
        </p:txBody>
      </p:sp>
    </p:spTree>
    <p:extLst>
      <p:ext uri="{BB962C8B-B14F-4D97-AF65-F5344CB8AC3E}">
        <p14:creationId xmlns:p14="http://schemas.microsoft.com/office/powerpoint/2010/main" val="5189702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hf hdr="0" ftr="0" dt="0"/>
  <p:txStyles>
    <p:titleStyle>
      <a:lvl1pPr algn="l" rtl="0" eaLnBrk="0" fontAlgn="base" hangingPunct="0">
        <a:lnSpc>
          <a:spcPts val="4080"/>
        </a:lnSpc>
        <a:spcBef>
          <a:spcPct val="0"/>
        </a:spcBef>
        <a:spcAft>
          <a:spcPct val="0"/>
        </a:spcAft>
        <a:defRPr sz="3360" b="1">
          <a:solidFill>
            <a:srgbClr val="353535"/>
          </a:solidFill>
          <a:latin typeface="+mj-lt"/>
          <a:ea typeface="+mj-ea"/>
          <a:cs typeface="+mj-cs"/>
        </a:defRPr>
      </a:lvl1pPr>
      <a:lvl2pPr algn="l" rtl="0" eaLnBrk="0" fontAlgn="base" hangingPunct="0">
        <a:lnSpc>
          <a:spcPts val="4080"/>
        </a:lnSpc>
        <a:spcBef>
          <a:spcPct val="0"/>
        </a:spcBef>
        <a:spcAft>
          <a:spcPct val="0"/>
        </a:spcAft>
        <a:defRPr sz="3360" b="1">
          <a:solidFill>
            <a:schemeClr val="tx2"/>
          </a:solidFill>
          <a:latin typeface="Palatino Linotype" pitchFamily="18" charset="0"/>
        </a:defRPr>
      </a:lvl2pPr>
      <a:lvl3pPr algn="l" rtl="0" eaLnBrk="0" fontAlgn="base" hangingPunct="0">
        <a:lnSpc>
          <a:spcPts val="4080"/>
        </a:lnSpc>
        <a:spcBef>
          <a:spcPct val="0"/>
        </a:spcBef>
        <a:spcAft>
          <a:spcPct val="0"/>
        </a:spcAft>
        <a:defRPr sz="3360" b="1">
          <a:solidFill>
            <a:schemeClr val="tx2"/>
          </a:solidFill>
          <a:latin typeface="Palatino Linotype" pitchFamily="18" charset="0"/>
        </a:defRPr>
      </a:lvl3pPr>
      <a:lvl4pPr algn="l" rtl="0" eaLnBrk="0" fontAlgn="base" hangingPunct="0">
        <a:lnSpc>
          <a:spcPts val="4080"/>
        </a:lnSpc>
        <a:spcBef>
          <a:spcPct val="0"/>
        </a:spcBef>
        <a:spcAft>
          <a:spcPct val="0"/>
        </a:spcAft>
        <a:defRPr sz="3360" b="1">
          <a:solidFill>
            <a:schemeClr val="tx2"/>
          </a:solidFill>
          <a:latin typeface="Palatino Linotype" pitchFamily="18" charset="0"/>
        </a:defRPr>
      </a:lvl4pPr>
      <a:lvl5pPr algn="l" rtl="0" eaLnBrk="0" fontAlgn="base" hangingPunct="0">
        <a:lnSpc>
          <a:spcPts val="4080"/>
        </a:lnSpc>
        <a:spcBef>
          <a:spcPct val="0"/>
        </a:spcBef>
        <a:spcAft>
          <a:spcPct val="0"/>
        </a:spcAft>
        <a:defRPr sz="3360" b="1">
          <a:solidFill>
            <a:schemeClr val="tx2"/>
          </a:solidFill>
          <a:latin typeface="Palatino Linotype" pitchFamily="18" charset="0"/>
        </a:defRPr>
      </a:lvl5pPr>
      <a:lvl6pPr marL="548640" algn="l" rtl="0" fontAlgn="base">
        <a:lnSpc>
          <a:spcPts val="4080"/>
        </a:lnSpc>
        <a:spcBef>
          <a:spcPct val="0"/>
        </a:spcBef>
        <a:spcAft>
          <a:spcPct val="0"/>
        </a:spcAft>
        <a:defRPr sz="3360" b="1">
          <a:solidFill>
            <a:schemeClr val="tx2"/>
          </a:solidFill>
          <a:latin typeface="Palatino Linotype" pitchFamily="18" charset="0"/>
        </a:defRPr>
      </a:lvl6pPr>
      <a:lvl7pPr marL="1097280" algn="l" rtl="0" fontAlgn="base">
        <a:lnSpc>
          <a:spcPts val="4080"/>
        </a:lnSpc>
        <a:spcBef>
          <a:spcPct val="0"/>
        </a:spcBef>
        <a:spcAft>
          <a:spcPct val="0"/>
        </a:spcAft>
        <a:defRPr sz="3360" b="1">
          <a:solidFill>
            <a:schemeClr val="tx2"/>
          </a:solidFill>
          <a:latin typeface="Palatino Linotype" pitchFamily="18" charset="0"/>
        </a:defRPr>
      </a:lvl7pPr>
      <a:lvl8pPr marL="1645920" algn="l" rtl="0" fontAlgn="base">
        <a:lnSpc>
          <a:spcPts val="4080"/>
        </a:lnSpc>
        <a:spcBef>
          <a:spcPct val="0"/>
        </a:spcBef>
        <a:spcAft>
          <a:spcPct val="0"/>
        </a:spcAft>
        <a:defRPr sz="3360" b="1">
          <a:solidFill>
            <a:schemeClr val="tx2"/>
          </a:solidFill>
          <a:latin typeface="Palatino Linotype" pitchFamily="18" charset="0"/>
        </a:defRPr>
      </a:lvl8pPr>
      <a:lvl9pPr marL="2194560" algn="l" rtl="0" fontAlgn="base">
        <a:lnSpc>
          <a:spcPts val="4080"/>
        </a:lnSpc>
        <a:spcBef>
          <a:spcPct val="0"/>
        </a:spcBef>
        <a:spcAft>
          <a:spcPct val="0"/>
        </a:spcAft>
        <a:defRPr sz="3360" b="1">
          <a:solidFill>
            <a:schemeClr val="tx2"/>
          </a:solidFill>
          <a:latin typeface="Palatino Linotype" pitchFamily="18" charset="0"/>
        </a:defRPr>
      </a:lvl9pPr>
    </p:titleStyle>
    <p:bodyStyle>
      <a:lvl1pPr marL="219076" indent="-219076" algn="l" rtl="0" eaLnBrk="0" fontAlgn="base" hangingPunct="0">
        <a:spcBef>
          <a:spcPct val="0"/>
        </a:spcBef>
        <a:spcAft>
          <a:spcPct val="30000"/>
        </a:spcAft>
        <a:buClr>
          <a:schemeClr val="accent2"/>
        </a:buClr>
        <a:buChar char="•"/>
        <a:defRPr sz="2400">
          <a:solidFill>
            <a:srgbClr val="353535"/>
          </a:solidFill>
          <a:latin typeface="+mn-lt"/>
          <a:ea typeface="+mn-ea"/>
          <a:cs typeface="+mn-cs"/>
        </a:defRPr>
      </a:lvl1pPr>
      <a:lvl2pPr marL="752476" indent="-318136" algn="l" rtl="0" eaLnBrk="0" fontAlgn="base" hangingPunct="0">
        <a:spcBef>
          <a:spcPct val="0"/>
        </a:spcBef>
        <a:spcAft>
          <a:spcPct val="30000"/>
        </a:spcAft>
        <a:buClr>
          <a:schemeClr val="accent2"/>
        </a:buClr>
        <a:buChar char="–"/>
        <a:defRPr>
          <a:solidFill>
            <a:srgbClr val="353535"/>
          </a:solidFill>
          <a:latin typeface="+mn-lt"/>
        </a:defRPr>
      </a:lvl2pPr>
      <a:lvl3pPr marL="1181100" indent="-213360" algn="l" rtl="0" eaLnBrk="0" fontAlgn="base" hangingPunct="0">
        <a:spcBef>
          <a:spcPct val="0"/>
        </a:spcBef>
        <a:spcAft>
          <a:spcPct val="30000"/>
        </a:spcAft>
        <a:buClr>
          <a:schemeClr val="accent2"/>
        </a:buClr>
        <a:buChar char="•"/>
        <a:defRPr sz="1920">
          <a:solidFill>
            <a:srgbClr val="353535"/>
          </a:solidFill>
          <a:latin typeface="+mn-lt"/>
        </a:defRPr>
      </a:lvl3pPr>
      <a:lvl4pPr marL="1605916" indent="-209550" algn="l" rtl="0" eaLnBrk="0" fontAlgn="base" hangingPunct="0">
        <a:spcBef>
          <a:spcPct val="0"/>
        </a:spcBef>
        <a:spcAft>
          <a:spcPct val="30000"/>
        </a:spcAft>
        <a:buClr>
          <a:schemeClr val="accent2"/>
        </a:buClr>
        <a:buChar char="–"/>
        <a:defRPr sz="1680">
          <a:solidFill>
            <a:srgbClr val="353535"/>
          </a:solidFill>
          <a:latin typeface="+mn-lt"/>
        </a:defRPr>
      </a:lvl4pPr>
      <a:lvl5pPr marL="2047876" indent="-226696" algn="l" rtl="0" eaLnBrk="0" fontAlgn="base" hangingPunct="0">
        <a:spcBef>
          <a:spcPct val="0"/>
        </a:spcBef>
        <a:spcAft>
          <a:spcPct val="30000"/>
        </a:spcAft>
        <a:buClr>
          <a:schemeClr val="accent2"/>
        </a:buClr>
        <a:buChar char="»"/>
        <a:defRPr sz="1680">
          <a:solidFill>
            <a:srgbClr val="353535"/>
          </a:solidFill>
          <a:latin typeface="+mn-lt"/>
        </a:defRPr>
      </a:lvl5pPr>
      <a:lvl6pPr marL="2596516" indent="-226696" algn="l" rtl="0" fontAlgn="base">
        <a:spcBef>
          <a:spcPct val="0"/>
        </a:spcBef>
        <a:spcAft>
          <a:spcPct val="30000"/>
        </a:spcAft>
        <a:buChar char="»"/>
        <a:defRPr sz="1680">
          <a:solidFill>
            <a:schemeClr val="tx1"/>
          </a:solidFill>
          <a:latin typeface="+mn-lt"/>
        </a:defRPr>
      </a:lvl6pPr>
      <a:lvl7pPr marL="3145156" indent="-226696" algn="l" rtl="0" fontAlgn="base">
        <a:spcBef>
          <a:spcPct val="0"/>
        </a:spcBef>
        <a:spcAft>
          <a:spcPct val="30000"/>
        </a:spcAft>
        <a:buChar char="»"/>
        <a:defRPr sz="1680">
          <a:solidFill>
            <a:schemeClr val="tx1"/>
          </a:solidFill>
          <a:latin typeface="+mn-lt"/>
        </a:defRPr>
      </a:lvl7pPr>
      <a:lvl8pPr marL="3693796" indent="-226696" algn="l" rtl="0" fontAlgn="base">
        <a:spcBef>
          <a:spcPct val="0"/>
        </a:spcBef>
        <a:spcAft>
          <a:spcPct val="30000"/>
        </a:spcAft>
        <a:buChar char="»"/>
        <a:defRPr sz="1680">
          <a:solidFill>
            <a:schemeClr val="tx1"/>
          </a:solidFill>
          <a:latin typeface="+mn-lt"/>
        </a:defRPr>
      </a:lvl8pPr>
      <a:lvl9pPr marL="4242436" indent="-226696" algn="l" rtl="0" fontAlgn="base">
        <a:spcBef>
          <a:spcPct val="0"/>
        </a:spcBef>
        <a:spcAft>
          <a:spcPct val="30000"/>
        </a:spcAft>
        <a:buChar char="»"/>
        <a:defRPr sz="1680">
          <a:solidFill>
            <a:schemeClr val="tx1"/>
          </a:solidFill>
          <a:latin typeface="+mn-lt"/>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4018" y="1360042"/>
            <a:ext cx="10281139" cy="2387600"/>
          </a:xfrm>
          <a:noFill/>
          <a:ln>
            <a:noFill/>
          </a:ln>
        </p:spPr>
        <p:txBody>
          <a:bodyPr>
            <a:normAutofit fontScale="90000"/>
          </a:bodyPr>
          <a:lstStyle/>
          <a:p>
            <a:r>
              <a:rPr lang="en-US" b="1" dirty="0" smtClean="0"/>
              <a:t/>
            </a:r>
            <a:br>
              <a:rPr lang="en-US" b="1" dirty="0" smtClean="0"/>
            </a:br>
            <a:r>
              <a:rPr lang="en-US" sz="4900" b="1" dirty="0"/>
              <a:t/>
            </a:r>
            <a:br>
              <a:rPr lang="en-US" sz="4900" b="1" dirty="0"/>
            </a:br>
            <a:r>
              <a:rPr lang="en-US" sz="4900" b="1" dirty="0" smtClean="0">
                <a:latin typeface="Palatino Linotype" panose="02040502050505030304" pitchFamily="18" charset="0"/>
              </a:rPr>
              <a:t>*</a:t>
            </a:r>
            <a:r>
              <a:rPr lang="en-US" sz="4900" b="1" dirty="0">
                <a:latin typeface="Palatino Linotype" panose="02040502050505030304" pitchFamily="18" charset="0"/>
              </a:rPr>
              <a:t>Local city* drinking water is polluted</a:t>
            </a:r>
            <a:br>
              <a:rPr lang="en-US" sz="4900" b="1" dirty="0">
                <a:latin typeface="Palatino Linotype" panose="02040502050505030304" pitchFamily="18" charset="0"/>
              </a:rPr>
            </a:br>
            <a:r>
              <a:rPr lang="en-US" sz="4900" b="1" dirty="0">
                <a:latin typeface="Palatino Linotype" panose="02040502050505030304" pitchFamily="18" charset="0"/>
              </a:rPr>
              <a:t>People sent to hospital</a:t>
            </a:r>
            <a:br>
              <a:rPr lang="en-US" sz="4900" b="1" dirty="0">
                <a:latin typeface="Palatino Linotype" panose="02040502050505030304" pitchFamily="18" charset="0"/>
              </a:rPr>
            </a:br>
            <a:endParaRPr lang="fi-FI" sz="4900" dirty="0">
              <a:latin typeface="Palatino Linotype" panose="02040502050505030304" pitchFamily="18" charset="0"/>
            </a:endParaRPr>
          </a:p>
        </p:txBody>
      </p:sp>
      <p:grpSp>
        <p:nvGrpSpPr>
          <p:cNvPr id="3" name="Group 2"/>
          <p:cNvGrpSpPr/>
          <p:nvPr/>
        </p:nvGrpSpPr>
        <p:grpSpPr>
          <a:xfrm>
            <a:off x="1676399" y="4702359"/>
            <a:ext cx="8496342" cy="1104606"/>
            <a:chOff x="47268" y="3712933"/>
            <a:chExt cx="8496342" cy="1104606"/>
          </a:xfrm>
        </p:grpSpPr>
        <p:pic>
          <p:nvPicPr>
            <p:cNvPr id="4" name="Picture 3" descr="http://europa.eu/about-eu/basic-information/symbols/images/flag_yellow_high.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68" y="3712933"/>
              <a:ext cx="1644412" cy="1043885"/>
            </a:xfrm>
            <a:prstGeom prst="rect">
              <a:avLst/>
            </a:prstGeom>
            <a:noFill/>
            <a:ln>
              <a:noFill/>
            </a:ln>
          </p:spPr>
        </p:pic>
        <p:sp>
          <p:nvSpPr>
            <p:cNvPr id="5" name="Text Box 2"/>
            <p:cNvSpPr txBox="1">
              <a:spLocks noChangeArrowheads="1"/>
            </p:cNvSpPr>
            <p:nvPr/>
          </p:nvSpPr>
          <p:spPr bwMode="auto">
            <a:xfrm>
              <a:off x="1691680" y="3712933"/>
              <a:ext cx="4657725" cy="421005"/>
            </a:xfrm>
            <a:prstGeom prst="rect">
              <a:avLst/>
            </a:prstGeom>
            <a:noFill/>
            <a:ln w="9525">
              <a:noFill/>
              <a:miter lim="800000"/>
              <a:headEnd/>
              <a:tailEnd/>
            </a:ln>
          </p:spPr>
          <p:txBody>
            <a:bodyPr rot="0" vert="horz" wrap="square" lIns="91440" tIns="45720" rIns="91440" bIns="45720" anchor="t" anchorCtr="0">
              <a:noAutofit/>
            </a:bodyPr>
            <a:lstStyle/>
            <a:p>
              <a:pPr marL="457200" algn="ctr">
                <a:lnSpc>
                  <a:spcPct val="115000"/>
                </a:lnSpc>
                <a:spcAft>
                  <a:spcPts val="10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This project has received funding from the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European Union’s Horizon 2020 research and innovation </a:t>
              </a:r>
              <a:r>
                <a:rPr lang="en-US" sz="1600" i="1" dirty="0" err="1">
                  <a:effectLst/>
                  <a:latin typeface="Times New Roman" panose="02020603050405020304" pitchFamily="18" charset="0"/>
                  <a:ea typeface="Calibri" panose="020F0502020204030204" pitchFamily="34" charset="0"/>
                  <a:cs typeface="Times New Roman" panose="02020603050405020304" pitchFamily="18" charset="0"/>
                </a:rPr>
                <a:t>programme</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under grant agreement No 665100</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6839698" y="3712933"/>
              <a:ext cx="1703912" cy="1104606"/>
            </a:xfrm>
            <a:prstGeom prst="rect">
              <a:avLst/>
            </a:prstGeom>
          </p:spPr>
        </p:pic>
      </p:grpSp>
      <p:sp>
        <p:nvSpPr>
          <p:cNvPr id="16" name="Frame 15"/>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857250 w 12192000"/>
              <a:gd name="connsiteY5" fmla="*/ 857250 h 6858000"/>
              <a:gd name="connsiteX6" fmla="*/ 857250 w 12192000"/>
              <a:gd name="connsiteY6" fmla="*/ 6000750 h 6858000"/>
              <a:gd name="connsiteX7" fmla="*/ 11334750 w 12192000"/>
              <a:gd name="connsiteY7" fmla="*/ 6000750 h 6858000"/>
              <a:gd name="connsiteX8" fmla="*/ 11334750 w 12192000"/>
              <a:gd name="connsiteY8" fmla="*/ 857250 h 6858000"/>
              <a:gd name="connsiteX9" fmla="*/ 857250 w 12192000"/>
              <a:gd name="connsiteY9" fmla="*/ 857250 h 6858000"/>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480060 w 12192000"/>
              <a:gd name="connsiteY5" fmla="*/ 457200 h 6858000"/>
              <a:gd name="connsiteX6" fmla="*/ 857250 w 12192000"/>
              <a:gd name="connsiteY6" fmla="*/ 6000750 h 6858000"/>
              <a:gd name="connsiteX7" fmla="*/ 11334750 w 12192000"/>
              <a:gd name="connsiteY7" fmla="*/ 6000750 h 6858000"/>
              <a:gd name="connsiteX8" fmla="*/ 11334750 w 12192000"/>
              <a:gd name="connsiteY8" fmla="*/ 857250 h 6858000"/>
              <a:gd name="connsiteX9" fmla="*/ 480060 w 12192000"/>
              <a:gd name="connsiteY9" fmla="*/ 457200 h 6858000"/>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480060 w 12192000"/>
              <a:gd name="connsiteY5" fmla="*/ 457200 h 6858000"/>
              <a:gd name="connsiteX6" fmla="*/ 857250 w 12192000"/>
              <a:gd name="connsiteY6" fmla="*/ 6000750 h 6858000"/>
              <a:gd name="connsiteX7" fmla="*/ 11631930 w 12192000"/>
              <a:gd name="connsiteY7" fmla="*/ 6457950 h 6858000"/>
              <a:gd name="connsiteX8" fmla="*/ 11334750 w 12192000"/>
              <a:gd name="connsiteY8" fmla="*/ 857250 h 6858000"/>
              <a:gd name="connsiteX9" fmla="*/ 480060 w 12192000"/>
              <a:gd name="connsiteY9" fmla="*/ 457200 h 6858000"/>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480060 w 12192000"/>
              <a:gd name="connsiteY5" fmla="*/ 457200 h 6858000"/>
              <a:gd name="connsiteX6" fmla="*/ 857250 w 12192000"/>
              <a:gd name="connsiteY6" fmla="*/ 6000750 h 6858000"/>
              <a:gd name="connsiteX7" fmla="*/ 11620500 w 12192000"/>
              <a:gd name="connsiteY7" fmla="*/ 6343650 h 6858000"/>
              <a:gd name="connsiteX8" fmla="*/ 11334750 w 12192000"/>
              <a:gd name="connsiteY8" fmla="*/ 857250 h 6858000"/>
              <a:gd name="connsiteX9" fmla="*/ 480060 w 12192000"/>
              <a:gd name="connsiteY9" fmla="*/ 457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6858000"/>
                </a:lnTo>
                <a:lnTo>
                  <a:pt x="0" y="6858000"/>
                </a:lnTo>
                <a:lnTo>
                  <a:pt x="0" y="0"/>
                </a:lnTo>
                <a:close/>
                <a:moveTo>
                  <a:pt x="480060" y="457200"/>
                </a:moveTo>
                <a:lnTo>
                  <a:pt x="857250" y="6000750"/>
                </a:lnTo>
                <a:lnTo>
                  <a:pt x="11620500" y="6343650"/>
                </a:lnTo>
                <a:lnTo>
                  <a:pt x="11334750" y="857250"/>
                </a:lnTo>
                <a:lnTo>
                  <a:pt x="480060" y="457200"/>
                </a:lnTo>
                <a:close/>
              </a:path>
            </a:pathLst>
          </a:cu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54" t="15407" r="-454" b="15797"/>
          <a:stretch/>
        </p:blipFill>
        <p:spPr>
          <a:xfrm>
            <a:off x="4561178" y="3176722"/>
            <a:ext cx="1722391" cy="142633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430" y="504623"/>
            <a:ext cx="2162175" cy="1400175"/>
          </a:xfrm>
          <a:prstGeom prst="rect">
            <a:avLst/>
          </a:prstGeom>
        </p:spPr>
      </p:pic>
    </p:spTree>
    <p:extLst>
      <p:ext uri="{BB962C8B-B14F-4D97-AF65-F5344CB8AC3E}">
        <p14:creationId xmlns:p14="http://schemas.microsoft.com/office/powerpoint/2010/main" val="1021382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Self-portrait</a:t>
            </a:r>
            <a:r>
              <a:rPr lang="fi-FI" dirty="0" smtClean="0"/>
              <a:t> </a:t>
            </a:r>
            <a:r>
              <a:rPr lang="fi-FI" dirty="0"/>
              <a:t>– Niko </a:t>
            </a:r>
            <a:r>
              <a:rPr lang="fi-FI" dirty="0" smtClean="0"/>
              <a:t>Kinnunen</a:t>
            </a:r>
            <a:r>
              <a:rPr lang="fi-FI" dirty="0" smtClean="0">
                <a:solidFill>
                  <a:schemeClr val="tx1"/>
                </a:solidFill>
              </a:rPr>
              <a:t> </a:t>
            </a:r>
            <a:r>
              <a:rPr lang="fi-FI" dirty="0"/>
              <a:t/>
            </a:r>
            <a:br>
              <a:rPr lang="fi-FI" dirty="0"/>
            </a:br>
            <a:endParaRPr lang="fi-FI" dirty="0"/>
          </a:p>
        </p:txBody>
      </p:sp>
      <p:sp>
        <p:nvSpPr>
          <p:cNvPr id="3" name="Content Placeholder 2"/>
          <p:cNvSpPr>
            <a:spLocks noGrp="1"/>
          </p:cNvSpPr>
          <p:nvPr>
            <p:ph idx="1"/>
          </p:nvPr>
        </p:nvSpPr>
        <p:spPr>
          <a:xfrm>
            <a:off x="1084051" y="2046447"/>
            <a:ext cx="10282742" cy="4663669"/>
          </a:xfrm>
        </p:spPr>
        <p:txBody>
          <a:bodyPr/>
          <a:lstStyle/>
          <a:p>
            <a:r>
              <a:rPr lang="en-US" dirty="0" smtClean="0">
                <a:solidFill>
                  <a:schemeClr val="tx1"/>
                </a:solidFill>
              </a:rPr>
              <a:t>Interests</a:t>
            </a:r>
          </a:p>
          <a:p>
            <a:pPr marL="0" indent="0">
              <a:buNone/>
            </a:pPr>
            <a:r>
              <a:rPr lang="en-US" dirty="0" smtClean="0">
                <a:solidFill>
                  <a:schemeClr val="tx1"/>
                </a:solidFill>
              </a:rPr>
              <a:t>	Referee </a:t>
            </a:r>
            <a:r>
              <a:rPr lang="en-US" dirty="0">
                <a:solidFill>
                  <a:schemeClr val="tx1"/>
                </a:solidFill>
              </a:rPr>
              <a:t>in </a:t>
            </a:r>
            <a:r>
              <a:rPr lang="en-US" dirty="0" smtClean="0">
                <a:solidFill>
                  <a:schemeClr val="tx1"/>
                </a:solidFill>
              </a:rPr>
              <a:t>ice hockey</a:t>
            </a:r>
            <a:endParaRPr lang="en-US" dirty="0">
              <a:solidFill>
                <a:schemeClr val="tx1"/>
              </a:solidFill>
            </a:endParaRPr>
          </a:p>
          <a:p>
            <a:pPr marL="0" indent="0">
              <a:buNone/>
            </a:pPr>
            <a:r>
              <a:rPr lang="en-US" dirty="0" smtClean="0">
                <a:solidFill>
                  <a:schemeClr val="tx1"/>
                </a:solidFill>
              </a:rPr>
              <a:t>	Fly-fishing</a:t>
            </a:r>
            <a:endParaRPr lang="en-US" dirty="0">
              <a:solidFill>
                <a:schemeClr val="tx1"/>
              </a:solidFill>
            </a:endParaRPr>
          </a:p>
          <a:p>
            <a:pPr marL="0" indent="0">
              <a:buNone/>
            </a:pPr>
            <a:r>
              <a:rPr lang="en-US" dirty="0" smtClean="0">
                <a:solidFill>
                  <a:schemeClr val="tx1"/>
                </a:solidFill>
              </a:rPr>
              <a:t>	Chemistry </a:t>
            </a:r>
            <a:r>
              <a:rPr lang="en-US" dirty="0">
                <a:solidFill>
                  <a:schemeClr val="tx1"/>
                </a:solidFill>
              </a:rPr>
              <a:t>and its application in practice</a:t>
            </a:r>
          </a:p>
          <a:p>
            <a:endParaRPr lang="en-US" dirty="0">
              <a:solidFill>
                <a:schemeClr val="tx1"/>
              </a:solidFill>
            </a:endParaRPr>
          </a:p>
          <a:p>
            <a:pPr marL="0" indent="0">
              <a:spcAft>
                <a:spcPts val="0"/>
              </a:spcAft>
              <a:buNone/>
            </a:pPr>
            <a:endParaRPr lang="fi-FI" dirty="0" smtClean="0"/>
          </a:p>
          <a:p>
            <a:pPr marL="0" indent="0">
              <a:spcAft>
                <a:spcPts val="0"/>
              </a:spcAft>
              <a:buNone/>
            </a:pPr>
            <a:endParaRPr lang="fi-FI" dirty="0"/>
          </a:p>
          <a:p>
            <a:pPr marL="0" indent="0">
              <a:spcAft>
                <a:spcPts val="0"/>
              </a:spcAft>
              <a:buNone/>
            </a:pPr>
            <a:endParaRPr lang="fi-FI" dirty="0"/>
          </a:p>
          <a:p>
            <a:endParaRPr lang="fi-FI" dirty="0" smtClean="0"/>
          </a:p>
          <a:p>
            <a:pPr marL="0" indent="0">
              <a:buNone/>
            </a:pPr>
            <a:endParaRPr lang="fi-FI" dirty="0" smtClean="0"/>
          </a:p>
          <a:p>
            <a:endParaRPr lang="fi-FI" dirty="0"/>
          </a:p>
          <a:p>
            <a:endParaRPr lang="fi-FI" dirty="0" smtClean="0"/>
          </a:p>
          <a:p>
            <a:endParaRPr lang="fi-FI" dirty="0"/>
          </a:p>
          <a:p>
            <a:endParaRPr lang="fi-FI" dirty="0" smtClean="0"/>
          </a:p>
          <a:p>
            <a:endParaRPr lang="fi-FI" dirty="0"/>
          </a:p>
          <a:p>
            <a:endParaRPr lang="fi-FI" dirty="0"/>
          </a:p>
        </p:txBody>
      </p:sp>
      <p:sp>
        <p:nvSpPr>
          <p:cNvPr id="4" name="Slide Number Placeholder 3"/>
          <p:cNvSpPr>
            <a:spLocks noGrp="1"/>
          </p:cNvSpPr>
          <p:nvPr>
            <p:ph type="sldNum" sz="quarter" idx="4"/>
          </p:nvPr>
        </p:nvSpPr>
        <p:spPr/>
        <p:txBody>
          <a:bodyPr/>
          <a:lstStyle/>
          <a:p>
            <a:pPr defTabSz="1097280" fontAlgn="base">
              <a:spcBef>
                <a:spcPct val="0"/>
              </a:spcBef>
              <a:spcAft>
                <a:spcPct val="0"/>
              </a:spcAft>
              <a:defRPr/>
            </a:pPr>
            <a:fld id="{9AC9C5E4-DD34-409E-9E11-89682544FB1A}" type="slidenum">
              <a:rPr lang="fi-FI"/>
              <a:pPr defTabSz="1097280" fontAlgn="base">
                <a:spcBef>
                  <a:spcPct val="0"/>
                </a:spcBef>
                <a:spcAft>
                  <a:spcPct val="0"/>
                </a:spcAft>
                <a:defRPr/>
              </a:pPr>
              <a:t>10</a:t>
            </a:fld>
            <a:endParaRPr lang="fi-FI" dirty="0"/>
          </a:p>
        </p:txBody>
      </p:sp>
      <p:pic>
        <p:nvPicPr>
          <p:cNvPr id="5" name="Picture 4"/>
          <p:cNvPicPr>
            <a:picLocks noChangeAspect="1"/>
          </p:cNvPicPr>
          <p:nvPr/>
        </p:nvPicPr>
        <p:blipFill>
          <a:blip r:embed="rId2"/>
          <a:stretch>
            <a:fillRect/>
          </a:stretch>
        </p:blipFill>
        <p:spPr>
          <a:xfrm>
            <a:off x="1396972" y="4293096"/>
            <a:ext cx="9656900" cy="921796"/>
          </a:xfrm>
          <a:prstGeom prst="rect">
            <a:avLst/>
          </a:prstGeom>
        </p:spPr>
      </p:pic>
      <p:pic>
        <p:nvPicPr>
          <p:cNvPr id="6" name="Picture 5" descr="C:\Users\kvaanane\Desktop\Multico_sininen-teksti-RGB.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8978" y="437438"/>
            <a:ext cx="2837815" cy="885825"/>
          </a:xfrm>
          <a:prstGeom prst="rect">
            <a:avLst/>
          </a:prstGeom>
          <a:noFill/>
          <a:ln>
            <a:noFill/>
          </a:ln>
        </p:spPr>
      </p:pic>
    </p:spTree>
    <p:extLst>
      <p:ext uri="{BB962C8B-B14F-4D97-AF65-F5344CB8AC3E}">
        <p14:creationId xmlns:p14="http://schemas.microsoft.com/office/powerpoint/2010/main" val="408368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Employment </a:t>
            </a:r>
            <a:r>
              <a:rPr lang="fi-FI" dirty="0" err="1"/>
              <a:t>history</a:t>
            </a:r>
            <a:endParaRPr lang="fi-FI" dirty="0"/>
          </a:p>
        </p:txBody>
      </p:sp>
      <p:sp>
        <p:nvSpPr>
          <p:cNvPr id="3" name="Content Placeholder 2"/>
          <p:cNvSpPr>
            <a:spLocks noGrp="1"/>
          </p:cNvSpPr>
          <p:nvPr>
            <p:ph idx="1"/>
          </p:nvPr>
        </p:nvSpPr>
        <p:spPr>
          <a:xfrm>
            <a:off x="1084243" y="1844676"/>
            <a:ext cx="9979997" cy="4176713"/>
          </a:xfrm>
        </p:spPr>
        <p:txBody>
          <a:bodyPr/>
          <a:lstStyle/>
          <a:p>
            <a:r>
              <a:rPr lang="en-US" dirty="0"/>
              <a:t>Junior researcher – University of Eastern Finland	2006 - 2011</a:t>
            </a:r>
          </a:p>
          <a:p>
            <a:endParaRPr lang="en-US" dirty="0"/>
          </a:p>
          <a:p>
            <a:r>
              <a:rPr lang="en-US" dirty="0"/>
              <a:t>Research chemist – </a:t>
            </a:r>
            <a:r>
              <a:rPr lang="en-US" dirty="0" err="1"/>
              <a:t>Ecocat</a:t>
            </a:r>
            <a:r>
              <a:rPr lang="en-US" dirty="0"/>
              <a:t> Oy				2011 - 2013</a:t>
            </a:r>
          </a:p>
          <a:p>
            <a:endParaRPr lang="en-US" dirty="0"/>
          </a:p>
          <a:p>
            <a:r>
              <a:rPr lang="en-US" dirty="0"/>
              <a:t>Postdoctoral researcher – </a:t>
            </a:r>
            <a:r>
              <a:rPr lang="en-US" dirty="0" err="1"/>
              <a:t>Itä-Suomen</a:t>
            </a:r>
            <a:r>
              <a:rPr lang="en-US" dirty="0"/>
              <a:t> </a:t>
            </a:r>
            <a:r>
              <a:rPr lang="en-US" dirty="0" err="1"/>
              <a:t>yliopisto</a:t>
            </a:r>
            <a:r>
              <a:rPr lang="en-US" dirty="0"/>
              <a:t>		2014 –</a:t>
            </a:r>
          </a:p>
          <a:p>
            <a:endParaRPr lang="en-US" dirty="0"/>
          </a:p>
          <a:p>
            <a:r>
              <a:rPr lang="en-US" dirty="0"/>
              <a:t>Consultant in different development projects 		2010 - 2014</a:t>
            </a:r>
          </a:p>
          <a:p>
            <a:endParaRPr lang="en-US" dirty="0"/>
          </a:p>
        </p:txBody>
      </p:sp>
      <p:sp>
        <p:nvSpPr>
          <p:cNvPr id="4" name="Slide Number Placeholder 3"/>
          <p:cNvSpPr>
            <a:spLocks noGrp="1"/>
          </p:cNvSpPr>
          <p:nvPr>
            <p:ph type="sldNum" sz="quarter" idx="4"/>
          </p:nvPr>
        </p:nvSpPr>
        <p:spPr/>
        <p:txBody>
          <a:bodyPr/>
          <a:lstStyle/>
          <a:p>
            <a:pPr defTabSz="1097280" fontAlgn="base">
              <a:spcBef>
                <a:spcPct val="0"/>
              </a:spcBef>
              <a:spcAft>
                <a:spcPct val="0"/>
              </a:spcAft>
              <a:defRPr/>
            </a:pPr>
            <a:fld id="{9AC9C5E4-DD34-409E-9E11-89682544FB1A}" type="slidenum">
              <a:rPr lang="fi-FI"/>
              <a:pPr defTabSz="1097280" fontAlgn="base">
                <a:spcBef>
                  <a:spcPct val="0"/>
                </a:spcBef>
                <a:spcAft>
                  <a:spcPct val="0"/>
                </a:spcAft>
                <a:defRPr/>
              </a:pPr>
              <a:t>11</a:t>
            </a:fld>
            <a:endParaRPr lang="fi-FI" dirty="0"/>
          </a:p>
        </p:txBody>
      </p:sp>
      <p:pic>
        <p:nvPicPr>
          <p:cNvPr id="5" name="Picture 4" descr="C:\Users\kvaanane\Desktop\Multico_sininen-teksti-RGB.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3154" y="5497108"/>
            <a:ext cx="2837815" cy="885825"/>
          </a:xfrm>
          <a:prstGeom prst="rect">
            <a:avLst/>
          </a:prstGeom>
          <a:noFill/>
          <a:ln>
            <a:noFill/>
          </a:ln>
        </p:spPr>
      </p:pic>
    </p:spTree>
    <p:extLst>
      <p:ext uri="{BB962C8B-B14F-4D97-AF65-F5344CB8AC3E}">
        <p14:creationId xmlns:p14="http://schemas.microsoft.com/office/powerpoint/2010/main" val="830138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Motivation</a:t>
            </a:r>
            <a:r>
              <a:rPr lang="fi-FI" dirty="0" smtClean="0"/>
              <a:t> of </a:t>
            </a:r>
            <a:r>
              <a:rPr lang="fi-FI" dirty="0" err="1" smtClean="0"/>
              <a:t>product</a:t>
            </a:r>
            <a:r>
              <a:rPr lang="fi-FI" dirty="0" smtClean="0"/>
              <a:t> </a:t>
            </a:r>
            <a:r>
              <a:rPr lang="fi-FI" dirty="0" err="1" smtClean="0"/>
              <a:t>development</a:t>
            </a:r>
            <a:r>
              <a:rPr lang="fi-FI" dirty="0" smtClean="0"/>
              <a:t> </a:t>
            </a:r>
            <a:r>
              <a:rPr lang="fi-FI" dirty="0" err="1" smtClean="0"/>
              <a:t>chemist</a:t>
            </a:r>
            <a:endParaRPr lang="fi-FI" dirty="0"/>
          </a:p>
        </p:txBody>
      </p:sp>
      <p:sp>
        <p:nvSpPr>
          <p:cNvPr id="3" name="Sisällön paikkamerkki 2"/>
          <p:cNvSpPr>
            <a:spLocks noGrp="1"/>
          </p:cNvSpPr>
          <p:nvPr>
            <p:ph idx="1"/>
          </p:nvPr>
        </p:nvSpPr>
        <p:spPr/>
        <p:txBody>
          <a:bodyPr/>
          <a:lstStyle/>
          <a:p>
            <a:pPr algn="ctr"/>
            <a:r>
              <a:rPr lang="fi-FI" dirty="0" err="1" smtClean="0"/>
              <a:t>Sunny</a:t>
            </a:r>
            <a:r>
              <a:rPr lang="fi-FI" dirty="0" smtClean="0"/>
              <a:t> </a:t>
            </a:r>
            <a:r>
              <a:rPr lang="fi-FI" dirty="0" err="1" smtClean="0"/>
              <a:t>day</a:t>
            </a:r>
            <a:r>
              <a:rPr lang="fi-FI" dirty="0" smtClean="0"/>
              <a:t> in New Delhi (</a:t>
            </a:r>
            <a:r>
              <a:rPr lang="fi-FI" dirty="0" err="1" smtClean="0"/>
              <a:t>lot</a:t>
            </a:r>
            <a:r>
              <a:rPr lang="fi-FI" dirty="0" smtClean="0"/>
              <a:t> of </a:t>
            </a:r>
            <a:r>
              <a:rPr lang="fi-FI" dirty="0" err="1" smtClean="0"/>
              <a:t>emissions</a:t>
            </a:r>
            <a:r>
              <a:rPr lang="fi-FI" dirty="0" smtClean="0"/>
              <a:t>)</a:t>
            </a:r>
          </a:p>
        </p:txBody>
      </p:sp>
      <p:pic>
        <p:nvPicPr>
          <p:cNvPr id="4" name="Kuva 3"/>
          <p:cNvPicPr>
            <a:picLocks noChangeAspect="1"/>
          </p:cNvPicPr>
          <p:nvPr/>
        </p:nvPicPr>
        <p:blipFill>
          <a:blip r:embed="rId2" cstate="print"/>
          <a:stretch>
            <a:fillRect/>
          </a:stretch>
        </p:blipFill>
        <p:spPr>
          <a:xfrm>
            <a:off x="3866619" y="2284954"/>
            <a:ext cx="4596944" cy="3443272"/>
          </a:xfrm>
          <a:prstGeom prst="rect">
            <a:avLst/>
          </a:prstGeom>
          <a:noFill/>
          <a:ln>
            <a:noFill/>
          </a:ln>
        </p:spPr>
      </p:pic>
      <p:pic>
        <p:nvPicPr>
          <p:cNvPr id="5" name="Picture 4" descr="C:\Users\kvaanane\Desktop\Multico_sininen-teksti-RGB.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6804" y="5728226"/>
            <a:ext cx="2837815" cy="885825"/>
          </a:xfrm>
          <a:prstGeom prst="rect">
            <a:avLst/>
          </a:prstGeom>
          <a:noFill/>
          <a:ln>
            <a:noFill/>
          </a:ln>
        </p:spPr>
      </p:pic>
    </p:spTree>
    <p:extLst>
      <p:ext uri="{BB962C8B-B14F-4D97-AF65-F5344CB8AC3E}">
        <p14:creationId xmlns:p14="http://schemas.microsoft.com/office/powerpoint/2010/main" val="463522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Developing</a:t>
            </a:r>
            <a:r>
              <a:rPr lang="fi-FI" dirty="0" smtClean="0"/>
              <a:t> </a:t>
            </a:r>
            <a:r>
              <a:rPr lang="fi-FI" dirty="0" err="1" smtClean="0"/>
              <a:t>catalysators</a:t>
            </a:r>
            <a:endParaRPr lang="fi-FI" dirty="0"/>
          </a:p>
        </p:txBody>
      </p:sp>
      <p:pic>
        <p:nvPicPr>
          <p:cNvPr id="4" name="Kuva 3"/>
          <p:cNvPicPr>
            <a:picLocks noChangeAspect="1"/>
          </p:cNvPicPr>
          <p:nvPr/>
        </p:nvPicPr>
        <p:blipFill>
          <a:blip r:embed="rId2" cstate="print"/>
          <a:stretch>
            <a:fillRect/>
          </a:stretch>
        </p:blipFill>
        <p:spPr>
          <a:xfrm>
            <a:off x="2458438" y="2151108"/>
            <a:ext cx="7301152" cy="3388192"/>
          </a:xfrm>
          <a:prstGeom prst="rect">
            <a:avLst/>
          </a:prstGeom>
          <a:noFill/>
          <a:ln>
            <a:noFill/>
          </a:ln>
        </p:spPr>
      </p:pic>
      <p:sp>
        <p:nvSpPr>
          <p:cNvPr id="8" name="Tekstiruutu 7"/>
          <p:cNvSpPr txBox="1"/>
          <p:nvPr/>
        </p:nvSpPr>
        <p:spPr>
          <a:xfrm>
            <a:off x="1839642" y="1665288"/>
            <a:ext cx="8684774" cy="387798"/>
          </a:xfrm>
          <a:prstGeom prst="rect">
            <a:avLst/>
          </a:prstGeom>
          <a:noFill/>
        </p:spPr>
        <p:txBody>
          <a:bodyPr wrap="square" rtlCol="0">
            <a:spAutoFit/>
          </a:bodyPr>
          <a:lstStyle/>
          <a:p>
            <a:pPr defTabSz="1097280" fontAlgn="base">
              <a:spcBef>
                <a:spcPct val="0"/>
              </a:spcBef>
              <a:spcAft>
                <a:spcPct val="0"/>
              </a:spcAft>
            </a:pPr>
            <a:r>
              <a:rPr lang="fi-FI" sz="1920" dirty="0" err="1">
                <a:solidFill>
                  <a:srgbClr val="1D1D1C"/>
                </a:solidFill>
                <a:latin typeface="Palatino Linotype" pitchFamily="18" charset="0"/>
              </a:rPr>
              <a:t>Heat</a:t>
            </a:r>
            <a:r>
              <a:rPr lang="fi-FI" sz="1920" dirty="0">
                <a:solidFill>
                  <a:srgbClr val="1D1D1C"/>
                </a:solidFill>
                <a:latin typeface="Palatino Linotype" pitchFamily="18" charset="0"/>
              </a:rPr>
              <a:t> of </a:t>
            </a:r>
            <a:r>
              <a:rPr lang="fi-FI" sz="1920" dirty="0" err="1">
                <a:solidFill>
                  <a:srgbClr val="1D1D1C"/>
                </a:solidFill>
                <a:latin typeface="Palatino Linotype" pitchFamily="18" charset="0"/>
              </a:rPr>
              <a:t>emissions</a:t>
            </a:r>
            <a:r>
              <a:rPr lang="fi-FI" sz="1920" dirty="0">
                <a:solidFill>
                  <a:srgbClr val="1D1D1C"/>
                </a:solidFill>
                <a:latin typeface="Palatino Linotype" pitchFamily="18" charset="0"/>
              </a:rPr>
              <a:t> </a:t>
            </a:r>
            <a:r>
              <a:rPr lang="fi-FI" sz="1920" dirty="0" err="1">
                <a:solidFill>
                  <a:srgbClr val="1D1D1C"/>
                </a:solidFill>
                <a:latin typeface="Palatino Linotype" pitchFamily="18" charset="0"/>
              </a:rPr>
              <a:t>makes</a:t>
            </a:r>
            <a:r>
              <a:rPr lang="fi-FI" sz="1920" dirty="0">
                <a:solidFill>
                  <a:srgbClr val="1D1D1C"/>
                </a:solidFill>
                <a:latin typeface="Palatino Linotype" pitchFamily="18" charset="0"/>
              </a:rPr>
              <a:t> </a:t>
            </a:r>
            <a:r>
              <a:rPr lang="fi-FI" sz="1920" dirty="0" err="1">
                <a:solidFill>
                  <a:srgbClr val="1D1D1C"/>
                </a:solidFill>
                <a:latin typeface="Palatino Linotype" pitchFamily="18" charset="0"/>
              </a:rPr>
              <a:t>the</a:t>
            </a:r>
            <a:r>
              <a:rPr lang="fi-FI" sz="1920" dirty="0">
                <a:solidFill>
                  <a:srgbClr val="1D1D1C"/>
                </a:solidFill>
                <a:latin typeface="Palatino Linotype" pitchFamily="18" charset="0"/>
              </a:rPr>
              <a:t> </a:t>
            </a:r>
            <a:r>
              <a:rPr lang="fi-FI" sz="1920" dirty="0" err="1">
                <a:solidFill>
                  <a:srgbClr val="1D1D1C"/>
                </a:solidFill>
                <a:latin typeface="Palatino Linotype" pitchFamily="18" charset="0"/>
              </a:rPr>
              <a:t>catalytic</a:t>
            </a:r>
            <a:r>
              <a:rPr lang="fi-FI" sz="1920" dirty="0">
                <a:solidFill>
                  <a:srgbClr val="1D1D1C"/>
                </a:solidFill>
                <a:latin typeface="Palatino Linotype" pitchFamily="18" charset="0"/>
              </a:rPr>
              <a:t> </a:t>
            </a:r>
            <a:r>
              <a:rPr lang="fi-FI" sz="1920" dirty="0" err="1">
                <a:solidFill>
                  <a:srgbClr val="1D1D1C"/>
                </a:solidFill>
                <a:latin typeface="Palatino Linotype" pitchFamily="18" charset="0"/>
              </a:rPr>
              <a:t>reactions</a:t>
            </a:r>
            <a:r>
              <a:rPr lang="fi-FI" sz="1920" dirty="0">
                <a:solidFill>
                  <a:srgbClr val="1D1D1C"/>
                </a:solidFill>
                <a:latin typeface="Palatino Linotype" pitchFamily="18" charset="0"/>
              </a:rPr>
              <a:t> in </a:t>
            </a:r>
            <a:r>
              <a:rPr lang="fi-FI" sz="1920" dirty="0" err="1">
                <a:solidFill>
                  <a:srgbClr val="1D1D1C"/>
                </a:solidFill>
                <a:latin typeface="Palatino Linotype" pitchFamily="18" charset="0"/>
              </a:rPr>
              <a:t>catalysator</a:t>
            </a:r>
            <a:r>
              <a:rPr lang="fi-FI" sz="1920" dirty="0">
                <a:solidFill>
                  <a:srgbClr val="1D1D1C"/>
                </a:solidFill>
                <a:latin typeface="Palatino Linotype" pitchFamily="18" charset="0"/>
              </a:rPr>
              <a:t> </a:t>
            </a:r>
            <a:r>
              <a:rPr lang="fi-FI" sz="1920" dirty="0" err="1">
                <a:solidFill>
                  <a:srgbClr val="1D1D1C"/>
                </a:solidFill>
                <a:latin typeface="Palatino Linotype" pitchFamily="18" charset="0"/>
              </a:rPr>
              <a:t>possible</a:t>
            </a:r>
            <a:endParaRPr lang="fi-FI" sz="1920" dirty="0">
              <a:solidFill>
                <a:srgbClr val="1D1D1C"/>
              </a:solidFill>
              <a:latin typeface="Palatino Linotype" pitchFamily="18" charset="0"/>
            </a:endParaRPr>
          </a:p>
        </p:txBody>
      </p:sp>
      <p:pic>
        <p:nvPicPr>
          <p:cNvPr id="5" name="Picture 4" descr="C:\Users\kvaanane\Desktop\Multico_sininen-teksti-RGB.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0682" y="287540"/>
            <a:ext cx="2837815" cy="885825"/>
          </a:xfrm>
          <a:prstGeom prst="rect">
            <a:avLst/>
          </a:prstGeom>
          <a:noFill/>
          <a:ln>
            <a:noFill/>
          </a:ln>
        </p:spPr>
      </p:pic>
    </p:spTree>
    <p:extLst>
      <p:ext uri="{BB962C8B-B14F-4D97-AF65-F5344CB8AC3E}">
        <p14:creationId xmlns:p14="http://schemas.microsoft.com/office/powerpoint/2010/main" val="1521555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014" y="231845"/>
            <a:ext cx="10023514" cy="1008064"/>
          </a:xfrm>
        </p:spPr>
        <p:txBody>
          <a:bodyPr/>
          <a:lstStyle/>
          <a:p>
            <a:r>
              <a:rPr lang="fi-FI" dirty="0"/>
              <a:t>Own </a:t>
            </a:r>
            <a:r>
              <a:rPr lang="fi-FI" dirty="0" err="1"/>
              <a:t>study-path</a:t>
            </a:r>
            <a:endParaRPr lang="fi-FI" dirty="0"/>
          </a:p>
        </p:txBody>
      </p:sp>
      <p:sp>
        <p:nvSpPr>
          <p:cNvPr id="3" name="Content Placeholder 2"/>
          <p:cNvSpPr>
            <a:spLocks noGrp="1"/>
          </p:cNvSpPr>
          <p:nvPr>
            <p:ph idx="1"/>
          </p:nvPr>
        </p:nvSpPr>
        <p:spPr>
          <a:xfrm>
            <a:off x="825015" y="980680"/>
            <a:ext cx="10714790" cy="4176713"/>
          </a:xfrm>
        </p:spPr>
        <p:txBody>
          <a:bodyPr/>
          <a:lstStyle/>
          <a:p>
            <a:r>
              <a:rPr lang="en-US" sz="2160" b="1" dirty="0"/>
              <a:t>Study-path is quite long - 24 years</a:t>
            </a:r>
          </a:p>
          <a:p>
            <a:pPr marL="0" indent="0">
              <a:buNone/>
            </a:pPr>
            <a:r>
              <a:rPr lang="en-US" sz="2160" dirty="0"/>
              <a:t>	Studying is not only reading, but also lost of friends and nice people! </a:t>
            </a:r>
          </a:p>
          <a:p>
            <a:r>
              <a:rPr lang="en-US" sz="2160" b="1" dirty="0"/>
              <a:t>The first challenge was to be admitted to higher secondary school</a:t>
            </a:r>
          </a:p>
          <a:p>
            <a:pPr marL="0" indent="0">
              <a:buNone/>
            </a:pPr>
            <a:r>
              <a:rPr lang="en-US" sz="2160" dirty="0"/>
              <a:t>	I thought that it will be very demanding challenge </a:t>
            </a:r>
          </a:p>
          <a:p>
            <a:r>
              <a:rPr lang="en-US" sz="2160" b="1" dirty="0"/>
              <a:t>The second and extreme challenge was to graduate from higher secondary school</a:t>
            </a:r>
          </a:p>
          <a:p>
            <a:pPr marL="0" indent="0">
              <a:buNone/>
            </a:pPr>
            <a:r>
              <a:rPr lang="en-US" sz="2160" dirty="0"/>
              <a:t>	Nobody in my family had not graduated from higher secondary school 	before me!</a:t>
            </a:r>
          </a:p>
          <a:p>
            <a:r>
              <a:rPr lang="en-US" sz="2160" b="1" dirty="0"/>
              <a:t>The third challenge was to get in to the University of Joensuu to study chemistry</a:t>
            </a:r>
          </a:p>
          <a:p>
            <a:pPr marL="0" indent="0">
              <a:buNone/>
            </a:pPr>
            <a:r>
              <a:rPr lang="en-US" sz="2160" dirty="0"/>
              <a:t>	This was my DREAM!!!</a:t>
            </a:r>
          </a:p>
          <a:p>
            <a:r>
              <a:rPr lang="en-US" sz="2160" b="1" dirty="0"/>
              <a:t>The fourth challenge was to get a doctoral degree</a:t>
            </a:r>
          </a:p>
          <a:p>
            <a:pPr marL="0" indent="0">
              <a:buNone/>
            </a:pPr>
            <a:r>
              <a:rPr lang="en-US" sz="2160" dirty="0"/>
              <a:t>	</a:t>
            </a:r>
            <a:r>
              <a:rPr lang="en-US" sz="1920" dirty="0"/>
              <a:t>This was the most extreme challenge that I cannot ever achieve – I had 	reached the 	goal already – To be a chemist – But research was interesting and I set the new goal 	and dream – to have a doctoral degree some day!</a:t>
            </a:r>
          </a:p>
          <a:p>
            <a:endParaRPr lang="fi-FI" dirty="0"/>
          </a:p>
        </p:txBody>
      </p:sp>
      <p:sp>
        <p:nvSpPr>
          <p:cNvPr id="4" name="Slide Number Placeholder 3"/>
          <p:cNvSpPr>
            <a:spLocks noGrp="1"/>
          </p:cNvSpPr>
          <p:nvPr>
            <p:ph type="sldNum" sz="quarter" idx="4"/>
          </p:nvPr>
        </p:nvSpPr>
        <p:spPr/>
        <p:txBody>
          <a:bodyPr/>
          <a:lstStyle/>
          <a:p>
            <a:pPr defTabSz="1097280" fontAlgn="base">
              <a:spcBef>
                <a:spcPct val="0"/>
              </a:spcBef>
              <a:spcAft>
                <a:spcPct val="0"/>
              </a:spcAft>
              <a:defRPr/>
            </a:pPr>
            <a:fld id="{9AC9C5E4-DD34-409E-9E11-89682544FB1A}" type="slidenum">
              <a:rPr lang="fi-FI"/>
              <a:pPr defTabSz="1097280" fontAlgn="base">
                <a:spcBef>
                  <a:spcPct val="0"/>
                </a:spcBef>
                <a:spcAft>
                  <a:spcPct val="0"/>
                </a:spcAft>
                <a:defRPr/>
              </a:pPr>
              <a:t>14</a:t>
            </a:fld>
            <a:endParaRPr lang="fi-FI" dirty="0"/>
          </a:p>
        </p:txBody>
      </p:sp>
      <p:pic>
        <p:nvPicPr>
          <p:cNvPr id="5" name="Picture 4" descr="C:\Users\kvaanane\Desktop\Multico_sininen-teksti-RGB.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6351" y="94855"/>
            <a:ext cx="2837815" cy="885825"/>
          </a:xfrm>
          <a:prstGeom prst="rect">
            <a:avLst/>
          </a:prstGeom>
          <a:noFill/>
          <a:ln>
            <a:noFill/>
          </a:ln>
        </p:spPr>
      </p:pic>
    </p:spTree>
    <p:extLst>
      <p:ext uri="{BB962C8B-B14F-4D97-AF65-F5344CB8AC3E}">
        <p14:creationId xmlns:p14="http://schemas.microsoft.com/office/powerpoint/2010/main" val="1421078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260" y="449466"/>
            <a:ext cx="10023514" cy="1008064"/>
          </a:xfrm>
        </p:spPr>
        <p:txBody>
          <a:bodyPr/>
          <a:lstStyle/>
          <a:p>
            <a:r>
              <a:rPr lang="fi-FI" dirty="0"/>
              <a:t>Own </a:t>
            </a:r>
            <a:r>
              <a:rPr lang="fi-FI" dirty="0" err="1"/>
              <a:t>study-path</a:t>
            </a:r>
            <a:endParaRPr lang="fi-FI" dirty="0"/>
          </a:p>
        </p:txBody>
      </p:sp>
      <p:sp>
        <p:nvSpPr>
          <p:cNvPr id="3" name="Content Placeholder 2"/>
          <p:cNvSpPr>
            <a:spLocks noGrp="1"/>
          </p:cNvSpPr>
          <p:nvPr>
            <p:ph idx="1"/>
          </p:nvPr>
        </p:nvSpPr>
        <p:spPr>
          <a:xfrm>
            <a:off x="1076060" y="1464800"/>
            <a:ext cx="9979997" cy="4176713"/>
          </a:xfrm>
        </p:spPr>
        <p:txBody>
          <a:bodyPr/>
          <a:lstStyle/>
          <a:p>
            <a:pPr marL="0" indent="0">
              <a:buNone/>
            </a:pPr>
            <a:r>
              <a:rPr lang="en-US" b="1" dirty="0"/>
              <a:t>How and why I started to study chemistry?</a:t>
            </a:r>
          </a:p>
          <a:p>
            <a:pPr>
              <a:spcAft>
                <a:spcPts val="720"/>
              </a:spcAft>
            </a:pPr>
            <a:r>
              <a:rPr lang="en-US" dirty="0"/>
              <a:t>Eager and inspiring teacher at early stage in </a:t>
            </a:r>
            <a:r>
              <a:rPr lang="en-US" dirty="0" smtClean="0"/>
              <a:t>lower secondary school!</a:t>
            </a:r>
            <a:endParaRPr lang="en-US" dirty="0"/>
          </a:p>
          <a:p>
            <a:pPr>
              <a:spcAft>
                <a:spcPts val="720"/>
              </a:spcAft>
            </a:pPr>
            <a:r>
              <a:rPr lang="en-US" dirty="0"/>
              <a:t>Desire to learn more </a:t>
            </a:r>
          </a:p>
          <a:p>
            <a:pPr marL="0" indent="0">
              <a:spcAft>
                <a:spcPts val="720"/>
              </a:spcAft>
              <a:buNone/>
            </a:pPr>
            <a:endParaRPr lang="en-US" b="1" dirty="0" smtClean="0"/>
          </a:p>
          <a:p>
            <a:pPr marL="0" indent="0">
              <a:spcAft>
                <a:spcPts val="720"/>
              </a:spcAft>
              <a:buNone/>
            </a:pPr>
            <a:r>
              <a:rPr lang="en-US" b="1" dirty="0" smtClean="0"/>
              <a:t>What </a:t>
            </a:r>
            <a:r>
              <a:rPr lang="en-US" b="1" dirty="0"/>
              <a:t>was </a:t>
            </a:r>
            <a:r>
              <a:rPr lang="en-US" b="1" dirty="0" smtClean="0"/>
              <a:t>frightening </a:t>
            </a:r>
            <a:r>
              <a:rPr lang="en-US" b="1" dirty="0"/>
              <a:t>me in studies at the university?</a:t>
            </a:r>
          </a:p>
          <a:p>
            <a:pPr>
              <a:spcAft>
                <a:spcPts val="720"/>
              </a:spcAft>
            </a:pPr>
            <a:r>
              <a:rPr lang="en-US" dirty="0"/>
              <a:t>Studies in </a:t>
            </a:r>
            <a:r>
              <a:rPr lang="en-US" dirty="0" smtClean="0"/>
              <a:t>higher secondary school– </a:t>
            </a:r>
            <a:r>
              <a:rPr lang="en-US" dirty="0"/>
              <a:t>In my </a:t>
            </a:r>
            <a:r>
              <a:rPr lang="en-US" dirty="0" smtClean="0"/>
              <a:t>opinion</a:t>
            </a:r>
            <a:r>
              <a:rPr lang="en-US" dirty="0"/>
              <a:t>, I had the worse grades, but I thought: </a:t>
            </a:r>
            <a:r>
              <a:rPr lang="en-US" b="1" dirty="0"/>
              <a:t>If I won´t try, I cannot achieve anything! </a:t>
            </a:r>
          </a:p>
          <a:p>
            <a:r>
              <a:rPr lang="en-US" dirty="0"/>
              <a:t>An idea about </a:t>
            </a:r>
            <a:r>
              <a:rPr lang="en-US" dirty="0" smtClean="0"/>
              <a:t>studying </a:t>
            </a:r>
            <a:r>
              <a:rPr lang="en-US" dirty="0"/>
              <a:t>at the university – only the best students and genius may study at university!!!</a:t>
            </a:r>
          </a:p>
          <a:p>
            <a:r>
              <a:rPr lang="en-US" dirty="0"/>
              <a:t>Moving </a:t>
            </a:r>
            <a:r>
              <a:rPr lang="en-US" dirty="0" smtClean="0"/>
              <a:t>away from the family</a:t>
            </a:r>
            <a:endParaRPr lang="en-US" dirty="0"/>
          </a:p>
        </p:txBody>
      </p:sp>
      <p:sp>
        <p:nvSpPr>
          <p:cNvPr id="4" name="Slide Number Placeholder 3"/>
          <p:cNvSpPr>
            <a:spLocks noGrp="1"/>
          </p:cNvSpPr>
          <p:nvPr>
            <p:ph type="sldNum" sz="quarter" idx="4"/>
          </p:nvPr>
        </p:nvSpPr>
        <p:spPr/>
        <p:txBody>
          <a:bodyPr/>
          <a:lstStyle/>
          <a:p>
            <a:pPr defTabSz="1097280" fontAlgn="base">
              <a:spcBef>
                <a:spcPct val="0"/>
              </a:spcBef>
              <a:spcAft>
                <a:spcPct val="0"/>
              </a:spcAft>
              <a:defRPr/>
            </a:pPr>
            <a:fld id="{9AC9C5E4-DD34-409E-9E11-89682544FB1A}" type="slidenum">
              <a:rPr lang="fi-FI"/>
              <a:pPr defTabSz="1097280" fontAlgn="base">
                <a:spcBef>
                  <a:spcPct val="0"/>
                </a:spcBef>
                <a:spcAft>
                  <a:spcPct val="0"/>
                </a:spcAft>
                <a:defRPr/>
              </a:pPr>
              <a:t>15</a:t>
            </a:fld>
            <a:endParaRPr lang="fi-FI" dirty="0"/>
          </a:p>
        </p:txBody>
      </p:sp>
      <p:pic>
        <p:nvPicPr>
          <p:cNvPr id="5" name="Picture 4" descr="C:\Users\kvaanane\Desktop\Multico_sininen-teksti-RGB.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1959" y="182033"/>
            <a:ext cx="2837815" cy="885825"/>
          </a:xfrm>
          <a:prstGeom prst="rect">
            <a:avLst/>
          </a:prstGeom>
          <a:noFill/>
          <a:ln>
            <a:noFill/>
          </a:ln>
        </p:spPr>
      </p:pic>
    </p:spTree>
    <p:extLst>
      <p:ext uri="{BB962C8B-B14F-4D97-AF65-F5344CB8AC3E}">
        <p14:creationId xmlns:p14="http://schemas.microsoft.com/office/powerpoint/2010/main" val="159687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Answers</a:t>
            </a:r>
            <a:r>
              <a:rPr lang="fi-FI" dirty="0" smtClean="0"/>
              <a:t> to </a:t>
            </a:r>
            <a:r>
              <a:rPr lang="fi-FI" dirty="0" err="1" smtClean="0"/>
              <a:t>students</a:t>
            </a:r>
            <a:r>
              <a:rPr lang="fi-FI" dirty="0" smtClean="0"/>
              <a:t>’ </a:t>
            </a:r>
            <a:r>
              <a:rPr lang="fi-FI" dirty="0" err="1" smtClean="0"/>
              <a:t>questions</a:t>
            </a:r>
            <a:endParaRPr lang="fi-FI" dirty="0"/>
          </a:p>
        </p:txBody>
      </p:sp>
      <p:sp>
        <p:nvSpPr>
          <p:cNvPr id="3" name="Content Placeholder 2"/>
          <p:cNvSpPr>
            <a:spLocks noGrp="1"/>
          </p:cNvSpPr>
          <p:nvPr>
            <p:ph idx="1"/>
          </p:nvPr>
        </p:nvSpPr>
        <p:spPr>
          <a:xfrm>
            <a:off x="1084243" y="1527989"/>
            <a:ext cx="9937104" cy="4176713"/>
          </a:xfrm>
        </p:spPr>
        <p:txBody>
          <a:bodyPr/>
          <a:lstStyle/>
          <a:p>
            <a:r>
              <a:rPr lang="en-US" b="1" dirty="0"/>
              <a:t>What was the best at school?</a:t>
            </a:r>
          </a:p>
          <a:p>
            <a:pPr marL="0" indent="0">
              <a:buNone/>
            </a:pPr>
            <a:r>
              <a:rPr lang="en-US" dirty="0" smtClean="0"/>
              <a:t>	Friends</a:t>
            </a:r>
            <a:r>
              <a:rPr lang="en-US" dirty="0"/>
              <a:t>!</a:t>
            </a:r>
          </a:p>
          <a:p>
            <a:r>
              <a:rPr lang="en-US" b="1" dirty="0" smtClean="0"/>
              <a:t>What </a:t>
            </a:r>
            <a:r>
              <a:rPr lang="en-US" b="1" dirty="0"/>
              <a:t>was the hardest at school?</a:t>
            </a:r>
          </a:p>
          <a:p>
            <a:pPr marL="0" indent="0">
              <a:buNone/>
            </a:pPr>
            <a:r>
              <a:rPr lang="en-US" dirty="0" smtClean="0"/>
              <a:t>	Rote </a:t>
            </a:r>
            <a:r>
              <a:rPr lang="en-US" dirty="0"/>
              <a:t>learning</a:t>
            </a:r>
          </a:p>
          <a:p>
            <a:r>
              <a:rPr lang="en-US" b="1" dirty="0" smtClean="0"/>
              <a:t>Subjects </a:t>
            </a:r>
            <a:r>
              <a:rPr lang="en-US" b="1" dirty="0"/>
              <a:t>where I was good</a:t>
            </a:r>
            <a:r>
              <a:rPr lang="en-US" b="1" dirty="0" smtClean="0"/>
              <a:t>?</a:t>
            </a:r>
          </a:p>
          <a:p>
            <a:pPr marL="0" indent="0">
              <a:buNone/>
            </a:pPr>
            <a:r>
              <a:rPr lang="en-US" dirty="0" smtClean="0"/>
              <a:t>	Crafts, IT, chemistry, and physics, if grades will be 	compared!</a:t>
            </a:r>
          </a:p>
          <a:p>
            <a:r>
              <a:rPr lang="en-US" b="1" dirty="0" smtClean="0"/>
              <a:t>The </a:t>
            </a:r>
            <a:r>
              <a:rPr lang="en-US" b="1" dirty="0"/>
              <a:t>hardest subjects at the school?</a:t>
            </a:r>
          </a:p>
          <a:p>
            <a:pPr marL="0" indent="0">
              <a:buNone/>
            </a:pPr>
            <a:r>
              <a:rPr lang="en-US" dirty="0" smtClean="0"/>
              <a:t>	Swedish</a:t>
            </a:r>
            <a:r>
              <a:rPr lang="en-US" dirty="0"/>
              <a:t>, </a:t>
            </a:r>
            <a:r>
              <a:rPr lang="en-US" dirty="0" smtClean="0"/>
              <a:t>geography</a:t>
            </a:r>
            <a:r>
              <a:rPr lang="en-US" dirty="0"/>
              <a:t>, biology, and English, if grades will be </a:t>
            </a:r>
            <a:r>
              <a:rPr lang="en-US" dirty="0" smtClean="0"/>
              <a:t>	compared</a:t>
            </a:r>
            <a:r>
              <a:rPr lang="en-US" dirty="0"/>
              <a:t>!</a:t>
            </a:r>
          </a:p>
          <a:p>
            <a:endParaRPr lang="fi-FI" dirty="0"/>
          </a:p>
        </p:txBody>
      </p:sp>
      <p:sp>
        <p:nvSpPr>
          <p:cNvPr id="4" name="Slide Number Placeholder 3"/>
          <p:cNvSpPr>
            <a:spLocks noGrp="1"/>
          </p:cNvSpPr>
          <p:nvPr>
            <p:ph type="sldNum" sz="quarter" idx="4"/>
          </p:nvPr>
        </p:nvSpPr>
        <p:spPr/>
        <p:txBody>
          <a:bodyPr/>
          <a:lstStyle/>
          <a:p>
            <a:pPr defTabSz="1097280" fontAlgn="base">
              <a:spcBef>
                <a:spcPct val="0"/>
              </a:spcBef>
              <a:spcAft>
                <a:spcPct val="0"/>
              </a:spcAft>
              <a:defRPr/>
            </a:pPr>
            <a:fld id="{9AC9C5E4-DD34-409E-9E11-89682544FB1A}" type="slidenum">
              <a:rPr lang="fi-FI"/>
              <a:pPr defTabSz="1097280" fontAlgn="base">
                <a:spcBef>
                  <a:spcPct val="0"/>
                </a:spcBef>
                <a:spcAft>
                  <a:spcPct val="0"/>
                </a:spcAft>
                <a:defRPr/>
              </a:pPr>
              <a:t>16</a:t>
            </a:fld>
            <a:endParaRPr lang="fi-FI" dirty="0"/>
          </a:p>
        </p:txBody>
      </p:sp>
      <p:pic>
        <p:nvPicPr>
          <p:cNvPr id="5" name="Picture 4" descr="C:\Users\kvaanane\Desktop\Multico_sininen-teksti-RGB.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8210" y="214313"/>
            <a:ext cx="2837815" cy="885825"/>
          </a:xfrm>
          <a:prstGeom prst="rect">
            <a:avLst/>
          </a:prstGeom>
          <a:noFill/>
          <a:ln>
            <a:noFill/>
          </a:ln>
        </p:spPr>
      </p:pic>
    </p:spTree>
    <p:extLst>
      <p:ext uri="{BB962C8B-B14F-4D97-AF65-F5344CB8AC3E}">
        <p14:creationId xmlns:p14="http://schemas.microsoft.com/office/powerpoint/2010/main" val="2823176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4243" y="318255"/>
            <a:ext cx="10023514" cy="1008064"/>
          </a:xfrm>
        </p:spPr>
        <p:txBody>
          <a:bodyPr/>
          <a:lstStyle/>
          <a:p>
            <a:r>
              <a:rPr lang="fi-FI" dirty="0" err="1" smtClean="0"/>
              <a:t>Questions</a:t>
            </a:r>
            <a:r>
              <a:rPr lang="fi-FI" dirty="0" smtClean="0"/>
              <a:t> and </a:t>
            </a:r>
            <a:r>
              <a:rPr lang="fi-FI" dirty="0" err="1" smtClean="0"/>
              <a:t>answers</a:t>
            </a:r>
            <a:endParaRPr lang="fi-FI" dirty="0"/>
          </a:p>
        </p:txBody>
      </p:sp>
      <p:sp>
        <p:nvSpPr>
          <p:cNvPr id="3" name="Content Placeholder 2"/>
          <p:cNvSpPr>
            <a:spLocks noGrp="1"/>
          </p:cNvSpPr>
          <p:nvPr>
            <p:ph idx="1"/>
          </p:nvPr>
        </p:nvSpPr>
        <p:spPr>
          <a:xfrm>
            <a:off x="1086968" y="1095941"/>
            <a:ext cx="9979997" cy="4176713"/>
          </a:xfrm>
        </p:spPr>
        <p:txBody>
          <a:bodyPr/>
          <a:lstStyle/>
          <a:p>
            <a:r>
              <a:rPr lang="en-US" dirty="0"/>
              <a:t>What was the hardest in chemistry?</a:t>
            </a:r>
          </a:p>
          <a:p>
            <a:pPr marL="0" indent="0">
              <a:buNone/>
            </a:pPr>
            <a:r>
              <a:rPr lang="en-US" dirty="0" smtClean="0"/>
              <a:t>	I </a:t>
            </a:r>
            <a:r>
              <a:rPr lang="en-US" dirty="0"/>
              <a:t>cannot know everything!</a:t>
            </a:r>
          </a:p>
          <a:p>
            <a:r>
              <a:rPr lang="en-US" dirty="0"/>
              <a:t>The best part of my job?</a:t>
            </a:r>
          </a:p>
          <a:p>
            <a:pPr marL="0" indent="0">
              <a:buNone/>
            </a:pPr>
            <a:r>
              <a:rPr lang="en-US" dirty="0" smtClean="0"/>
              <a:t>	Working </a:t>
            </a:r>
            <a:r>
              <a:rPr lang="en-US" dirty="0"/>
              <a:t>in laboratory and colleagues!</a:t>
            </a:r>
          </a:p>
          <a:p>
            <a:r>
              <a:rPr lang="en-US" dirty="0"/>
              <a:t>Motivation and how to maintain it?</a:t>
            </a:r>
          </a:p>
          <a:p>
            <a:pPr marL="0" indent="0">
              <a:buNone/>
            </a:pPr>
            <a:r>
              <a:rPr lang="en-US" dirty="0" smtClean="0"/>
              <a:t>	Take </a:t>
            </a:r>
            <a:r>
              <a:rPr lang="en-US" dirty="0"/>
              <a:t>small steps!</a:t>
            </a:r>
          </a:p>
          <a:p>
            <a:r>
              <a:rPr lang="en-US" dirty="0"/>
              <a:t>What kind of learner I am?</a:t>
            </a:r>
          </a:p>
          <a:p>
            <a:pPr marL="0" indent="0">
              <a:buNone/>
            </a:pPr>
            <a:r>
              <a:rPr lang="en-US" dirty="0" smtClean="0"/>
              <a:t>	I </a:t>
            </a:r>
            <a:r>
              <a:rPr lang="en-US" dirty="0"/>
              <a:t>am learning when I am doing things.</a:t>
            </a:r>
          </a:p>
          <a:p>
            <a:r>
              <a:rPr lang="en-US" dirty="0"/>
              <a:t>The most interesting thing what I have ever done?</a:t>
            </a:r>
          </a:p>
          <a:p>
            <a:pPr marL="0" indent="0">
              <a:buNone/>
            </a:pPr>
            <a:r>
              <a:rPr lang="en-US" dirty="0" smtClean="0"/>
              <a:t>	Summer </a:t>
            </a:r>
            <a:r>
              <a:rPr lang="en-US" dirty="0"/>
              <a:t>cottage, I </a:t>
            </a:r>
            <a:r>
              <a:rPr lang="en-US" dirty="0" err="1"/>
              <a:t>did´t</a:t>
            </a:r>
            <a:r>
              <a:rPr lang="en-US" dirty="0"/>
              <a:t> know what kind of project it will be, </a:t>
            </a:r>
            <a:r>
              <a:rPr lang="en-US" dirty="0" smtClean="0"/>
              <a:t>	but </a:t>
            </a:r>
            <a:r>
              <a:rPr lang="en-US" dirty="0"/>
              <a:t>I had a vision how it should look like.</a:t>
            </a:r>
          </a:p>
          <a:p>
            <a:endParaRPr lang="fi-FI" dirty="0"/>
          </a:p>
        </p:txBody>
      </p:sp>
      <p:sp>
        <p:nvSpPr>
          <p:cNvPr id="4" name="Slide Number Placeholder 3"/>
          <p:cNvSpPr>
            <a:spLocks noGrp="1"/>
          </p:cNvSpPr>
          <p:nvPr>
            <p:ph type="sldNum" sz="quarter" idx="4"/>
          </p:nvPr>
        </p:nvSpPr>
        <p:spPr/>
        <p:txBody>
          <a:bodyPr/>
          <a:lstStyle/>
          <a:p>
            <a:pPr defTabSz="1097280" fontAlgn="base">
              <a:spcBef>
                <a:spcPct val="0"/>
              </a:spcBef>
              <a:spcAft>
                <a:spcPct val="0"/>
              </a:spcAft>
              <a:defRPr/>
            </a:pPr>
            <a:fld id="{9AC9C5E4-DD34-409E-9E11-89682544FB1A}" type="slidenum">
              <a:rPr lang="fi-FI"/>
              <a:pPr defTabSz="1097280" fontAlgn="base">
                <a:spcBef>
                  <a:spcPct val="0"/>
                </a:spcBef>
                <a:spcAft>
                  <a:spcPct val="0"/>
                </a:spcAft>
                <a:defRPr/>
              </a:pPr>
              <a:t>17</a:t>
            </a:fld>
            <a:endParaRPr lang="fi-FI" dirty="0"/>
          </a:p>
        </p:txBody>
      </p:sp>
      <p:pic>
        <p:nvPicPr>
          <p:cNvPr id="5" name="Picture 4" descr="C:\Users\kvaanane\Desktop\Multico_sininen-teksti-RGB.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78452" y="0"/>
            <a:ext cx="2837815" cy="885825"/>
          </a:xfrm>
          <a:prstGeom prst="rect">
            <a:avLst/>
          </a:prstGeom>
          <a:noFill/>
          <a:ln>
            <a:noFill/>
          </a:ln>
        </p:spPr>
      </p:pic>
    </p:spTree>
    <p:extLst>
      <p:ext uri="{BB962C8B-B14F-4D97-AF65-F5344CB8AC3E}">
        <p14:creationId xmlns:p14="http://schemas.microsoft.com/office/powerpoint/2010/main" val="3477462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4243" y="347106"/>
            <a:ext cx="10023514" cy="1008064"/>
          </a:xfrm>
        </p:spPr>
        <p:txBody>
          <a:bodyPr/>
          <a:lstStyle/>
          <a:p>
            <a:r>
              <a:rPr lang="fi-FI" dirty="0" err="1" smtClean="0"/>
              <a:t>Where</a:t>
            </a:r>
            <a:r>
              <a:rPr lang="fi-FI" dirty="0" smtClean="0"/>
              <a:t> </a:t>
            </a:r>
            <a:r>
              <a:rPr lang="fi-FI" dirty="0" err="1" smtClean="0"/>
              <a:t>chemist</a:t>
            </a:r>
            <a:r>
              <a:rPr lang="fi-FI" dirty="0" smtClean="0"/>
              <a:t> </a:t>
            </a:r>
            <a:r>
              <a:rPr lang="fi-FI" dirty="0" err="1" smtClean="0"/>
              <a:t>works</a:t>
            </a:r>
            <a:r>
              <a:rPr lang="fi-FI" dirty="0" smtClean="0"/>
              <a:t>?</a:t>
            </a:r>
            <a:endParaRPr lang="fi-FI" dirty="0"/>
          </a:p>
        </p:txBody>
      </p:sp>
      <p:sp>
        <p:nvSpPr>
          <p:cNvPr id="3" name="Content Placeholder 2"/>
          <p:cNvSpPr>
            <a:spLocks noGrp="1"/>
          </p:cNvSpPr>
          <p:nvPr>
            <p:ph idx="1"/>
          </p:nvPr>
        </p:nvSpPr>
        <p:spPr>
          <a:xfrm>
            <a:off x="1084243" y="1095941"/>
            <a:ext cx="9979997" cy="4176713"/>
          </a:xfrm>
        </p:spPr>
        <p:txBody>
          <a:bodyPr/>
          <a:lstStyle/>
          <a:p>
            <a:pPr>
              <a:spcAft>
                <a:spcPts val="0"/>
              </a:spcAft>
            </a:pPr>
            <a:r>
              <a:rPr lang="fi-FI" dirty="0" err="1" smtClean="0"/>
              <a:t>University</a:t>
            </a:r>
            <a:endParaRPr lang="fi-FI" dirty="0"/>
          </a:p>
          <a:p>
            <a:pPr marL="0" indent="0">
              <a:spcAft>
                <a:spcPts val="0"/>
              </a:spcAft>
              <a:buNone/>
            </a:pPr>
            <a:r>
              <a:rPr lang="fi-FI" dirty="0" smtClean="0"/>
              <a:t>	</a:t>
            </a:r>
            <a:r>
              <a:rPr lang="fi-FI" dirty="0" err="1" smtClean="0"/>
              <a:t>Researcher</a:t>
            </a:r>
            <a:endParaRPr lang="fi-FI" dirty="0"/>
          </a:p>
          <a:p>
            <a:pPr>
              <a:spcAft>
                <a:spcPts val="0"/>
              </a:spcAft>
            </a:pPr>
            <a:r>
              <a:rPr lang="fi-FI" dirty="0" smtClean="0"/>
              <a:t>Community</a:t>
            </a:r>
          </a:p>
          <a:p>
            <a:pPr marL="0" indent="0">
              <a:spcAft>
                <a:spcPts val="0"/>
              </a:spcAft>
              <a:buNone/>
            </a:pPr>
            <a:r>
              <a:rPr lang="fi-FI" dirty="0" smtClean="0"/>
              <a:t>	Laboratories</a:t>
            </a:r>
          </a:p>
          <a:p>
            <a:pPr marL="0" indent="0">
              <a:spcAft>
                <a:spcPts val="0"/>
              </a:spcAft>
              <a:buNone/>
            </a:pPr>
            <a:r>
              <a:rPr lang="fi-FI" dirty="0" smtClean="0"/>
              <a:t>	</a:t>
            </a:r>
            <a:r>
              <a:rPr lang="fi-FI" dirty="0" err="1" smtClean="0"/>
              <a:t>Teacher</a:t>
            </a:r>
            <a:endParaRPr lang="fi-FI" dirty="0" smtClean="0"/>
          </a:p>
          <a:p>
            <a:pPr>
              <a:spcAft>
                <a:spcPts val="0"/>
              </a:spcAft>
            </a:pPr>
            <a:r>
              <a:rPr lang="fi-FI" dirty="0" smtClean="0"/>
              <a:t>State</a:t>
            </a:r>
          </a:p>
          <a:p>
            <a:pPr marL="0" indent="0">
              <a:spcAft>
                <a:spcPts val="0"/>
              </a:spcAft>
              <a:buNone/>
            </a:pPr>
            <a:r>
              <a:rPr lang="fi-FI" dirty="0" smtClean="0"/>
              <a:t>	</a:t>
            </a:r>
            <a:r>
              <a:rPr lang="fi-FI" dirty="0" err="1" smtClean="0"/>
              <a:t>Finnish</a:t>
            </a:r>
            <a:r>
              <a:rPr lang="fi-FI" dirty="0" smtClean="0"/>
              <a:t> Environment Institute</a:t>
            </a:r>
          </a:p>
          <a:p>
            <a:pPr marL="0" indent="0">
              <a:spcAft>
                <a:spcPts val="0"/>
              </a:spcAft>
              <a:buNone/>
            </a:pPr>
            <a:r>
              <a:rPr lang="en-US" dirty="0" smtClean="0"/>
              <a:t>	The </a:t>
            </a:r>
            <a:r>
              <a:rPr lang="en-US" dirty="0"/>
              <a:t>Finnish </a:t>
            </a:r>
            <a:r>
              <a:rPr lang="en-US" dirty="0" err="1"/>
              <a:t>Defence</a:t>
            </a:r>
            <a:r>
              <a:rPr lang="en-US" dirty="0"/>
              <a:t> Research Agency </a:t>
            </a:r>
            <a:endParaRPr lang="en-US" dirty="0" smtClean="0"/>
          </a:p>
          <a:p>
            <a:pPr marL="0" indent="0">
              <a:spcAft>
                <a:spcPts val="0"/>
              </a:spcAft>
              <a:buNone/>
            </a:pPr>
            <a:r>
              <a:rPr lang="en-US" dirty="0" smtClean="0"/>
              <a:t>	VTT Technical Research Centre of Finland Ltd</a:t>
            </a:r>
          </a:p>
          <a:p>
            <a:pPr marL="0" indent="0">
              <a:spcAft>
                <a:spcPts val="0"/>
              </a:spcAft>
              <a:buNone/>
            </a:pPr>
            <a:r>
              <a:rPr lang="en-US" dirty="0"/>
              <a:t>	National Bureau of Investigation</a:t>
            </a:r>
            <a:endParaRPr lang="en-US" dirty="0" smtClean="0"/>
          </a:p>
          <a:p>
            <a:pPr>
              <a:spcAft>
                <a:spcPts val="0"/>
              </a:spcAft>
            </a:pPr>
            <a:r>
              <a:rPr lang="en-US" dirty="0" smtClean="0"/>
              <a:t>Private sector</a:t>
            </a:r>
          </a:p>
          <a:p>
            <a:pPr marL="0" indent="0">
              <a:spcAft>
                <a:spcPts val="0"/>
              </a:spcAft>
              <a:buNone/>
            </a:pPr>
            <a:r>
              <a:rPr lang="en-US" dirty="0" smtClean="0"/>
              <a:t>	Industry (Product </a:t>
            </a:r>
            <a:r>
              <a:rPr lang="en-US" dirty="0" err="1" smtClean="0"/>
              <a:t>developpemtn</a:t>
            </a:r>
            <a:r>
              <a:rPr lang="en-US" dirty="0" smtClean="0"/>
              <a:t>, Production, Quality and 	Environment</a:t>
            </a:r>
          </a:p>
          <a:p>
            <a:pPr marL="0" indent="0">
              <a:spcAft>
                <a:spcPts val="0"/>
              </a:spcAft>
              <a:buNone/>
            </a:pPr>
            <a:r>
              <a:rPr lang="en-US" dirty="0" smtClean="0"/>
              <a:t>	Research Institutes</a:t>
            </a:r>
            <a:endParaRPr lang="fi-FI" dirty="0" smtClean="0"/>
          </a:p>
        </p:txBody>
      </p:sp>
      <p:sp>
        <p:nvSpPr>
          <p:cNvPr id="4" name="Slide Number Placeholder 3"/>
          <p:cNvSpPr>
            <a:spLocks noGrp="1"/>
          </p:cNvSpPr>
          <p:nvPr>
            <p:ph type="sldNum" sz="quarter" idx="4"/>
          </p:nvPr>
        </p:nvSpPr>
        <p:spPr/>
        <p:txBody>
          <a:bodyPr/>
          <a:lstStyle/>
          <a:p>
            <a:pPr defTabSz="1097280" fontAlgn="base">
              <a:spcBef>
                <a:spcPct val="0"/>
              </a:spcBef>
              <a:spcAft>
                <a:spcPct val="0"/>
              </a:spcAft>
              <a:defRPr/>
            </a:pPr>
            <a:fld id="{9AC9C5E4-DD34-409E-9E11-89682544FB1A}" type="slidenum">
              <a:rPr lang="fi-FI"/>
              <a:pPr defTabSz="1097280" fontAlgn="base">
                <a:spcBef>
                  <a:spcPct val="0"/>
                </a:spcBef>
                <a:spcAft>
                  <a:spcPct val="0"/>
                </a:spcAft>
                <a:defRPr/>
              </a:pPr>
              <a:t>18</a:t>
            </a:fld>
            <a:endParaRPr lang="fi-FI" dirty="0"/>
          </a:p>
        </p:txBody>
      </p:sp>
    </p:spTree>
    <p:extLst>
      <p:ext uri="{BB962C8B-B14F-4D97-AF65-F5344CB8AC3E}">
        <p14:creationId xmlns:p14="http://schemas.microsoft.com/office/powerpoint/2010/main" val="26779831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Chemist</a:t>
            </a:r>
            <a:r>
              <a:rPr lang="fi-FI" dirty="0" smtClean="0"/>
              <a:t> in </a:t>
            </a:r>
            <a:r>
              <a:rPr lang="fi-FI" dirty="0" err="1" smtClean="0"/>
              <a:t>industry</a:t>
            </a:r>
            <a:endParaRPr lang="fi-FI" dirty="0"/>
          </a:p>
        </p:txBody>
      </p:sp>
      <p:sp>
        <p:nvSpPr>
          <p:cNvPr id="4" name="Slide Number Placeholder 3"/>
          <p:cNvSpPr>
            <a:spLocks noGrp="1"/>
          </p:cNvSpPr>
          <p:nvPr>
            <p:ph type="sldNum" sz="quarter" idx="4"/>
          </p:nvPr>
        </p:nvSpPr>
        <p:spPr/>
        <p:txBody>
          <a:bodyPr/>
          <a:lstStyle/>
          <a:p>
            <a:pPr defTabSz="1097280" fontAlgn="base">
              <a:spcBef>
                <a:spcPct val="0"/>
              </a:spcBef>
              <a:spcAft>
                <a:spcPct val="0"/>
              </a:spcAft>
              <a:defRPr/>
            </a:pPr>
            <a:fld id="{9AC9C5E4-DD34-409E-9E11-89682544FB1A}" type="slidenum">
              <a:rPr lang="fi-FI"/>
              <a:pPr defTabSz="1097280" fontAlgn="base">
                <a:spcBef>
                  <a:spcPct val="0"/>
                </a:spcBef>
                <a:spcAft>
                  <a:spcPct val="0"/>
                </a:spcAft>
                <a:defRPr/>
              </a:pPr>
              <a:t>19</a:t>
            </a:fld>
            <a:endParaRPr lang="fi-FI" dirty="0"/>
          </a:p>
        </p:txBody>
      </p:sp>
      <p:sp>
        <p:nvSpPr>
          <p:cNvPr id="6" name="Content Placeholder 5"/>
          <p:cNvSpPr txBox="1">
            <a:spLocks noGrp="1"/>
          </p:cNvSpPr>
          <p:nvPr>
            <p:ph idx="1"/>
          </p:nvPr>
        </p:nvSpPr>
        <p:spPr>
          <a:xfrm>
            <a:off x="1084243" y="1844677"/>
            <a:ext cx="5875853" cy="2097497"/>
          </a:xfrm>
          <a:prstGeom prst="rect">
            <a:avLst/>
          </a:prstGeom>
          <a:noFill/>
        </p:spPr>
        <p:txBody>
          <a:bodyPr wrap="square" rtlCol="0">
            <a:spAutoFit/>
          </a:bodyPr>
          <a:lstStyle/>
          <a:p>
            <a:pPr marL="0" indent="0">
              <a:buNone/>
            </a:pPr>
            <a:r>
              <a:rPr lang="fi-FI" b="1" dirty="0" smtClean="0">
                <a:solidFill>
                  <a:srgbClr val="C00000"/>
                </a:solidFill>
              </a:rPr>
              <a:t>Product </a:t>
            </a:r>
            <a:r>
              <a:rPr lang="fi-FI" b="1" dirty="0" err="1" smtClean="0">
                <a:solidFill>
                  <a:srgbClr val="C00000"/>
                </a:solidFill>
              </a:rPr>
              <a:t>development</a:t>
            </a:r>
            <a:endParaRPr lang="fi-FI" b="1" dirty="0" smtClean="0">
              <a:solidFill>
                <a:srgbClr val="C00000"/>
              </a:solidFill>
            </a:endParaRPr>
          </a:p>
          <a:p>
            <a:pPr>
              <a:spcAft>
                <a:spcPts val="720"/>
              </a:spcAft>
              <a:buFontTx/>
              <a:buChar char="-"/>
            </a:pPr>
            <a:r>
              <a:rPr lang="fi-FI" sz="2160" dirty="0" err="1">
                <a:solidFill>
                  <a:srgbClr val="C00000"/>
                </a:solidFill>
              </a:rPr>
              <a:t>Development</a:t>
            </a:r>
            <a:r>
              <a:rPr lang="fi-FI" sz="2160" dirty="0">
                <a:solidFill>
                  <a:srgbClr val="C00000"/>
                </a:solidFill>
              </a:rPr>
              <a:t> of </a:t>
            </a:r>
            <a:r>
              <a:rPr lang="fi-FI" sz="2160" dirty="0" err="1">
                <a:solidFill>
                  <a:srgbClr val="C00000"/>
                </a:solidFill>
              </a:rPr>
              <a:t>new</a:t>
            </a:r>
            <a:r>
              <a:rPr lang="fi-FI" sz="2160" dirty="0">
                <a:solidFill>
                  <a:srgbClr val="C00000"/>
                </a:solidFill>
              </a:rPr>
              <a:t> products </a:t>
            </a:r>
          </a:p>
          <a:p>
            <a:pPr>
              <a:spcAft>
                <a:spcPts val="720"/>
              </a:spcAft>
              <a:buFontTx/>
              <a:buChar char="-"/>
            </a:pPr>
            <a:r>
              <a:rPr lang="fi-FI" sz="2160" dirty="0" err="1">
                <a:solidFill>
                  <a:srgbClr val="C00000"/>
                </a:solidFill>
              </a:rPr>
              <a:t>Improving</a:t>
            </a:r>
            <a:r>
              <a:rPr lang="fi-FI" sz="2160" dirty="0">
                <a:solidFill>
                  <a:srgbClr val="C00000"/>
                </a:solidFill>
              </a:rPr>
              <a:t> </a:t>
            </a:r>
            <a:r>
              <a:rPr lang="fi-FI" sz="2160" dirty="0" err="1">
                <a:solidFill>
                  <a:srgbClr val="C00000"/>
                </a:solidFill>
              </a:rPr>
              <a:t>old</a:t>
            </a:r>
            <a:r>
              <a:rPr lang="fi-FI" sz="2160" dirty="0">
                <a:solidFill>
                  <a:srgbClr val="C00000"/>
                </a:solidFill>
              </a:rPr>
              <a:t> products</a:t>
            </a:r>
          </a:p>
          <a:p>
            <a:pPr>
              <a:spcAft>
                <a:spcPts val="720"/>
              </a:spcAft>
              <a:buFontTx/>
              <a:buChar char="-"/>
            </a:pPr>
            <a:r>
              <a:rPr lang="fi-FI" sz="2160" dirty="0" err="1">
                <a:solidFill>
                  <a:srgbClr val="C00000"/>
                </a:solidFill>
              </a:rPr>
              <a:t>Follow-up</a:t>
            </a:r>
            <a:r>
              <a:rPr lang="fi-FI" sz="2160" dirty="0">
                <a:solidFill>
                  <a:srgbClr val="C00000"/>
                </a:solidFill>
              </a:rPr>
              <a:t> of </a:t>
            </a:r>
            <a:r>
              <a:rPr lang="fi-FI" sz="2160" dirty="0" err="1">
                <a:solidFill>
                  <a:srgbClr val="C00000"/>
                </a:solidFill>
              </a:rPr>
              <a:t>law</a:t>
            </a:r>
            <a:r>
              <a:rPr lang="fi-FI" sz="2160" dirty="0">
                <a:solidFill>
                  <a:srgbClr val="C00000"/>
                </a:solidFill>
              </a:rPr>
              <a:t> and </a:t>
            </a:r>
            <a:r>
              <a:rPr lang="fi-FI" sz="2160" dirty="0" err="1">
                <a:solidFill>
                  <a:srgbClr val="C00000"/>
                </a:solidFill>
              </a:rPr>
              <a:t>applying</a:t>
            </a:r>
            <a:r>
              <a:rPr lang="fi-FI" sz="2160" dirty="0">
                <a:solidFill>
                  <a:srgbClr val="C00000"/>
                </a:solidFill>
              </a:rPr>
              <a:t> it</a:t>
            </a:r>
          </a:p>
          <a:p>
            <a:pPr marL="0" indent="0">
              <a:buNone/>
            </a:pPr>
            <a:r>
              <a:rPr lang="fi-FI" sz="1680" dirty="0">
                <a:solidFill>
                  <a:srgbClr val="C00000"/>
                </a:solidFill>
              </a:rPr>
              <a:t> </a:t>
            </a:r>
          </a:p>
        </p:txBody>
      </p:sp>
      <p:sp>
        <p:nvSpPr>
          <p:cNvPr id="7" name="Rectangle 6"/>
          <p:cNvSpPr/>
          <p:nvPr/>
        </p:nvSpPr>
        <p:spPr>
          <a:xfrm>
            <a:off x="5684947" y="1803046"/>
            <a:ext cx="5897453" cy="1638397"/>
          </a:xfrm>
          <a:prstGeom prst="rect">
            <a:avLst/>
          </a:prstGeom>
        </p:spPr>
        <p:txBody>
          <a:bodyPr wrap="square">
            <a:spAutoFit/>
          </a:bodyPr>
          <a:lstStyle/>
          <a:p>
            <a:pPr defTabSz="1097280" fontAlgn="base">
              <a:spcBef>
                <a:spcPct val="0"/>
              </a:spcBef>
              <a:spcAft>
                <a:spcPct val="0"/>
              </a:spcAft>
            </a:pPr>
            <a:r>
              <a:rPr lang="fi-FI" sz="2400" b="1" dirty="0">
                <a:solidFill>
                  <a:srgbClr val="00B050"/>
                </a:solidFill>
                <a:latin typeface="Palatino Linotype" pitchFamily="18" charset="0"/>
              </a:rPr>
              <a:t>Environment</a:t>
            </a:r>
          </a:p>
          <a:p>
            <a:pPr defTabSz="1097280" fontAlgn="base">
              <a:spcBef>
                <a:spcPct val="0"/>
              </a:spcBef>
              <a:spcAft>
                <a:spcPts val="720"/>
              </a:spcAft>
              <a:buFontTx/>
              <a:buChar char="-"/>
            </a:pPr>
            <a:r>
              <a:rPr lang="fi-FI" sz="2160" dirty="0">
                <a:solidFill>
                  <a:srgbClr val="00B050"/>
                </a:solidFill>
                <a:latin typeface="Palatino Linotype" pitchFamily="18" charset="0"/>
              </a:rPr>
              <a:t> </a:t>
            </a:r>
            <a:r>
              <a:rPr lang="fi-FI" sz="2160" dirty="0" err="1">
                <a:solidFill>
                  <a:srgbClr val="00B050"/>
                </a:solidFill>
                <a:latin typeface="Palatino Linotype" pitchFamily="18" charset="0"/>
              </a:rPr>
              <a:t>Risk</a:t>
            </a:r>
            <a:r>
              <a:rPr lang="fi-FI" sz="2160" dirty="0">
                <a:solidFill>
                  <a:srgbClr val="00B050"/>
                </a:solidFill>
                <a:latin typeface="Palatino Linotype" pitchFamily="18" charset="0"/>
              </a:rPr>
              <a:t> </a:t>
            </a:r>
            <a:r>
              <a:rPr lang="fi-FI" sz="2160" dirty="0" err="1">
                <a:solidFill>
                  <a:srgbClr val="00B050"/>
                </a:solidFill>
                <a:latin typeface="Palatino Linotype" pitchFamily="18" charset="0"/>
              </a:rPr>
              <a:t>analysis</a:t>
            </a:r>
            <a:r>
              <a:rPr lang="fi-FI" sz="2160" dirty="0">
                <a:solidFill>
                  <a:srgbClr val="00B050"/>
                </a:solidFill>
                <a:latin typeface="Palatino Linotype" pitchFamily="18" charset="0"/>
              </a:rPr>
              <a:t> ja prevention </a:t>
            </a:r>
          </a:p>
          <a:p>
            <a:pPr defTabSz="1097280" fontAlgn="base">
              <a:spcBef>
                <a:spcPct val="0"/>
              </a:spcBef>
              <a:spcAft>
                <a:spcPts val="720"/>
              </a:spcAft>
              <a:buFontTx/>
              <a:buChar char="-"/>
            </a:pPr>
            <a:r>
              <a:rPr lang="fi-FI" sz="2160" dirty="0">
                <a:solidFill>
                  <a:srgbClr val="00B050"/>
                </a:solidFill>
                <a:latin typeface="Palatino Linotype" pitchFamily="18" charset="0"/>
              </a:rPr>
              <a:t> </a:t>
            </a:r>
            <a:r>
              <a:rPr lang="fi-FI" sz="2160" dirty="0" err="1">
                <a:solidFill>
                  <a:srgbClr val="00B050"/>
                </a:solidFill>
                <a:latin typeface="Palatino Linotype" pitchFamily="18" charset="0"/>
              </a:rPr>
              <a:t>Follow-up</a:t>
            </a:r>
            <a:r>
              <a:rPr lang="fi-FI" sz="2160" dirty="0">
                <a:solidFill>
                  <a:srgbClr val="00B050"/>
                </a:solidFill>
                <a:latin typeface="Palatino Linotype" pitchFamily="18" charset="0"/>
              </a:rPr>
              <a:t> of </a:t>
            </a:r>
            <a:r>
              <a:rPr lang="fi-FI" sz="2160" dirty="0" err="1">
                <a:solidFill>
                  <a:srgbClr val="00B050"/>
                </a:solidFill>
                <a:latin typeface="Palatino Linotype" pitchFamily="18" charset="0"/>
              </a:rPr>
              <a:t>emissions</a:t>
            </a:r>
            <a:endParaRPr lang="fi-FI" sz="2160" dirty="0">
              <a:solidFill>
                <a:srgbClr val="00B050"/>
              </a:solidFill>
              <a:latin typeface="Palatino Linotype" pitchFamily="18" charset="0"/>
            </a:endParaRPr>
          </a:p>
          <a:p>
            <a:pPr defTabSz="1097280" fontAlgn="base">
              <a:spcBef>
                <a:spcPct val="0"/>
              </a:spcBef>
              <a:spcAft>
                <a:spcPts val="720"/>
              </a:spcAft>
              <a:buFontTx/>
              <a:buChar char="-"/>
            </a:pPr>
            <a:r>
              <a:rPr lang="fi-FI" sz="2160" dirty="0">
                <a:solidFill>
                  <a:srgbClr val="00B050"/>
                </a:solidFill>
                <a:latin typeface="Palatino Linotype" pitchFamily="18" charset="0"/>
              </a:rPr>
              <a:t> </a:t>
            </a:r>
            <a:r>
              <a:rPr lang="fi-FI" sz="2160" dirty="0" err="1">
                <a:solidFill>
                  <a:srgbClr val="00B050"/>
                </a:solidFill>
                <a:latin typeface="Palatino Linotype" pitchFamily="18" charset="0"/>
              </a:rPr>
              <a:t>Follow-up</a:t>
            </a:r>
            <a:r>
              <a:rPr lang="fi-FI" sz="2160" dirty="0">
                <a:solidFill>
                  <a:srgbClr val="00B050"/>
                </a:solidFill>
                <a:latin typeface="Palatino Linotype" pitchFamily="18" charset="0"/>
              </a:rPr>
              <a:t> of </a:t>
            </a:r>
            <a:r>
              <a:rPr lang="fi-FI" sz="2160" dirty="0" err="1">
                <a:solidFill>
                  <a:srgbClr val="00B050"/>
                </a:solidFill>
                <a:latin typeface="Palatino Linotype" pitchFamily="18" charset="0"/>
              </a:rPr>
              <a:t>law</a:t>
            </a:r>
            <a:r>
              <a:rPr lang="fi-FI" sz="2160" dirty="0">
                <a:solidFill>
                  <a:srgbClr val="00B050"/>
                </a:solidFill>
                <a:latin typeface="Palatino Linotype" pitchFamily="18" charset="0"/>
              </a:rPr>
              <a:t> and </a:t>
            </a:r>
            <a:r>
              <a:rPr lang="fi-FI" sz="2160" dirty="0" err="1">
                <a:solidFill>
                  <a:srgbClr val="00B050"/>
                </a:solidFill>
                <a:latin typeface="Palatino Linotype" pitchFamily="18" charset="0"/>
              </a:rPr>
              <a:t>applying</a:t>
            </a:r>
            <a:r>
              <a:rPr lang="fi-FI" sz="2160" dirty="0">
                <a:solidFill>
                  <a:srgbClr val="00B050"/>
                </a:solidFill>
                <a:latin typeface="Palatino Linotype" pitchFamily="18" charset="0"/>
              </a:rPr>
              <a:t> it in </a:t>
            </a:r>
            <a:r>
              <a:rPr lang="fi-FI" sz="2160" dirty="0" err="1">
                <a:solidFill>
                  <a:srgbClr val="00B050"/>
                </a:solidFill>
                <a:latin typeface="Palatino Linotype" pitchFamily="18" charset="0"/>
              </a:rPr>
              <a:t>practise</a:t>
            </a:r>
            <a:endParaRPr lang="fi-FI" sz="2160" dirty="0">
              <a:solidFill>
                <a:srgbClr val="00B050"/>
              </a:solidFill>
              <a:latin typeface="Palatino Linotype" pitchFamily="18" charset="0"/>
            </a:endParaRPr>
          </a:p>
        </p:txBody>
      </p:sp>
      <p:sp>
        <p:nvSpPr>
          <p:cNvPr id="8" name="Rectangle 7"/>
          <p:cNvSpPr/>
          <p:nvPr/>
        </p:nvSpPr>
        <p:spPr>
          <a:xfrm>
            <a:off x="1343472" y="3947927"/>
            <a:ext cx="4925347" cy="2060564"/>
          </a:xfrm>
          <a:prstGeom prst="rect">
            <a:avLst/>
          </a:prstGeom>
        </p:spPr>
        <p:txBody>
          <a:bodyPr wrap="square">
            <a:spAutoFit/>
          </a:bodyPr>
          <a:lstStyle/>
          <a:p>
            <a:pPr defTabSz="1097280" fontAlgn="base">
              <a:spcBef>
                <a:spcPct val="0"/>
              </a:spcBef>
              <a:spcAft>
                <a:spcPct val="0"/>
              </a:spcAft>
            </a:pPr>
            <a:r>
              <a:rPr lang="fi-FI" sz="2400" b="1" dirty="0" err="1">
                <a:solidFill>
                  <a:srgbClr val="1D1D1C"/>
                </a:solidFill>
                <a:latin typeface="Palatino Linotype" pitchFamily="18" charset="0"/>
              </a:rPr>
              <a:t>Production</a:t>
            </a:r>
            <a:endParaRPr lang="fi-FI" sz="2400" b="1" dirty="0">
              <a:solidFill>
                <a:srgbClr val="1D1D1C"/>
              </a:solidFill>
              <a:latin typeface="Palatino Linotype" pitchFamily="18" charset="0"/>
            </a:endParaRPr>
          </a:p>
          <a:p>
            <a:pPr defTabSz="1097280" fontAlgn="base">
              <a:spcBef>
                <a:spcPct val="0"/>
              </a:spcBef>
              <a:spcAft>
                <a:spcPts val="720"/>
              </a:spcAft>
              <a:buFontTx/>
              <a:buChar char="-"/>
            </a:pPr>
            <a:r>
              <a:rPr lang="fi-FI" sz="2160" dirty="0">
                <a:solidFill>
                  <a:srgbClr val="1D1D1C"/>
                </a:solidFill>
                <a:latin typeface="Palatino Linotype" pitchFamily="18" charset="0"/>
              </a:rPr>
              <a:t> Planning of </a:t>
            </a:r>
            <a:r>
              <a:rPr lang="fi-FI" sz="2160" dirty="0" err="1">
                <a:solidFill>
                  <a:srgbClr val="1D1D1C"/>
                </a:solidFill>
                <a:latin typeface="Palatino Linotype" pitchFamily="18" charset="0"/>
              </a:rPr>
              <a:t>production</a:t>
            </a:r>
            <a:r>
              <a:rPr lang="fi-FI" sz="2160" dirty="0">
                <a:solidFill>
                  <a:srgbClr val="1D1D1C"/>
                </a:solidFill>
                <a:latin typeface="Palatino Linotype" pitchFamily="18" charset="0"/>
              </a:rPr>
              <a:t> </a:t>
            </a:r>
            <a:r>
              <a:rPr lang="fi-FI" sz="2160" dirty="0" err="1">
                <a:solidFill>
                  <a:srgbClr val="1D1D1C"/>
                </a:solidFill>
                <a:latin typeface="Palatino Linotype" pitchFamily="18" charset="0"/>
              </a:rPr>
              <a:t>process</a:t>
            </a:r>
            <a:endParaRPr lang="fi-FI" sz="2160" dirty="0">
              <a:solidFill>
                <a:srgbClr val="1D1D1C"/>
              </a:solidFill>
              <a:latin typeface="Palatino Linotype" pitchFamily="18" charset="0"/>
            </a:endParaRPr>
          </a:p>
          <a:p>
            <a:pPr defTabSz="1097280" fontAlgn="base">
              <a:spcBef>
                <a:spcPct val="0"/>
              </a:spcBef>
              <a:spcAft>
                <a:spcPts val="720"/>
              </a:spcAft>
              <a:buFontTx/>
              <a:buChar char="-"/>
            </a:pPr>
            <a:r>
              <a:rPr lang="fi-FI" sz="2160" dirty="0">
                <a:solidFill>
                  <a:srgbClr val="1D1D1C"/>
                </a:solidFill>
                <a:latin typeface="Palatino Linotype" pitchFamily="18" charset="0"/>
              </a:rPr>
              <a:t> </a:t>
            </a:r>
            <a:r>
              <a:rPr lang="fi-FI" sz="2160" dirty="0" err="1">
                <a:solidFill>
                  <a:srgbClr val="1D1D1C"/>
                </a:solidFill>
                <a:latin typeface="Palatino Linotype" pitchFamily="18" charset="0"/>
              </a:rPr>
              <a:t>Follow-up</a:t>
            </a:r>
            <a:r>
              <a:rPr lang="fi-FI" sz="2160" dirty="0">
                <a:solidFill>
                  <a:srgbClr val="1D1D1C"/>
                </a:solidFill>
                <a:latin typeface="Palatino Linotype" pitchFamily="18" charset="0"/>
              </a:rPr>
              <a:t> of </a:t>
            </a:r>
            <a:r>
              <a:rPr lang="fi-FI" sz="2160" dirty="0" err="1">
                <a:solidFill>
                  <a:srgbClr val="1D1D1C"/>
                </a:solidFill>
                <a:latin typeface="Palatino Linotype" pitchFamily="18" charset="0"/>
              </a:rPr>
              <a:t>production</a:t>
            </a:r>
            <a:r>
              <a:rPr lang="fi-FI" sz="2160" dirty="0">
                <a:solidFill>
                  <a:srgbClr val="1D1D1C"/>
                </a:solidFill>
                <a:latin typeface="Palatino Linotype" pitchFamily="18" charset="0"/>
              </a:rPr>
              <a:t> </a:t>
            </a:r>
            <a:r>
              <a:rPr lang="fi-FI" sz="2160" dirty="0" err="1">
                <a:solidFill>
                  <a:srgbClr val="1D1D1C"/>
                </a:solidFill>
                <a:latin typeface="Palatino Linotype" pitchFamily="18" charset="0"/>
              </a:rPr>
              <a:t>process</a:t>
            </a:r>
            <a:endParaRPr lang="fi-FI" sz="2160" dirty="0">
              <a:solidFill>
                <a:srgbClr val="1D1D1C"/>
              </a:solidFill>
              <a:latin typeface="Palatino Linotype" pitchFamily="18" charset="0"/>
            </a:endParaRPr>
          </a:p>
          <a:p>
            <a:pPr defTabSz="1097280" fontAlgn="base">
              <a:spcBef>
                <a:spcPct val="0"/>
              </a:spcBef>
              <a:spcAft>
                <a:spcPts val="720"/>
              </a:spcAft>
              <a:buFontTx/>
              <a:buChar char="-"/>
            </a:pPr>
            <a:r>
              <a:rPr lang="fi-FI" sz="2160" dirty="0">
                <a:solidFill>
                  <a:srgbClr val="1D1D1C"/>
                </a:solidFill>
                <a:latin typeface="Palatino Linotype" pitchFamily="18" charset="0"/>
              </a:rPr>
              <a:t> </a:t>
            </a:r>
            <a:r>
              <a:rPr lang="fi-FI" sz="2160" dirty="0" err="1">
                <a:solidFill>
                  <a:srgbClr val="1D1D1C"/>
                </a:solidFill>
                <a:latin typeface="Palatino Linotype" pitchFamily="18" charset="0"/>
              </a:rPr>
              <a:t>Guiding</a:t>
            </a:r>
            <a:r>
              <a:rPr lang="fi-FI" sz="2160" dirty="0">
                <a:solidFill>
                  <a:srgbClr val="1D1D1C"/>
                </a:solidFill>
                <a:latin typeface="Palatino Linotype" pitchFamily="18" charset="0"/>
              </a:rPr>
              <a:t> of </a:t>
            </a:r>
            <a:r>
              <a:rPr lang="fi-FI" sz="2160" dirty="0" err="1">
                <a:solidFill>
                  <a:srgbClr val="1D1D1C"/>
                </a:solidFill>
                <a:latin typeface="Palatino Linotype" pitchFamily="18" charset="0"/>
              </a:rPr>
              <a:t>production</a:t>
            </a:r>
            <a:endParaRPr lang="fi-FI" sz="2160" dirty="0">
              <a:solidFill>
                <a:srgbClr val="1D1D1C"/>
              </a:solidFill>
              <a:latin typeface="Palatino Linotype" pitchFamily="18" charset="0"/>
            </a:endParaRPr>
          </a:p>
          <a:p>
            <a:pPr defTabSz="1097280" fontAlgn="base">
              <a:spcBef>
                <a:spcPct val="0"/>
              </a:spcBef>
              <a:spcAft>
                <a:spcPts val="720"/>
              </a:spcAft>
              <a:buFontTx/>
              <a:buChar char="-"/>
            </a:pPr>
            <a:r>
              <a:rPr lang="fi-FI" sz="2160" dirty="0">
                <a:solidFill>
                  <a:srgbClr val="1D1D1C"/>
                </a:solidFill>
                <a:latin typeface="Palatino Linotype" pitchFamily="18" charset="0"/>
              </a:rPr>
              <a:t> </a:t>
            </a:r>
            <a:r>
              <a:rPr lang="fi-FI" sz="2160" dirty="0" err="1">
                <a:solidFill>
                  <a:srgbClr val="1D1D1C"/>
                </a:solidFill>
                <a:latin typeface="Palatino Linotype" pitchFamily="18" charset="0"/>
              </a:rPr>
              <a:t>Follow-up</a:t>
            </a:r>
            <a:r>
              <a:rPr lang="fi-FI" sz="2160" dirty="0">
                <a:solidFill>
                  <a:srgbClr val="1D1D1C"/>
                </a:solidFill>
                <a:latin typeface="Palatino Linotype" pitchFamily="18" charset="0"/>
              </a:rPr>
              <a:t> of </a:t>
            </a:r>
            <a:r>
              <a:rPr lang="fi-FI" sz="2160" dirty="0" err="1">
                <a:solidFill>
                  <a:srgbClr val="1D1D1C"/>
                </a:solidFill>
                <a:latin typeface="Palatino Linotype" pitchFamily="18" charset="0"/>
              </a:rPr>
              <a:t>law</a:t>
            </a:r>
            <a:r>
              <a:rPr lang="fi-FI" sz="2160" dirty="0">
                <a:solidFill>
                  <a:srgbClr val="1D1D1C"/>
                </a:solidFill>
                <a:latin typeface="Palatino Linotype" pitchFamily="18" charset="0"/>
              </a:rPr>
              <a:t> and </a:t>
            </a:r>
            <a:r>
              <a:rPr lang="fi-FI" sz="2160" dirty="0" err="1">
                <a:solidFill>
                  <a:srgbClr val="1D1D1C"/>
                </a:solidFill>
                <a:latin typeface="Palatino Linotype" pitchFamily="18" charset="0"/>
              </a:rPr>
              <a:t>applying</a:t>
            </a:r>
            <a:endParaRPr lang="fi-FI" sz="2160" dirty="0">
              <a:solidFill>
                <a:srgbClr val="1D1D1C"/>
              </a:solidFill>
              <a:latin typeface="Palatino Linotype" pitchFamily="18" charset="0"/>
            </a:endParaRPr>
          </a:p>
        </p:txBody>
      </p:sp>
      <p:sp>
        <p:nvSpPr>
          <p:cNvPr id="9" name="Rectangle 8"/>
          <p:cNvSpPr/>
          <p:nvPr/>
        </p:nvSpPr>
        <p:spPr>
          <a:xfrm>
            <a:off x="5924707" y="3987166"/>
            <a:ext cx="5355869" cy="1638397"/>
          </a:xfrm>
          <a:prstGeom prst="rect">
            <a:avLst/>
          </a:prstGeom>
        </p:spPr>
        <p:txBody>
          <a:bodyPr wrap="square">
            <a:spAutoFit/>
          </a:bodyPr>
          <a:lstStyle/>
          <a:p>
            <a:pPr defTabSz="1097280" fontAlgn="base">
              <a:spcBef>
                <a:spcPct val="0"/>
              </a:spcBef>
              <a:spcAft>
                <a:spcPct val="0"/>
              </a:spcAft>
            </a:pPr>
            <a:r>
              <a:rPr lang="fi-FI" sz="2400" b="1" dirty="0" err="1">
                <a:solidFill>
                  <a:srgbClr val="C49500"/>
                </a:solidFill>
                <a:latin typeface="Palatino Linotype" pitchFamily="18" charset="0"/>
              </a:rPr>
              <a:t>Quality</a:t>
            </a:r>
            <a:endParaRPr lang="fi-FI" sz="2400" b="1" dirty="0">
              <a:solidFill>
                <a:srgbClr val="C49500"/>
              </a:solidFill>
              <a:latin typeface="Palatino Linotype" pitchFamily="18" charset="0"/>
            </a:endParaRPr>
          </a:p>
          <a:p>
            <a:pPr defTabSz="1097280" fontAlgn="base">
              <a:spcBef>
                <a:spcPct val="0"/>
              </a:spcBef>
              <a:spcAft>
                <a:spcPts val="720"/>
              </a:spcAft>
              <a:buFontTx/>
              <a:buChar char="-"/>
            </a:pPr>
            <a:r>
              <a:rPr lang="fi-FI" sz="1680" dirty="0">
                <a:solidFill>
                  <a:srgbClr val="C49500"/>
                </a:solidFill>
                <a:latin typeface="Palatino Linotype" pitchFamily="18" charset="0"/>
              </a:rPr>
              <a:t> </a:t>
            </a:r>
            <a:r>
              <a:rPr lang="fi-FI" sz="2160" dirty="0" err="1">
                <a:solidFill>
                  <a:srgbClr val="C49500"/>
                </a:solidFill>
                <a:latin typeface="Palatino Linotype" pitchFamily="18" charset="0"/>
              </a:rPr>
              <a:t>Verifying</a:t>
            </a:r>
            <a:r>
              <a:rPr lang="fi-FI" sz="2160" dirty="0">
                <a:solidFill>
                  <a:srgbClr val="C49500"/>
                </a:solidFill>
                <a:latin typeface="Palatino Linotype" pitchFamily="18" charset="0"/>
              </a:rPr>
              <a:t> </a:t>
            </a:r>
            <a:r>
              <a:rPr lang="fi-FI" sz="2160" dirty="0" err="1">
                <a:solidFill>
                  <a:srgbClr val="C49500"/>
                </a:solidFill>
                <a:latin typeface="Palatino Linotype" pitchFamily="18" charset="0"/>
              </a:rPr>
              <a:t>the</a:t>
            </a:r>
            <a:r>
              <a:rPr lang="fi-FI" sz="2160" dirty="0">
                <a:solidFill>
                  <a:srgbClr val="C49500"/>
                </a:solidFill>
                <a:latin typeface="Palatino Linotype" pitchFamily="18" charset="0"/>
              </a:rPr>
              <a:t> </a:t>
            </a:r>
            <a:r>
              <a:rPr lang="fi-FI" sz="2160" dirty="0" err="1">
                <a:solidFill>
                  <a:srgbClr val="C49500"/>
                </a:solidFill>
                <a:latin typeface="Palatino Linotype" pitchFamily="18" charset="0"/>
              </a:rPr>
              <a:t>functionality</a:t>
            </a:r>
            <a:r>
              <a:rPr lang="fi-FI" sz="2160" dirty="0">
                <a:solidFill>
                  <a:srgbClr val="C49500"/>
                </a:solidFill>
                <a:latin typeface="Palatino Linotype" pitchFamily="18" charset="0"/>
              </a:rPr>
              <a:t> of products</a:t>
            </a:r>
          </a:p>
          <a:p>
            <a:pPr defTabSz="1097280" fontAlgn="base">
              <a:spcBef>
                <a:spcPct val="0"/>
              </a:spcBef>
              <a:spcAft>
                <a:spcPts val="720"/>
              </a:spcAft>
              <a:buFontTx/>
              <a:buChar char="-"/>
            </a:pPr>
            <a:r>
              <a:rPr lang="fi-FI" sz="2160" dirty="0">
                <a:solidFill>
                  <a:srgbClr val="C49500"/>
                </a:solidFill>
                <a:latin typeface="Palatino Linotype" pitchFamily="18" charset="0"/>
              </a:rPr>
              <a:t> </a:t>
            </a:r>
            <a:r>
              <a:rPr lang="fi-FI" sz="2160" dirty="0" err="1">
                <a:solidFill>
                  <a:srgbClr val="C49500"/>
                </a:solidFill>
                <a:latin typeface="Palatino Linotype" pitchFamily="18" charset="0"/>
              </a:rPr>
              <a:t>Verifying</a:t>
            </a:r>
            <a:r>
              <a:rPr lang="fi-FI" sz="2160" dirty="0">
                <a:solidFill>
                  <a:srgbClr val="C49500"/>
                </a:solidFill>
                <a:latin typeface="Palatino Linotype" pitchFamily="18" charset="0"/>
              </a:rPr>
              <a:t> </a:t>
            </a:r>
            <a:r>
              <a:rPr lang="fi-FI" sz="2160" dirty="0" err="1">
                <a:solidFill>
                  <a:srgbClr val="C49500"/>
                </a:solidFill>
                <a:latin typeface="Palatino Linotype" pitchFamily="18" charset="0"/>
              </a:rPr>
              <a:t>the</a:t>
            </a:r>
            <a:r>
              <a:rPr lang="fi-FI" sz="2160" dirty="0">
                <a:solidFill>
                  <a:srgbClr val="C49500"/>
                </a:solidFill>
                <a:latin typeface="Palatino Linotype" pitchFamily="18" charset="0"/>
              </a:rPr>
              <a:t> </a:t>
            </a:r>
            <a:r>
              <a:rPr lang="fi-FI" sz="2160" dirty="0" err="1">
                <a:solidFill>
                  <a:srgbClr val="C49500"/>
                </a:solidFill>
                <a:latin typeface="Palatino Linotype" pitchFamily="18" charset="0"/>
              </a:rPr>
              <a:t>validity</a:t>
            </a:r>
            <a:r>
              <a:rPr lang="fi-FI" sz="2160" dirty="0">
                <a:solidFill>
                  <a:srgbClr val="C49500"/>
                </a:solidFill>
                <a:latin typeface="Palatino Linotype" pitchFamily="18" charset="0"/>
              </a:rPr>
              <a:t> of products</a:t>
            </a:r>
          </a:p>
          <a:p>
            <a:pPr defTabSz="1097280" fontAlgn="base">
              <a:spcBef>
                <a:spcPct val="0"/>
              </a:spcBef>
              <a:spcAft>
                <a:spcPts val="720"/>
              </a:spcAft>
              <a:buFontTx/>
              <a:buChar char="-"/>
            </a:pPr>
            <a:r>
              <a:rPr lang="fi-FI" sz="2160" dirty="0">
                <a:solidFill>
                  <a:srgbClr val="C49500"/>
                </a:solidFill>
                <a:latin typeface="Palatino Linotype" pitchFamily="18" charset="0"/>
              </a:rPr>
              <a:t> </a:t>
            </a:r>
            <a:r>
              <a:rPr lang="fi-FI" sz="2160" dirty="0" err="1">
                <a:solidFill>
                  <a:srgbClr val="C49500"/>
                </a:solidFill>
                <a:latin typeface="Palatino Linotype" pitchFamily="18" charset="0"/>
              </a:rPr>
              <a:t>Follow-up</a:t>
            </a:r>
            <a:r>
              <a:rPr lang="fi-FI" sz="2160" dirty="0">
                <a:solidFill>
                  <a:srgbClr val="C49500"/>
                </a:solidFill>
                <a:latin typeface="Palatino Linotype" pitchFamily="18" charset="0"/>
              </a:rPr>
              <a:t> of </a:t>
            </a:r>
            <a:r>
              <a:rPr lang="fi-FI" sz="2160" dirty="0" err="1">
                <a:solidFill>
                  <a:srgbClr val="C49500"/>
                </a:solidFill>
                <a:latin typeface="Palatino Linotype" pitchFamily="18" charset="0"/>
              </a:rPr>
              <a:t>law</a:t>
            </a:r>
            <a:r>
              <a:rPr lang="fi-FI" sz="2160" dirty="0">
                <a:solidFill>
                  <a:srgbClr val="C49500"/>
                </a:solidFill>
                <a:latin typeface="Palatino Linotype" pitchFamily="18" charset="0"/>
              </a:rPr>
              <a:t> and </a:t>
            </a:r>
            <a:r>
              <a:rPr lang="fi-FI" sz="2160" dirty="0" err="1">
                <a:solidFill>
                  <a:srgbClr val="C49500"/>
                </a:solidFill>
                <a:latin typeface="Palatino Linotype" pitchFamily="18" charset="0"/>
              </a:rPr>
              <a:t>applying</a:t>
            </a:r>
            <a:endParaRPr lang="fi-FI" sz="2160" dirty="0">
              <a:solidFill>
                <a:srgbClr val="C49500"/>
              </a:solidFill>
              <a:latin typeface="Palatino Linotype" pitchFamily="18" charset="0"/>
            </a:endParaRPr>
          </a:p>
        </p:txBody>
      </p:sp>
      <p:pic>
        <p:nvPicPr>
          <p:cNvPr id="10" name="Picture 9" descr="C:\Users\kvaanane\Desktop\Multico_sininen-teksti-RGB.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2641" y="477839"/>
            <a:ext cx="2837815" cy="885825"/>
          </a:xfrm>
          <a:prstGeom prst="rect">
            <a:avLst/>
          </a:prstGeom>
          <a:noFill/>
          <a:ln>
            <a:noFill/>
          </a:ln>
        </p:spPr>
      </p:pic>
    </p:spTree>
    <p:extLst>
      <p:ext uri="{BB962C8B-B14F-4D97-AF65-F5344CB8AC3E}">
        <p14:creationId xmlns:p14="http://schemas.microsoft.com/office/powerpoint/2010/main" val="3664804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404476" y="0"/>
            <a:ext cx="7296150" cy="6848475"/>
            <a:chOff x="2292374" y="9525"/>
            <a:chExt cx="7296150" cy="6848475"/>
          </a:xfrm>
        </p:grpSpPr>
        <p:pic>
          <p:nvPicPr>
            <p:cNvPr id="4" name="Picture 3"/>
            <p:cNvPicPr>
              <a:picLocks noChangeAspect="1"/>
            </p:cNvPicPr>
            <p:nvPr/>
          </p:nvPicPr>
          <p:blipFill>
            <a:blip r:embed="rId3"/>
            <a:stretch>
              <a:fillRect/>
            </a:stretch>
          </p:blipFill>
          <p:spPr>
            <a:xfrm>
              <a:off x="2292374" y="9525"/>
              <a:ext cx="7296150" cy="6848475"/>
            </a:xfrm>
            <a:prstGeom prst="rect">
              <a:avLst/>
            </a:prstGeom>
          </p:spPr>
        </p:pic>
        <p:grpSp>
          <p:nvGrpSpPr>
            <p:cNvPr id="3" name="Group 2"/>
            <p:cNvGrpSpPr/>
            <p:nvPr/>
          </p:nvGrpSpPr>
          <p:grpSpPr>
            <a:xfrm>
              <a:off x="2416521" y="247973"/>
              <a:ext cx="7047856" cy="6560069"/>
              <a:chOff x="2408500" y="247973"/>
              <a:chExt cx="7047856" cy="6560069"/>
            </a:xfrm>
          </p:grpSpPr>
          <p:grpSp>
            <p:nvGrpSpPr>
              <p:cNvPr id="30" name="Group 29"/>
              <p:cNvGrpSpPr/>
              <p:nvPr/>
            </p:nvGrpSpPr>
            <p:grpSpPr>
              <a:xfrm>
                <a:off x="2408500" y="247973"/>
                <a:ext cx="7047856" cy="1859961"/>
                <a:chOff x="216976" y="247973"/>
                <a:chExt cx="7047856" cy="1859961"/>
              </a:xfrm>
            </p:grpSpPr>
            <p:sp>
              <p:nvSpPr>
                <p:cNvPr id="22" name="TextBox 21"/>
                <p:cNvSpPr txBox="1"/>
                <p:nvPr/>
              </p:nvSpPr>
              <p:spPr>
                <a:xfrm>
                  <a:off x="216976" y="247973"/>
                  <a:ext cx="2921431" cy="369332"/>
                </a:xfrm>
                <a:prstGeom prst="rect">
                  <a:avLst/>
                </a:prstGeom>
                <a:noFill/>
              </p:spPr>
              <p:txBody>
                <a:bodyPr wrap="square" rtlCol="0">
                  <a:spAutoFit/>
                </a:bodyPr>
                <a:lstStyle/>
                <a:p>
                  <a:r>
                    <a:rPr lang="en-GB" dirty="0" smtClean="0">
                      <a:solidFill>
                        <a:schemeClr val="accent1">
                          <a:lumMod val="75000"/>
                        </a:schemeClr>
                      </a:solidFill>
                      <a:latin typeface="Arial Black" panose="020B0A04020102020204" pitchFamily="34" charset="0"/>
                    </a:rPr>
                    <a:t>LOCAL NEWS PAPER</a:t>
                  </a:r>
                  <a:endParaRPr lang="en-GB" dirty="0">
                    <a:solidFill>
                      <a:schemeClr val="accent1">
                        <a:lumMod val="75000"/>
                      </a:schemeClr>
                    </a:solidFill>
                    <a:latin typeface="Arial Black" panose="020B0A04020102020204" pitchFamily="34" charset="0"/>
                  </a:endParaRPr>
                </a:p>
              </p:txBody>
            </p:sp>
            <p:sp>
              <p:nvSpPr>
                <p:cNvPr id="23" name="TextBox 22"/>
                <p:cNvSpPr txBox="1"/>
                <p:nvPr/>
              </p:nvSpPr>
              <p:spPr>
                <a:xfrm>
                  <a:off x="3321803" y="247973"/>
                  <a:ext cx="2921431" cy="369332"/>
                </a:xfrm>
                <a:prstGeom prst="rect">
                  <a:avLst/>
                </a:prstGeom>
                <a:noFill/>
              </p:spPr>
              <p:txBody>
                <a:bodyPr wrap="square" rtlCol="0">
                  <a:spAutoFit/>
                </a:bodyPr>
                <a:lstStyle/>
                <a:p>
                  <a:r>
                    <a:rPr lang="en-GB" sz="900" dirty="0" smtClean="0">
                      <a:solidFill>
                        <a:schemeClr val="accent1">
                          <a:lumMod val="60000"/>
                          <a:lumOff val="40000"/>
                        </a:schemeClr>
                      </a:solidFill>
                      <a:latin typeface="Arial Black" panose="020B0A04020102020204" pitchFamily="34" charset="0"/>
                    </a:rPr>
                    <a:t>1.1.2018</a:t>
                  </a:r>
                  <a:br>
                    <a:rPr lang="en-GB" sz="900" dirty="0" smtClean="0">
                      <a:solidFill>
                        <a:schemeClr val="accent1">
                          <a:lumMod val="60000"/>
                          <a:lumOff val="40000"/>
                        </a:schemeClr>
                      </a:solidFill>
                      <a:latin typeface="Arial Black" panose="020B0A04020102020204" pitchFamily="34" charset="0"/>
                    </a:rPr>
                  </a:br>
                  <a:endParaRPr lang="en-GB" sz="900" dirty="0">
                    <a:solidFill>
                      <a:schemeClr val="accent1">
                        <a:lumMod val="60000"/>
                        <a:lumOff val="40000"/>
                      </a:schemeClr>
                    </a:solidFill>
                    <a:latin typeface="Arial Black" panose="020B0A04020102020204" pitchFamily="34" charset="0"/>
                  </a:endParaRPr>
                </a:p>
              </p:txBody>
            </p:sp>
            <p:sp>
              <p:nvSpPr>
                <p:cNvPr id="24" name="TextBox 23"/>
                <p:cNvSpPr txBox="1"/>
                <p:nvPr/>
              </p:nvSpPr>
              <p:spPr>
                <a:xfrm>
                  <a:off x="216976" y="937647"/>
                  <a:ext cx="7047856" cy="276999"/>
                </a:xfrm>
                <a:prstGeom prst="rect">
                  <a:avLst/>
                </a:prstGeom>
                <a:noFill/>
              </p:spPr>
              <p:txBody>
                <a:bodyPr wrap="square" rtlCol="0">
                  <a:spAutoFit/>
                </a:bodyPr>
                <a:lstStyle/>
                <a:p>
                  <a:r>
                    <a:rPr lang="en-GB" sz="1200" dirty="0" smtClean="0">
                      <a:solidFill>
                        <a:schemeClr val="bg1"/>
                      </a:solidFill>
                      <a:latin typeface="Bahnschrift SemiLight" panose="020B0502040204020203" pitchFamily="34" charset="0"/>
                    </a:rPr>
                    <a:t>Front page  |  News  | Themes  | Events  |  Search 		</a:t>
                  </a:r>
                  <a:r>
                    <a:rPr lang="en-GB" sz="1200" dirty="0">
                      <a:solidFill>
                        <a:schemeClr val="bg1"/>
                      </a:solidFill>
                      <a:latin typeface="Bahnschrift SemiLight" panose="020B0502040204020203" pitchFamily="34" charset="0"/>
                    </a:rPr>
                    <a:t>	 </a:t>
                  </a:r>
                  <a:r>
                    <a:rPr lang="en-GB" sz="1200" dirty="0" smtClean="0">
                      <a:solidFill>
                        <a:schemeClr val="bg1"/>
                      </a:solidFill>
                      <a:latin typeface="Bahnschrift SemiLight" panose="020B0502040204020203" pitchFamily="34" charset="0"/>
                    </a:rPr>
                    <a:t>    Customer service  </a:t>
                  </a:r>
                  <a:endParaRPr lang="en-GB" sz="1200" dirty="0">
                    <a:solidFill>
                      <a:schemeClr val="bg1"/>
                    </a:solidFill>
                    <a:latin typeface="Bahnschrift SemiLight" panose="020B0502040204020203" pitchFamily="34" charset="0"/>
                  </a:endParaRPr>
                </a:p>
              </p:txBody>
            </p:sp>
            <p:pic>
              <p:nvPicPr>
                <p:cNvPr id="25" name="Picture 24"/>
                <p:cNvPicPr>
                  <a:picLocks noChangeAspect="1"/>
                </p:cNvPicPr>
                <p:nvPr/>
              </p:nvPicPr>
              <p:blipFill>
                <a:blip r:embed="rId4"/>
                <a:stretch>
                  <a:fillRect/>
                </a:stretch>
              </p:blipFill>
              <p:spPr>
                <a:xfrm>
                  <a:off x="3448659" y="962228"/>
                  <a:ext cx="214028" cy="227836"/>
                </a:xfrm>
                <a:prstGeom prst="rect">
                  <a:avLst/>
                </a:prstGeom>
              </p:spPr>
            </p:pic>
            <p:sp>
              <p:nvSpPr>
                <p:cNvPr id="27" name="TextBox 26"/>
                <p:cNvSpPr txBox="1"/>
                <p:nvPr/>
              </p:nvSpPr>
              <p:spPr>
                <a:xfrm>
                  <a:off x="1347308" y="1461603"/>
                  <a:ext cx="4630757" cy="646331"/>
                </a:xfrm>
                <a:prstGeom prst="rect">
                  <a:avLst/>
                </a:prstGeom>
                <a:noFill/>
              </p:spPr>
              <p:txBody>
                <a:bodyPr wrap="square" rtlCol="0">
                  <a:spAutoFit/>
                </a:bodyPr>
                <a:lstStyle/>
                <a:p>
                  <a:r>
                    <a:rPr lang="en-GB" dirty="0" smtClean="0">
                      <a:latin typeface="Arial Rounded MT Bold" panose="020F0704030504030204" pitchFamily="34" charset="0"/>
                    </a:rPr>
                    <a:t>*Local city* drinking water is polluted</a:t>
                  </a:r>
                </a:p>
                <a:p>
                  <a:r>
                    <a:rPr lang="en-GB" dirty="0" smtClean="0">
                      <a:latin typeface="Arial Rounded MT Bold" panose="020F0704030504030204" pitchFamily="34" charset="0"/>
                    </a:rPr>
                    <a:t>People sent to hospital</a:t>
                  </a:r>
                  <a:endParaRPr lang="en-GB" dirty="0">
                    <a:latin typeface="Arial Rounded MT Bold" panose="020F0704030504030204" pitchFamily="34" charset="0"/>
                  </a:endParaRPr>
                </a:p>
              </p:txBody>
            </p:sp>
          </p:grpSp>
          <p:sp>
            <p:nvSpPr>
              <p:cNvPr id="2" name="TextBox 1"/>
              <p:cNvSpPr txBox="1"/>
              <p:nvPr/>
            </p:nvSpPr>
            <p:spPr>
              <a:xfrm>
                <a:off x="3538832" y="5423047"/>
                <a:ext cx="4839188" cy="1384995"/>
              </a:xfrm>
              <a:prstGeom prst="rect">
                <a:avLst/>
              </a:prstGeom>
              <a:noFill/>
            </p:spPr>
            <p:txBody>
              <a:bodyPr wrap="square" rtlCol="0">
                <a:spAutoFit/>
              </a:bodyPr>
              <a:lstStyle/>
              <a:p>
                <a:r>
                  <a:rPr lang="en-GB" sz="1200" dirty="0" smtClean="0">
                    <a:latin typeface="Palatino Linotype" panose="02040502050505030304" pitchFamily="18" charset="0"/>
                  </a:rPr>
                  <a:t>“Drinking water in the whole city is undrinkable. Water includes insoluble and soluble impurities.” says the City’s water service supervisor. “We need all the help we can get to solve this problem.”</a:t>
                </a:r>
                <a:br>
                  <a:rPr lang="en-GB" sz="1200" dirty="0" smtClean="0">
                    <a:latin typeface="Palatino Linotype" panose="02040502050505030304" pitchFamily="18" charset="0"/>
                  </a:rPr>
                </a:br>
                <a:endParaRPr lang="en-GB" sz="1100" dirty="0">
                  <a:latin typeface="Palatino Linotype" panose="02040502050505030304" pitchFamily="18" charset="0"/>
                </a:endParaRPr>
              </a:p>
              <a:p>
                <a:r>
                  <a:rPr lang="en-GB" sz="1200" dirty="0" smtClean="0">
                    <a:latin typeface="Palatino Linotype" panose="02040502050505030304" pitchFamily="18" charset="0"/>
                  </a:rPr>
                  <a:t>Scientists are concerned of the effects </a:t>
                </a:r>
                <a:r>
                  <a:rPr lang="en-GB" sz="1200" dirty="0">
                    <a:latin typeface="Palatino Linotype" panose="02040502050505030304" pitchFamily="18" charset="0"/>
                  </a:rPr>
                  <a:t>of the climate change </a:t>
                </a:r>
                <a:r>
                  <a:rPr lang="en-GB" sz="1200" dirty="0" smtClean="0">
                    <a:latin typeface="Palatino Linotype" panose="02040502050505030304" pitchFamily="18" charset="0"/>
                  </a:rPr>
                  <a:t>and air quality on </a:t>
                </a:r>
                <a:r>
                  <a:rPr lang="en-GB" sz="1200" dirty="0">
                    <a:latin typeface="Palatino Linotype" panose="02040502050505030304" pitchFamily="18" charset="0"/>
                  </a:rPr>
                  <a:t>declining water </a:t>
                </a:r>
                <a:r>
                  <a:rPr lang="en-GB" sz="1200" dirty="0" smtClean="0">
                    <a:latin typeface="Palatino Linotype" panose="02040502050505030304" pitchFamily="18" charset="0"/>
                  </a:rPr>
                  <a:t>quality. This current problem might be partly caused by long-term pollution.</a:t>
                </a:r>
                <a:endParaRPr lang="en-GB" sz="1200" dirty="0">
                  <a:latin typeface="Palatino Linotype" panose="02040502050505030304" pitchFamily="18" charset="0"/>
                </a:endParaRPr>
              </a:p>
            </p:txBody>
          </p:sp>
        </p:grpSp>
      </p:gr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454" t="15407" r="-454" b="15797"/>
          <a:stretch/>
        </p:blipFill>
        <p:spPr>
          <a:xfrm>
            <a:off x="3737863" y="2063889"/>
            <a:ext cx="4044885" cy="3349633"/>
          </a:xfrm>
          <a:prstGeom prst="rect">
            <a:avLst/>
          </a:prstGeom>
        </p:spPr>
      </p:pic>
    </p:spTree>
    <p:extLst>
      <p:ext uri="{BB962C8B-B14F-4D97-AF65-F5344CB8AC3E}">
        <p14:creationId xmlns:p14="http://schemas.microsoft.com/office/powerpoint/2010/main" val="20453454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236" y="433516"/>
            <a:ext cx="10023514" cy="1008064"/>
          </a:xfrm>
        </p:spPr>
        <p:txBody>
          <a:bodyPr/>
          <a:lstStyle/>
          <a:p>
            <a:r>
              <a:rPr lang="fi-FI" dirty="0" smtClean="0"/>
              <a:t>Product </a:t>
            </a:r>
            <a:r>
              <a:rPr lang="fi-FI" dirty="0" err="1" smtClean="0"/>
              <a:t>development</a:t>
            </a:r>
            <a:r>
              <a:rPr lang="fi-FI" dirty="0" smtClean="0"/>
              <a:t> </a:t>
            </a:r>
            <a:r>
              <a:rPr lang="fi-FI" dirty="0" err="1" smtClean="0"/>
              <a:t>chemist</a:t>
            </a:r>
            <a:r>
              <a:rPr lang="fi-FI" dirty="0" smtClean="0"/>
              <a:t> as a </a:t>
            </a:r>
            <a:r>
              <a:rPr lang="fi-FI" dirty="0" err="1" smtClean="0"/>
              <a:t>part</a:t>
            </a:r>
            <a:r>
              <a:rPr lang="fi-FI" dirty="0" smtClean="0"/>
              <a:t> of </a:t>
            </a:r>
            <a:r>
              <a:rPr lang="fi-FI" dirty="0" err="1" smtClean="0"/>
              <a:t>group</a:t>
            </a:r>
            <a:endParaRPr lang="fi-FI" dirty="0"/>
          </a:p>
        </p:txBody>
      </p:sp>
      <p:sp>
        <p:nvSpPr>
          <p:cNvPr id="3" name="Content Placeholder 2"/>
          <p:cNvSpPr>
            <a:spLocks noGrp="1"/>
          </p:cNvSpPr>
          <p:nvPr>
            <p:ph idx="1"/>
          </p:nvPr>
        </p:nvSpPr>
        <p:spPr>
          <a:xfrm>
            <a:off x="1116303" y="1441579"/>
            <a:ext cx="10023514" cy="4176713"/>
          </a:xfrm>
        </p:spPr>
        <p:txBody>
          <a:bodyPr/>
          <a:lstStyle/>
          <a:p>
            <a:pPr>
              <a:spcAft>
                <a:spcPts val="720"/>
              </a:spcAft>
            </a:pPr>
            <a:r>
              <a:rPr lang="fi-FI" b="1" dirty="0" smtClean="0"/>
              <a:t>Group </a:t>
            </a:r>
            <a:r>
              <a:rPr lang="fi-FI" b="1" dirty="0" err="1" smtClean="0"/>
              <a:t>may</a:t>
            </a:r>
            <a:r>
              <a:rPr lang="fi-FI" b="1" dirty="0" smtClean="0"/>
              <a:t> </a:t>
            </a:r>
            <a:r>
              <a:rPr lang="fi-FI" b="1" dirty="0" err="1" smtClean="0"/>
              <a:t>consist</a:t>
            </a:r>
            <a:r>
              <a:rPr lang="fi-FI" b="1" dirty="0" smtClean="0"/>
              <a:t> </a:t>
            </a:r>
            <a:r>
              <a:rPr lang="fi-FI" b="1" dirty="0" err="1" smtClean="0"/>
              <a:t>tenths</a:t>
            </a:r>
            <a:r>
              <a:rPr lang="fi-FI" b="1" dirty="0" smtClean="0"/>
              <a:t> </a:t>
            </a:r>
            <a:r>
              <a:rPr lang="fi-FI" b="1" dirty="0" err="1" smtClean="0"/>
              <a:t>or</a:t>
            </a:r>
            <a:r>
              <a:rPr lang="fi-FI" b="1" dirty="0" smtClean="0"/>
              <a:t> </a:t>
            </a:r>
            <a:r>
              <a:rPr lang="fi-FI" b="1" dirty="0" err="1" smtClean="0"/>
              <a:t>even</a:t>
            </a:r>
            <a:r>
              <a:rPr lang="fi-FI" b="1" dirty="0" smtClean="0"/>
              <a:t> </a:t>
            </a:r>
            <a:r>
              <a:rPr lang="fi-FI" b="1" dirty="0" err="1" smtClean="0"/>
              <a:t>hundreds</a:t>
            </a:r>
            <a:r>
              <a:rPr lang="fi-FI" b="1" dirty="0" smtClean="0"/>
              <a:t> of </a:t>
            </a:r>
            <a:r>
              <a:rPr lang="fi-FI" b="1" dirty="0" err="1" smtClean="0"/>
              <a:t>members</a:t>
            </a:r>
            <a:endParaRPr lang="fi-FI" b="1" dirty="0"/>
          </a:p>
          <a:p>
            <a:pPr lvl="1">
              <a:spcAft>
                <a:spcPts val="720"/>
              </a:spcAft>
            </a:pPr>
            <a:r>
              <a:rPr lang="fi-FI" dirty="0" err="1" smtClean="0"/>
              <a:t>The</a:t>
            </a:r>
            <a:r>
              <a:rPr lang="fi-FI" dirty="0" smtClean="0"/>
              <a:t> </a:t>
            </a:r>
            <a:r>
              <a:rPr lang="fi-FI" dirty="0" err="1" smtClean="0"/>
              <a:t>group</a:t>
            </a:r>
            <a:r>
              <a:rPr lang="fi-FI" dirty="0" smtClean="0"/>
              <a:t> is </a:t>
            </a:r>
            <a:r>
              <a:rPr lang="fi-FI" dirty="0" err="1" smtClean="0"/>
              <a:t>divided</a:t>
            </a:r>
            <a:r>
              <a:rPr lang="fi-FI" dirty="0" smtClean="0"/>
              <a:t> in </a:t>
            </a:r>
            <a:r>
              <a:rPr lang="fi-FI" dirty="0" err="1" smtClean="0"/>
              <a:t>small</a:t>
            </a:r>
            <a:r>
              <a:rPr lang="fi-FI" dirty="0" smtClean="0"/>
              <a:t> </a:t>
            </a:r>
            <a:r>
              <a:rPr lang="fi-FI" dirty="0" err="1" smtClean="0"/>
              <a:t>groups</a:t>
            </a:r>
            <a:r>
              <a:rPr lang="fi-FI" dirty="0" smtClean="0"/>
              <a:t> and </a:t>
            </a:r>
            <a:r>
              <a:rPr lang="fi-FI" dirty="0" err="1" smtClean="0"/>
              <a:t>the</a:t>
            </a:r>
            <a:r>
              <a:rPr lang="fi-FI" dirty="0" smtClean="0"/>
              <a:t> </a:t>
            </a:r>
            <a:r>
              <a:rPr lang="fi-FI" dirty="0" err="1" smtClean="0"/>
              <a:t>result</a:t>
            </a:r>
            <a:r>
              <a:rPr lang="fi-FI" dirty="0" smtClean="0"/>
              <a:t> is </a:t>
            </a:r>
            <a:r>
              <a:rPr lang="fi-FI" dirty="0" err="1" smtClean="0"/>
              <a:t>finally</a:t>
            </a:r>
            <a:r>
              <a:rPr lang="fi-FI" dirty="0" smtClean="0"/>
              <a:t> </a:t>
            </a:r>
            <a:r>
              <a:rPr lang="fi-FI" dirty="0" err="1" smtClean="0"/>
              <a:t>assembled</a:t>
            </a:r>
            <a:endParaRPr lang="fi-FI" dirty="0"/>
          </a:p>
          <a:p>
            <a:pPr>
              <a:spcAft>
                <a:spcPts val="720"/>
              </a:spcAft>
            </a:pPr>
            <a:endParaRPr lang="fi-FI" dirty="0"/>
          </a:p>
          <a:p>
            <a:pPr>
              <a:spcAft>
                <a:spcPts val="720"/>
              </a:spcAft>
            </a:pPr>
            <a:r>
              <a:rPr lang="fi-FI" b="1" dirty="0" err="1" smtClean="0"/>
              <a:t>Different</a:t>
            </a:r>
            <a:r>
              <a:rPr lang="fi-FI" b="1" dirty="0" smtClean="0"/>
              <a:t> </a:t>
            </a:r>
            <a:r>
              <a:rPr lang="fi-FI" b="1" dirty="0" err="1" smtClean="0"/>
              <a:t>type</a:t>
            </a:r>
            <a:r>
              <a:rPr lang="fi-FI" b="1" dirty="0" smtClean="0"/>
              <a:t> of </a:t>
            </a:r>
            <a:r>
              <a:rPr lang="fi-FI" b="1" dirty="0" err="1" smtClean="0"/>
              <a:t>people</a:t>
            </a:r>
            <a:r>
              <a:rPr lang="fi-FI" b="1" dirty="0" smtClean="0"/>
              <a:t> </a:t>
            </a:r>
            <a:r>
              <a:rPr lang="fi-FI" b="1" dirty="0" err="1" smtClean="0"/>
              <a:t>asre</a:t>
            </a:r>
            <a:r>
              <a:rPr lang="fi-FI" b="1" dirty="0" smtClean="0"/>
              <a:t> </a:t>
            </a:r>
            <a:r>
              <a:rPr lang="fi-FI" b="1" dirty="0" err="1" smtClean="0"/>
              <a:t>needed</a:t>
            </a:r>
            <a:endParaRPr lang="fi-FI" b="1" dirty="0"/>
          </a:p>
          <a:p>
            <a:pPr lvl="1">
              <a:spcAft>
                <a:spcPts val="720"/>
              </a:spcAft>
            </a:pPr>
            <a:r>
              <a:rPr lang="fi-FI" dirty="0" err="1" smtClean="0"/>
              <a:t>The</a:t>
            </a:r>
            <a:r>
              <a:rPr lang="fi-FI" dirty="0" smtClean="0"/>
              <a:t> </a:t>
            </a:r>
            <a:r>
              <a:rPr lang="fi-FI" dirty="0" err="1" smtClean="0"/>
              <a:t>group</a:t>
            </a:r>
            <a:r>
              <a:rPr lang="fi-FI" dirty="0" smtClean="0"/>
              <a:t> </a:t>
            </a:r>
            <a:r>
              <a:rPr lang="fi-FI" dirty="0" err="1" smtClean="0"/>
              <a:t>makes</a:t>
            </a:r>
            <a:r>
              <a:rPr lang="fi-FI" dirty="0" smtClean="0"/>
              <a:t> </a:t>
            </a:r>
            <a:r>
              <a:rPr lang="fi-FI" dirty="0" err="1" smtClean="0"/>
              <a:t>the</a:t>
            </a:r>
            <a:r>
              <a:rPr lang="fi-FI" dirty="0" smtClean="0"/>
              <a:t> </a:t>
            </a:r>
            <a:r>
              <a:rPr lang="fi-FI" dirty="0" err="1" smtClean="0"/>
              <a:t>best</a:t>
            </a:r>
            <a:r>
              <a:rPr lang="fi-FI" dirty="0" smtClean="0"/>
              <a:t> </a:t>
            </a:r>
            <a:r>
              <a:rPr lang="fi-FI" dirty="0" err="1" smtClean="0"/>
              <a:t>result</a:t>
            </a:r>
            <a:r>
              <a:rPr lang="fi-FI" dirty="0" smtClean="0"/>
              <a:t>, </a:t>
            </a:r>
            <a:r>
              <a:rPr lang="fi-FI" dirty="0" err="1" smtClean="0"/>
              <a:t>when</a:t>
            </a:r>
            <a:r>
              <a:rPr lang="fi-FI" dirty="0" smtClean="0"/>
              <a:t> it </a:t>
            </a:r>
            <a:r>
              <a:rPr lang="fi-FI" dirty="0" err="1" smtClean="0"/>
              <a:t>consists</a:t>
            </a:r>
            <a:r>
              <a:rPr lang="fi-FI" dirty="0" smtClean="0"/>
              <a:t> of </a:t>
            </a:r>
            <a:r>
              <a:rPr lang="fi-FI" dirty="0" err="1" smtClean="0"/>
              <a:t>different</a:t>
            </a:r>
            <a:r>
              <a:rPr lang="fi-FI" dirty="0" smtClean="0"/>
              <a:t> </a:t>
            </a:r>
            <a:r>
              <a:rPr lang="fi-FI" dirty="0" err="1" smtClean="0"/>
              <a:t>personas</a:t>
            </a:r>
            <a:r>
              <a:rPr lang="fi-FI" dirty="0" smtClean="0"/>
              <a:t>.</a:t>
            </a:r>
            <a:endParaRPr lang="fi-FI" dirty="0"/>
          </a:p>
          <a:p>
            <a:pPr>
              <a:spcAft>
                <a:spcPts val="720"/>
              </a:spcAft>
            </a:pPr>
            <a:endParaRPr lang="fi-FI" dirty="0"/>
          </a:p>
          <a:p>
            <a:pPr>
              <a:spcAft>
                <a:spcPts val="720"/>
              </a:spcAft>
            </a:pPr>
            <a:r>
              <a:rPr lang="fi-FI" b="1" dirty="0" err="1" smtClean="0"/>
              <a:t>Different</a:t>
            </a:r>
            <a:r>
              <a:rPr lang="fi-FI" b="1" dirty="0" smtClean="0"/>
              <a:t> </a:t>
            </a:r>
            <a:r>
              <a:rPr lang="fi-FI" b="1" dirty="0" err="1" smtClean="0"/>
              <a:t>sub-fields</a:t>
            </a:r>
            <a:r>
              <a:rPr lang="fi-FI" b="1" dirty="0" smtClean="0"/>
              <a:t> of science </a:t>
            </a:r>
            <a:r>
              <a:rPr lang="fi-FI" b="1" dirty="0" err="1" smtClean="0"/>
              <a:t>are</a:t>
            </a:r>
            <a:r>
              <a:rPr lang="fi-FI" b="1" dirty="0" smtClean="0"/>
              <a:t> </a:t>
            </a:r>
            <a:r>
              <a:rPr lang="fi-FI" b="1" dirty="0" err="1" smtClean="0"/>
              <a:t>represented</a:t>
            </a:r>
            <a:endParaRPr lang="fi-FI" b="1" dirty="0"/>
          </a:p>
          <a:p>
            <a:pPr lvl="1">
              <a:spcAft>
                <a:spcPts val="720"/>
              </a:spcAft>
            </a:pPr>
            <a:r>
              <a:rPr lang="fi-FI" dirty="0" err="1" smtClean="0"/>
              <a:t>Chemistry</a:t>
            </a:r>
            <a:endParaRPr lang="fi-FI" dirty="0"/>
          </a:p>
          <a:p>
            <a:pPr lvl="1">
              <a:spcAft>
                <a:spcPts val="720"/>
              </a:spcAft>
            </a:pPr>
            <a:r>
              <a:rPr lang="fi-FI" dirty="0" err="1" smtClean="0"/>
              <a:t>Physics</a:t>
            </a:r>
            <a:endParaRPr lang="fi-FI" dirty="0"/>
          </a:p>
          <a:p>
            <a:pPr lvl="1">
              <a:spcAft>
                <a:spcPts val="720"/>
              </a:spcAft>
            </a:pPr>
            <a:r>
              <a:rPr lang="fi-FI" dirty="0" smtClean="0"/>
              <a:t>Engineering</a:t>
            </a:r>
            <a:endParaRPr lang="fi-FI" dirty="0"/>
          </a:p>
          <a:p>
            <a:pPr lvl="1">
              <a:spcAft>
                <a:spcPts val="720"/>
              </a:spcAft>
            </a:pPr>
            <a:r>
              <a:rPr lang="fi-FI" dirty="0" err="1" smtClean="0"/>
              <a:t>Economics</a:t>
            </a:r>
            <a:endParaRPr lang="fi-FI" dirty="0"/>
          </a:p>
          <a:p>
            <a:endParaRPr lang="fi-FI" dirty="0"/>
          </a:p>
        </p:txBody>
      </p:sp>
      <p:sp>
        <p:nvSpPr>
          <p:cNvPr id="4" name="Slide Number Placeholder 3"/>
          <p:cNvSpPr>
            <a:spLocks noGrp="1"/>
          </p:cNvSpPr>
          <p:nvPr>
            <p:ph type="sldNum" sz="quarter" idx="4"/>
          </p:nvPr>
        </p:nvSpPr>
        <p:spPr/>
        <p:txBody>
          <a:bodyPr/>
          <a:lstStyle/>
          <a:p>
            <a:pPr defTabSz="1097280" fontAlgn="base">
              <a:spcBef>
                <a:spcPct val="0"/>
              </a:spcBef>
              <a:spcAft>
                <a:spcPct val="0"/>
              </a:spcAft>
              <a:defRPr/>
            </a:pPr>
            <a:fld id="{9AC9C5E4-DD34-409E-9E11-89682544FB1A}" type="slidenum">
              <a:rPr lang="fi-FI"/>
              <a:pPr defTabSz="1097280" fontAlgn="base">
                <a:spcBef>
                  <a:spcPct val="0"/>
                </a:spcBef>
                <a:spcAft>
                  <a:spcPct val="0"/>
                </a:spcAft>
                <a:defRPr/>
              </a:pPr>
              <a:t>20</a:t>
            </a:fld>
            <a:endParaRPr lang="fi-FI" dirty="0"/>
          </a:p>
        </p:txBody>
      </p:sp>
      <p:pic>
        <p:nvPicPr>
          <p:cNvPr id="6" name="Picture 5" descr="C:\Users\kvaanane\Desktop\Multico_sininen-teksti-RGB.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5123" y="5618292"/>
            <a:ext cx="2837815" cy="885825"/>
          </a:xfrm>
          <a:prstGeom prst="rect">
            <a:avLst/>
          </a:prstGeom>
          <a:noFill/>
          <a:ln>
            <a:noFill/>
          </a:ln>
        </p:spPr>
      </p:pic>
    </p:spTree>
    <p:extLst>
      <p:ext uri="{BB962C8B-B14F-4D97-AF65-F5344CB8AC3E}">
        <p14:creationId xmlns:p14="http://schemas.microsoft.com/office/powerpoint/2010/main" val="24381789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84243" y="409575"/>
            <a:ext cx="10023514" cy="1008064"/>
          </a:xfrm>
        </p:spPr>
        <p:txBody>
          <a:bodyPr/>
          <a:lstStyle/>
          <a:p>
            <a:r>
              <a:rPr lang="fi-FI" dirty="0" err="1" smtClean="0"/>
              <a:t>Everyday</a:t>
            </a:r>
            <a:r>
              <a:rPr lang="fi-FI" dirty="0" smtClean="0"/>
              <a:t> of </a:t>
            </a:r>
            <a:r>
              <a:rPr lang="fi-FI" dirty="0" err="1" smtClean="0"/>
              <a:t>product</a:t>
            </a:r>
            <a:r>
              <a:rPr lang="fi-FI" dirty="0" smtClean="0"/>
              <a:t> </a:t>
            </a:r>
            <a:r>
              <a:rPr lang="fi-FI" dirty="0" err="1" smtClean="0"/>
              <a:t>development</a:t>
            </a:r>
            <a:r>
              <a:rPr lang="fi-FI" dirty="0" smtClean="0"/>
              <a:t> </a:t>
            </a:r>
            <a:r>
              <a:rPr lang="fi-FI" dirty="0" err="1" smtClean="0"/>
              <a:t>chemist</a:t>
            </a:r>
            <a:endParaRPr lang="fi-FI" dirty="0"/>
          </a:p>
        </p:txBody>
      </p:sp>
      <p:pic>
        <p:nvPicPr>
          <p:cNvPr id="4" name="Kuva 3"/>
          <p:cNvPicPr>
            <a:picLocks noChangeAspect="1"/>
          </p:cNvPicPr>
          <p:nvPr/>
        </p:nvPicPr>
        <p:blipFill>
          <a:blip r:embed="rId3" cstate="print"/>
          <a:stretch>
            <a:fillRect/>
          </a:stretch>
        </p:blipFill>
        <p:spPr>
          <a:xfrm>
            <a:off x="5255787" y="3954797"/>
            <a:ext cx="1254212" cy="1990018"/>
          </a:xfrm>
          <a:prstGeom prst="rect">
            <a:avLst/>
          </a:prstGeom>
          <a:effectLst>
            <a:softEdge rad="63500"/>
          </a:effectLst>
        </p:spPr>
      </p:pic>
      <p:pic>
        <p:nvPicPr>
          <p:cNvPr id="5" name="Kuva 4"/>
          <p:cNvPicPr>
            <a:picLocks noChangeAspect="1"/>
          </p:cNvPicPr>
          <p:nvPr/>
        </p:nvPicPr>
        <p:blipFill>
          <a:blip r:embed="rId4" cstate="print"/>
          <a:stretch>
            <a:fillRect/>
          </a:stretch>
        </p:blipFill>
        <p:spPr>
          <a:xfrm>
            <a:off x="1956788" y="3765872"/>
            <a:ext cx="1839449" cy="1839449"/>
          </a:xfrm>
          <a:prstGeom prst="rect">
            <a:avLst/>
          </a:prstGeom>
          <a:solidFill>
            <a:schemeClr val="bg1"/>
          </a:solidFill>
          <a:effectLst>
            <a:softEdge rad="114300"/>
          </a:effectLst>
        </p:spPr>
      </p:pic>
      <p:pic>
        <p:nvPicPr>
          <p:cNvPr id="3" name="Kuva 2"/>
          <p:cNvPicPr>
            <a:picLocks noChangeAspect="1"/>
          </p:cNvPicPr>
          <p:nvPr/>
        </p:nvPicPr>
        <p:blipFill>
          <a:blip r:embed="rId5" cstate="print"/>
          <a:stretch>
            <a:fillRect/>
          </a:stretch>
        </p:blipFill>
        <p:spPr>
          <a:xfrm>
            <a:off x="1956788" y="1417638"/>
            <a:ext cx="1929317" cy="1426660"/>
          </a:xfrm>
          <a:prstGeom prst="rect">
            <a:avLst/>
          </a:prstGeom>
          <a:effectLst>
            <a:softEdge rad="114300"/>
          </a:effectLst>
        </p:spPr>
      </p:pic>
      <p:pic>
        <p:nvPicPr>
          <p:cNvPr id="6" name="Kuva 5"/>
          <p:cNvPicPr>
            <a:picLocks noChangeAspect="1"/>
          </p:cNvPicPr>
          <p:nvPr/>
        </p:nvPicPr>
        <p:blipFill>
          <a:blip r:embed="rId6" cstate="print"/>
          <a:stretch>
            <a:fillRect/>
          </a:stretch>
        </p:blipFill>
        <p:spPr>
          <a:xfrm>
            <a:off x="4154586" y="1417638"/>
            <a:ext cx="3421352" cy="2348234"/>
          </a:xfrm>
          <a:prstGeom prst="rect">
            <a:avLst/>
          </a:prstGeom>
          <a:effectLst>
            <a:softEdge rad="114300"/>
          </a:effectLst>
        </p:spPr>
      </p:pic>
      <p:pic>
        <p:nvPicPr>
          <p:cNvPr id="7" name="Kuva 6"/>
          <p:cNvPicPr>
            <a:picLocks noChangeAspect="1"/>
          </p:cNvPicPr>
          <p:nvPr/>
        </p:nvPicPr>
        <p:blipFill>
          <a:blip r:embed="rId7" cstate="print"/>
          <a:stretch>
            <a:fillRect/>
          </a:stretch>
        </p:blipFill>
        <p:spPr>
          <a:xfrm>
            <a:off x="7773076" y="3765873"/>
            <a:ext cx="2750822" cy="1636739"/>
          </a:xfrm>
          <a:prstGeom prst="rect">
            <a:avLst/>
          </a:prstGeom>
          <a:effectLst>
            <a:softEdge rad="114300"/>
          </a:effectLst>
        </p:spPr>
      </p:pic>
      <p:pic>
        <p:nvPicPr>
          <p:cNvPr id="8" name="Picture 4"/>
          <p:cNvPicPr>
            <a:picLocks noChangeAspect="1" noChangeArrowheads="1"/>
          </p:cNvPicPr>
          <p:nvPr/>
        </p:nvPicPr>
        <p:blipFill>
          <a:blip r:embed="rId8" cstate="email">
            <a:lum bright="-12000" contrast="12000"/>
            <a:extLst>
              <a:ext uri="{28A0092B-C50C-407E-A947-70E740481C1C}">
                <a14:useLocalDpi xmlns:a14="http://schemas.microsoft.com/office/drawing/2010/main" val="0"/>
              </a:ext>
            </a:extLst>
          </a:blip>
          <a:srcRect/>
          <a:stretch>
            <a:fillRect/>
          </a:stretch>
        </p:blipFill>
        <p:spPr>
          <a:xfrm>
            <a:off x="7851595" y="1417639"/>
            <a:ext cx="2672305" cy="2004737"/>
          </a:xfrm>
          <a:prstGeom prst="rect">
            <a:avLst/>
          </a:prstGeom>
          <a:ln>
            <a:noFill/>
          </a:ln>
          <a:effectLst>
            <a:softEdge rad="112500"/>
          </a:effectLst>
        </p:spPr>
      </p:pic>
      <p:pic>
        <p:nvPicPr>
          <p:cNvPr id="9" name="Picture 8" descr="C:\Users\kvaanane\Desktop\Multico_sininen-teksti-RGB.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56785" y="5676874"/>
            <a:ext cx="2837815" cy="885825"/>
          </a:xfrm>
          <a:prstGeom prst="rect">
            <a:avLst/>
          </a:prstGeom>
          <a:noFill/>
          <a:ln>
            <a:noFill/>
          </a:ln>
        </p:spPr>
      </p:pic>
    </p:spTree>
    <p:extLst>
      <p:ext uri="{BB962C8B-B14F-4D97-AF65-F5344CB8AC3E}">
        <p14:creationId xmlns:p14="http://schemas.microsoft.com/office/powerpoint/2010/main" val="3833752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976" y="413403"/>
            <a:ext cx="9988062" cy="2387600"/>
          </a:xfrm>
        </p:spPr>
        <p:txBody>
          <a:bodyPr>
            <a:normAutofit fontScale="90000"/>
          </a:bodyPr>
          <a:lstStyle/>
          <a:p>
            <a:r>
              <a:rPr lang="en-US" dirty="0">
                <a:latin typeface="Palatino Linotype" panose="02040502050505030304" pitchFamily="18" charset="0"/>
              </a:rPr>
              <a:t>Can polluted water be purified to be drinkable again?</a:t>
            </a:r>
            <a:r>
              <a:rPr lang="fi-FI" dirty="0">
                <a:latin typeface="Palatino Linotype" panose="02040502050505030304" pitchFamily="18" charset="0"/>
              </a:rPr>
              <a:t/>
            </a:r>
            <a:br>
              <a:rPr lang="fi-FI" dirty="0">
                <a:latin typeface="Palatino Linotype" panose="02040502050505030304" pitchFamily="18" charset="0"/>
              </a:rPr>
            </a:br>
            <a:endParaRPr lang="fi-FI" dirty="0">
              <a:latin typeface="Palatino Linotype" panose="02040502050505030304" pitchFamily="18" charset="0"/>
            </a:endParaRPr>
          </a:p>
        </p:txBody>
      </p:sp>
      <p:grpSp>
        <p:nvGrpSpPr>
          <p:cNvPr id="6" name="Group 5"/>
          <p:cNvGrpSpPr/>
          <p:nvPr/>
        </p:nvGrpSpPr>
        <p:grpSpPr>
          <a:xfrm>
            <a:off x="1762174" y="5191339"/>
            <a:ext cx="8496342" cy="1104606"/>
            <a:chOff x="47268" y="3712933"/>
            <a:chExt cx="8496342" cy="1104606"/>
          </a:xfrm>
        </p:grpSpPr>
        <p:pic>
          <p:nvPicPr>
            <p:cNvPr id="7" name="Picture 6" descr="http://europa.eu/about-eu/basic-information/symbols/images/flag_yellow_high.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68" y="3712933"/>
              <a:ext cx="1644412" cy="1043885"/>
            </a:xfrm>
            <a:prstGeom prst="rect">
              <a:avLst/>
            </a:prstGeom>
            <a:noFill/>
            <a:ln>
              <a:noFill/>
            </a:ln>
          </p:spPr>
        </p:pic>
        <p:sp>
          <p:nvSpPr>
            <p:cNvPr id="8" name="Text Box 2"/>
            <p:cNvSpPr txBox="1">
              <a:spLocks noChangeArrowheads="1"/>
            </p:cNvSpPr>
            <p:nvPr/>
          </p:nvSpPr>
          <p:spPr bwMode="auto">
            <a:xfrm>
              <a:off x="1691680" y="3712933"/>
              <a:ext cx="4657725" cy="421005"/>
            </a:xfrm>
            <a:prstGeom prst="rect">
              <a:avLst/>
            </a:prstGeom>
            <a:noFill/>
            <a:ln w="9525">
              <a:noFill/>
              <a:miter lim="800000"/>
              <a:headEnd/>
              <a:tailEnd/>
            </a:ln>
          </p:spPr>
          <p:txBody>
            <a:bodyPr rot="0" vert="horz" wrap="square" lIns="91440" tIns="45720" rIns="91440" bIns="45720" anchor="t" anchorCtr="0">
              <a:noAutofit/>
            </a:bodyPr>
            <a:lstStyle/>
            <a:p>
              <a:pPr marL="457200" algn="ctr">
                <a:lnSpc>
                  <a:spcPct val="115000"/>
                </a:lnSpc>
                <a:spcAft>
                  <a:spcPts val="10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This project has received funding from the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European Union’s Horizon 2020 research and innovation </a:t>
              </a:r>
              <a:r>
                <a:rPr lang="en-US" sz="1600" i="1" dirty="0" err="1">
                  <a:effectLst/>
                  <a:latin typeface="Times New Roman" panose="02020603050405020304" pitchFamily="18" charset="0"/>
                  <a:ea typeface="Calibri" panose="020F0502020204030204" pitchFamily="34" charset="0"/>
                  <a:cs typeface="Times New Roman" panose="02020603050405020304" pitchFamily="18" charset="0"/>
                </a:rPr>
                <a:t>programme</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under grant agreement No 665100</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6839698" y="3712933"/>
              <a:ext cx="1703912" cy="1104606"/>
            </a:xfrm>
            <a:prstGeom prst="rect">
              <a:avLst/>
            </a:prstGeom>
          </p:spPr>
        </p:pic>
      </p:gr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7198" b="8829"/>
          <a:stretch/>
        </p:blipFill>
        <p:spPr>
          <a:xfrm>
            <a:off x="4640939" y="1976845"/>
            <a:ext cx="2730375" cy="3056709"/>
          </a:xfrm>
          <a:prstGeom prst="rect">
            <a:avLst/>
          </a:prstGeom>
        </p:spPr>
      </p:pic>
    </p:spTree>
    <p:extLst>
      <p:ext uri="{BB962C8B-B14F-4D97-AF65-F5344CB8AC3E}">
        <p14:creationId xmlns:p14="http://schemas.microsoft.com/office/powerpoint/2010/main" val="3630549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3600" dirty="0">
                <a:latin typeface="Palatino Linotype" panose="02040502050505030304" pitchFamily="18" charset="0"/>
              </a:rPr>
              <a:t>City’s water service supervisor needs </a:t>
            </a:r>
            <a:r>
              <a:rPr lang="en-US" sz="3600" dirty="0" smtClean="0">
                <a:latin typeface="Palatino Linotype" panose="02040502050505030304" pitchFamily="18" charset="0"/>
              </a:rPr>
              <a:t>your help. </a:t>
            </a:r>
          </a:p>
          <a:p>
            <a:pPr marL="0" indent="0">
              <a:buNone/>
            </a:pPr>
            <a:endParaRPr lang="en-US" sz="3600" dirty="0" smtClean="0">
              <a:latin typeface="Palatino Linotype" panose="02040502050505030304" pitchFamily="18" charset="0"/>
            </a:endParaRPr>
          </a:p>
          <a:p>
            <a:pPr marL="0" indent="0">
              <a:buNone/>
            </a:pPr>
            <a:r>
              <a:rPr lang="en-US" sz="3600" dirty="0" smtClean="0">
                <a:latin typeface="Palatino Linotype" panose="02040502050505030304" pitchFamily="18" charset="0"/>
              </a:rPr>
              <a:t>Read his career story to know for what he is responsible for.</a:t>
            </a:r>
          </a:p>
          <a:p>
            <a:pPr marL="0" indent="0">
              <a:buNone/>
            </a:pPr>
            <a:endParaRPr lang="fi-FI" dirty="0"/>
          </a:p>
        </p:txBody>
      </p:sp>
      <p:pic>
        <p:nvPicPr>
          <p:cNvPr id="4" name="Picture 3" descr="C:\Users\kvaanane\Desktop\Multico_sininen-teksti-RGB.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4521810"/>
            <a:ext cx="2837815" cy="885825"/>
          </a:xfrm>
          <a:prstGeom prst="rect">
            <a:avLst/>
          </a:prstGeom>
          <a:noFill/>
          <a:ln>
            <a:noFill/>
          </a:ln>
        </p:spPr>
      </p:pic>
    </p:spTree>
    <p:extLst>
      <p:ext uri="{BB962C8B-B14F-4D97-AF65-F5344CB8AC3E}">
        <p14:creationId xmlns:p14="http://schemas.microsoft.com/office/powerpoint/2010/main" val="2096457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415" y="422031"/>
            <a:ext cx="11641015" cy="6435969"/>
          </a:xfrm>
        </p:spPr>
        <p:txBody>
          <a:bodyPr>
            <a:noAutofit/>
          </a:bodyPr>
          <a:lstStyle/>
          <a:p>
            <a:pPr marL="0" indent="0">
              <a:lnSpc>
                <a:spcPct val="100000"/>
              </a:lnSpc>
              <a:spcBef>
                <a:spcPts val="0"/>
              </a:spcBef>
              <a:buNone/>
            </a:pPr>
            <a:r>
              <a:rPr lang="en-GB" sz="2400" b="1" dirty="0" smtClean="0">
                <a:latin typeface="Palatino Linotype" panose="02040502050505030304" pitchFamily="18" charset="0"/>
              </a:rPr>
              <a:t>Service supervisor </a:t>
            </a:r>
            <a:endParaRPr lang="fi-FI" sz="2400" b="1" dirty="0">
              <a:latin typeface="Palatino Linotype" panose="02040502050505030304" pitchFamily="18" charset="0"/>
            </a:endParaRPr>
          </a:p>
          <a:p>
            <a:pPr marL="0" indent="0">
              <a:lnSpc>
                <a:spcPct val="100000"/>
              </a:lnSpc>
              <a:spcBef>
                <a:spcPts val="0"/>
              </a:spcBef>
              <a:buNone/>
            </a:pPr>
            <a:r>
              <a:rPr lang="en-GB" sz="2000" dirty="0" smtClean="0">
                <a:latin typeface="Palatino Linotype" panose="02040502050505030304" pitchFamily="18" charset="0"/>
              </a:rPr>
              <a:t>After </a:t>
            </a:r>
            <a:r>
              <a:rPr lang="en-GB" sz="2000" dirty="0">
                <a:latin typeface="Palatino Linotype" panose="02040502050505030304" pitchFamily="18" charset="0"/>
              </a:rPr>
              <a:t>graduating from vocational school, I did community development technician </a:t>
            </a:r>
            <a:r>
              <a:rPr lang="en-GB" sz="2000" dirty="0" smtClean="0">
                <a:latin typeface="Palatino Linotype" panose="02040502050505030304" pitchFamily="18" charset="0"/>
              </a:rPr>
              <a:t>training. </a:t>
            </a:r>
            <a:r>
              <a:rPr lang="en-GB" sz="2000" dirty="0">
                <a:latin typeface="Palatino Linotype" panose="02040502050505030304" pitchFamily="18" charset="0"/>
              </a:rPr>
              <a:t>In my current position I got chosen when I saw the announcement in a newspaper and applied for the job. I have work experience in diverse positions and I would like to think this helps me to understand our clients better</a:t>
            </a:r>
            <a:r>
              <a:rPr lang="en-GB" sz="2000" dirty="0" smtClean="0">
                <a:latin typeface="Palatino Linotype" panose="02040502050505030304" pitchFamily="18" charset="0"/>
              </a:rPr>
              <a:t>.</a:t>
            </a:r>
            <a:r>
              <a:rPr lang="en-GB" sz="2000" dirty="0">
                <a:latin typeface="Palatino Linotype" panose="02040502050505030304" pitchFamily="18" charset="0"/>
              </a:rPr>
              <a:t>	</a:t>
            </a:r>
            <a:endParaRPr lang="fi-FI" sz="2000" dirty="0">
              <a:latin typeface="Palatino Linotype" panose="02040502050505030304" pitchFamily="18" charset="0"/>
            </a:endParaRPr>
          </a:p>
          <a:p>
            <a:pPr marL="0" indent="0">
              <a:lnSpc>
                <a:spcPct val="100000"/>
              </a:lnSpc>
              <a:spcBef>
                <a:spcPts val="0"/>
              </a:spcBef>
              <a:buNone/>
            </a:pPr>
            <a:endParaRPr lang="en-GB" sz="2000" b="1" dirty="0" smtClean="0">
              <a:latin typeface="Palatino Linotype" panose="02040502050505030304" pitchFamily="18" charset="0"/>
            </a:endParaRPr>
          </a:p>
          <a:p>
            <a:pPr marL="0" indent="0">
              <a:lnSpc>
                <a:spcPct val="100000"/>
              </a:lnSpc>
              <a:spcBef>
                <a:spcPts val="0"/>
              </a:spcBef>
              <a:buNone/>
            </a:pPr>
            <a:r>
              <a:rPr lang="en-GB" sz="2000" b="1" dirty="0" smtClean="0">
                <a:latin typeface="Palatino Linotype" panose="02040502050505030304" pitchFamily="18" charset="0"/>
              </a:rPr>
              <a:t>Responsibilities</a:t>
            </a:r>
            <a:r>
              <a:rPr lang="en-GB" sz="2000" b="1" dirty="0">
                <a:latin typeface="Palatino Linotype" panose="02040502050505030304" pitchFamily="18" charset="0"/>
              </a:rPr>
              <a:t>:</a:t>
            </a:r>
            <a:endParaRPr lang="fi-FI" sz="2000" dirty="0">
              <a:latin typeface="Palatino Linotype" panose="02040502050505030304" pitchFamily="18" charset="0"/>
            </a:endParaRPr>
          </a:p>
          <a:p>
            <a:pPr>
              <a:lnSpc>
                <a:spcPct val="100000"/>
              </a:lnSpc>
              <a:spcBef>
                <a:spcPts val="0"/>
              </a:spcBef>
            </a:pPr>
            <a:r>
              <a:rPr lang="en-GB" sz="2000" dirty="0">
                <a:latin typeface="Palatino Linotype" panose="02040502050505030304" pitchFamily="18" charset="0"/>
              </a:rPr>
              <a:t>My tasks at office are customer service and distributing tasks to mechanics. It is my responsibility to organise and schedule their tasks and to help them solve problems when needed. Customer service entails taking down the orders and passing them to right persons, writing orders to mechanics, checking invoices and different contract negotiations and preparing contracts. Mostly I work at the office since I have to be able to check the details and information needed always.</a:t>
            </a:r>
            <a:endParaRPr lang="fi-FI" sz="2000" dirty="0">
              <a:latin typeface="Palatino Linotype" panose="02040502050505030304" pitchFamily="18" charset="0"/>
            </a:endParaRPr>
          </a:p>
          <a:p>
            <a:pPr>
              <a:lnSpc>
                <a:spcPct val="100000"/>
              </a:lnSpc>
              <a:spcBef>
                <a:spcPts val="0"/>
              </a:spcBef>
            </a:pPr>
            <a:r>
              <a:rPr lang="en-GB" sz="2000" dirty="0" smtClean="0">
                <a:latin typeface="Palatino Linotype" panose="02040502050505030304" pitchFamily="18" charset="0"/>
              </a:rPr>
              <a:t>Every </a:t>
            </a:r>
            <a:r>
              <a:rPr lang="en-GB" sz="2000" dirty="0">
                <a:latin typeface="Palatino Linotype" panose="02040502050505030304" pitchFamily="18" charset="0"/>
              </a:rPr>
              <a:t>day is different and you never know in the morning what the day brings. For example, water pipes do not forewarn if they break and the situations are quickly to be reacted. I also have to get proper resources, machines and staff for fixing them quickly. We have our on-call duty every six weeks and at that time I have to be available after working hours also. I do not have to travel a lot, mainly to fairs or factories, occasionally abroad as well. On site visits I try to do daily.</a:t>
            </a:r>
            <a:endParaRPr lang="fi-FI" sz="2000" dirty="0">
              <a:latin typeface="Palatino Linotype" panose="02040502050505030304" pitchFamily="18" charset="0"/>
            </a:endParaRPr>
          </a:p>
          <a:p>
            <a:pPr marL="0" indent="0">
              <a:lnSpc>
                <a:spcPct val="100000"/>
              </a:lnSpc>
              <a:spcBef>
                <a:spcPts val="0"/>
              </a:spcBef>
              <a:buNone/>
            </a:pPr>
            <a:r>
              <a:rPr lang="en-GB" sz="2400" dirty="0">
                <a:latin typeface="Palatino Linotype" panose="02040502050505030304" pitchFamily="18" charset="0"/>
              </a:rPr>
              <a:t>	</a:t>
            </a:r>
            <a:endParaRPr lang="fi-FI" sz="2400" dirty="0">
              <a:latin typeface="Palatino Linotype" panose="02040502050505030304" pitchFamily="18" charset="0"/>
            </a:endParaRPr>
          </a:p>
        </p:txBody>
      </p:sp>
      <p:pic>
        <p:nvPicPr>
          <p:cNvPr id="4" name="Picture 3" descr="C:\Users\kvaanane\Desktop\Multico_sininen-teksti-RGB.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087" y="5811349"/>
            <a:ext cx="2837815" cy="885825"/>
          </a:xfrm>
          <a:prstGeom prst="rect">
            <a:avLst/>
          </a:prstGeom>
          <a:noFill/>
          <a:ln>
            <a:noFill/>
          </a:ln>
        </p:spPr>
      </p:pic>
    </p:spTree>
    <p:extLst>
      <p:ext uri="{BB962C8B-B14F-4D97-AF65-F5344CB8AC3E}">
        <p14:creationId xmlns:p14="http://schemas.microsoft.com/office/powerpoint/2010/main" val="3485044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34671"/>
            <a:ext cx="10515600" cy="4351338"/>
          </a:xfrm>
        </p:spPr>
        <p:txBody>
          <a:bodyPr>
            <a:normAutofit fontScale="92500" lnSpcReduction="20000"/>
          </a:bodyPr>
          <a:lstStyle/>
          <a:p>
            <a:pPr marL="0" indent="0">
              <a:lnSpc>
                <a:spcPct val="120000"/>
              </a:lnSpc>
              <a:spcBef>
                <a:spcPts val="0"/>
              </a:spcBef>
              <a:buNone/>
            </a:pPr>
            <a:r>
              <a:rPr lang="en-GB" b="1" dirty="0">
                <a:latin typeface="Palatino Linotype" panose="02040502050505030304" pitchFamily="18" charset="0"/>
              </a:rPr>
              <a:t>Essential skills in my job:</a:t>
            </a:r>
            <a:endParaRPr lang="fi-FI" dirty="0">
              <a:latin typeface="Palatino Linotype" panose="02040502050505030304" pitchFamily="18" charset="0"/>
            </a:endParaRPr>
          </a:p>
          <a:p>
            <a:pPr lvl="0">
              <a:lnSpc>
                <a:spcPct val="120000"/>
              </a:lnSpc>
              <a:spcBef>
                <a:spcPts val="0"/>
              </a:spcBef>
            </a:pPr>
            <a:r>
              <a:rPr lang="en-GB" dirty="0">
                <a:latin typeface="Palatino Linotype" panose="02040502050505030304" pitchFamily="18" charset="0"/>
              </a:rPr>
              <a:t>Social skills</a:t>
            </a:r>
            <a:endParaRPr lang="fi-FI" dirty="0">
              <a:latin typeface="Palatino Linotype" panose="02040502050505030304" pitchFamily="18" charset="0"/>
            </a:endParaRPr>
          </a:p>
          <a:p>
            <a:pPr lvl="0">
              <a:lnSpc>
                <a:spcPct val="120000"/>
              </a:lnSpc>
              <a:spcBef>
                <a:spcPts val="0"/>
              </a:spcBef>
            </a:pPr>
            <a:r>
              <a:rPr lang="en-GB" dirty="0">
                <a:latin typeface="Palatino Linotype" panose="02040502050505030304" pitchFamily="18" charset="0"/>
              </a:rPr>
              <a:t>Cooperation and </a:t>
            </a:r>
            <a:r>
              <a:rPr lang="en-GB" dirty="0" err="1">
                <a:latin typeface="Palatino Linotype" panose="02040502050505030304" pitchFamily="18" charset="0"/>
              </a:rPr>
              <a:t>organisatorial</a:t>
            </a:r>
            <a:r>
              <a:rPr lang="en-GB" dirty="0">
                <a:latin typeface="Palatino Linotype" panose="02040502050505030304" pitchFamily="18" charset="0"/>
              </a:rPr>
              <a:t> skills</a:t>
            </a:r>
            <a:endParaRPr lang="fi-FI" dirty="0">
              <a:latin typeface="Palatino Linotype" panose="02040502050505030304" pitchFamily="18" charset="0"/>
            </a:endParaRPr>
          </a:p>
          <a:p>
            <a:pPr lvl="0">
              <a:lnSpc>
                <a:spcPct val="120000"/>
              </a:lnSpc>
              <a:spcBef>
                <a:spcPts val="0"/>
              </a:spcBef>
            </a:pPr>
            <a:r>
              <a:rPr lang="en-GB" dirty="0">
                <a:latin typeface="Palatino Linotype" panose="02040502050505030304" pitchFamily="18" charset="0"/>
              </a:rPr>
              <a:t>Continuous learning to update needed information</a:t>
            </a:r>
            <a:endParaRPr lang="fi-FI" dirty="0">
              <a:latin typeface="Palatino Linotype" panose="02040502050505030304" pitchFamily="18" charset="0"/>
            </a:endParaRPr>
          </a:p>
          <a:p>
            <a:pPr lvl="0">
              <a:lnSpc>
                <a:spcPct val="120000"/>
              </a:lnSpc>
              <a:spcBef>
                <a:spcPts val="0"/>
              </a:spcBef>
            </a:pPr>
            <a:r>
              <a:rPr lang="en-GB" dirty="0">
                <a:latin typeface="Palatino Linotype" panose="02040502050505030304" pitchFamily="18" charset="0"/>
              </a:rPr>
              <a:t>Problem-solving skills</a:t>
            </a:r>
            <a:endParaRPr lang="fi-FI" dirty="0">
              <a:latin typeface="Palatino Linotype" panose="02040502050505030304" pitchFamily="18" charset="0"/>
            </a:endParaRPr>
          </a:p>
          <a:p>
            <a:pPr lvl="0">
              <a:lnSpc>
                <a:spcPct val="120000"/>
              </a:lnSpc>
              <a:spcBef>
                <a:spcPts val="0"/>
              </a:spcBef>
            </a:pPr>
            <a:r>
              <a:rPr lang="en-GB" dirty="0">
                <a:latin typeface="Palatino Linotype" panose="02040502050505030304" pitchFamily="18" charset="0"/>
              </a:rPr>
              <a:t>Adaptability to surprising situations</a:t>
            </a:r>
            <a:endParaRPr lang="fi-FI" dirty="0">
              <a:latin typeface="Palatino Linotype" panose="02040502050505030304" pitchFamily="18" charset="0"/>
            </a:endParaRPr>
          </a:p>
          <a:p>
            <a:pPr marL="0" indent="0">
              <a:lnSpc>
                <a:spcPct val="120000"/>
              </a:lnSpc>
              <a:spcBef>
                <a:spcPts val="0"/>
              </a:spcBef>
              <a:buNone/>
            </a:pPr>
            <a:r>
              <a:rPr lang="en-GB" dirty="0">
                <a:latin typeface="Palatino Linotype" panose="02040502050505030304" pitchFamily="18" charset="0"/>
              </a:rPr>
              <a:t> </a:t>
            </a:r>
            <a:endParaRPr lang="fi-FI" dirty="0">
              <a:latin typeface="Palatino Linotype" panose="02040502050505030304" pitchFamily="18" charset="0"/>
            </a:endParaRPr>
          </a:p>
          <a:p>
            <a:pPr marL="0" indent="0">
              <a:lnSpc>
                <a:spcPct val="120000"/>
              </a:lnSpc>
              <a:spcBef>
                <a:spcPts val="0"/>
              </a:spcBef>
              <a:buNone/>
            </a:pPr>
            <a:r>
              <a:rPr lang="en-GB" b="1" dirty="0">
                <a:latin typeface="Palatino Linotype" panose="02040502050505030304" pitchFamily="18" charset="0"/>
              </a:rPr>
              <a:t>What I need to know in my job:</a:t>
            </a:r>
            <a:endParaRPr lang="fi-FI" dirty="0">
              <a:latin typeface="Palatino Linotype" panose="02040502050505030304" pitchFamily="18" charset="0"/>
            </a:endParaRPr>
          </a:p>
          <a:p>
            <a:pPr lvl="0">
              <a:lnSpc>
                <a:spcPct val="120000"/>
              </a:lnSpc>
              <a:spcBef>
                <a:spcPts val="0"/>
              </a:spcBef>
            </a:pPr>
            <a:r>
              <a:rPr lang="en-GB" dirty="0">
                <a:latin typeface="Palatino Linotype" panose="02040502050505030304" pitchFamily="18" charset="0"/>
              </a:rPr>
              <a:t>Water maintenance regulations</a:t>
            </a:r>
            <a:endParaRPr lang="fi-FI" dirty="0">
              <a:latin typeface="Palatino Linotype" panose="02040502050505030304" pitchFamily="18" charset="0"/>
            </a:endParaRPr>
          </a:p>
          <a:p>
            <a:pPr lvl="0">
              <a:lnSpc>
                <a:spcPct val="120000"/>
              </a:lnSpc>
              <a:spcBef>
                <a:spcPts val="0"/>
              </a:spcBef>
            </a:pPr>
            <a:r>
              <a:rPr lang="en-GB" dirty="0">
                <a:latin typeface="Palatino Linotype" panose="02040502050505030304" pitchFamily="18" charset="0"/>
              </a:rPr>
              <a:t>Technical knowledge </a:t>
            </a:r>
            <a:endParaRPr lang="fi-FI" dirty="0">
              <a:latin typeface="Palatino Linotype" panose="02040502050505030304" pitchFamily="18" charset="0"/>
            </a:endParaRPr>
          </a:p>
          <a:p>
            <a:endParaRPr lang="fi-FI" dirty="0"/>
          </a:p>
          <a:p>
            <a:endParaRPr lang="fi-FI" dirty="0"/>
          </a:p>
        </p:txBody>
      </p:sp>
      <p:pic>
        <p:nvPicPr>
          <p:cNvPr id="4" name="Picture 3" descr="C:\Users\kvaanane\Desktop\Multico_sininen-teksti-RGB.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5494825"/>
            <a:ext cx="2837815" cy="885825"/>
          </a:xfrm>
          <a:prstGeom prst="rect">
            <a:avLst/>
          </a:prstGeom>
          <a:noFill/>
          <a:ln>
            <a:noFill/>
          </a:ln>
        </p:spPr>
      </p:pic>
    </p:spTree>
    <p:extLst>
      <p:ext uri="{BB962C8B-B14F-4D97-AF65-F5344CB8AC3E}">
        <p14:creationId xmlns:p14="http://schemas.microsoft.com/office/powerpoint/2010/main" val="3809158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Palatino Linotype" panose="02040502050505030304" pitchFamily="18" charset="0"/>
              </a:rPr>
              <a:t>You have the task to solve the purification problem: to separate insoluble and soluble parts in water.</a:t>
            </a:r>
          </a:p>
          <a:p>
            <a:r>
              <a:rPr lang="en-US" dirty="0">
                <a:latin typeface="Palatino Linotype" panose="02040502050505030304" pitchFamily="18" charset="0"/>
              </a:rPr>
              <a:t>These kind of problems the chemists solve. Read the story of a chemistry researcher. He has been interested in purification of air through developing </a:t>
            </a:r>
            <a:r>
              <a:rPr lang="en-US" dirty="0" err="1">
                <a:latin typeface="Palatino Linotype" panose="02040502050505030304" pitchFamily="18" charset="0"/>
              </a:rPr>
              <a:t>catalysators</a:t>
            </a:r>
            <a:r>
              <a:rPr lang="en-US" dirty="0">
                <a:latin typeface="Palatino Linotype" panose="02040502050505030304" pitchFamily="18" charset="0"/>
              </a:rPr>
              <a:t> when he saw the pollution of air in New Delhi. </a:t>
            </a:r>
          </a:p>
          <a:p>
            <a:endParaRPr lang="en-GB" dirty="0"/>
          </a:p>
        </p:txBody>
      </p:sp>
      <p:pic>
        <p:nvPicPr>
          <p:cNvPr id="4" name="Picture 3" descr="C:\Users\kvaanane\Desktop\Multico_sininen-teksti-RGB.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226" y="4850057"/>
            <a:ext cx="2837815" cy="885825"/>
          </a:xfrm>
          <a:prstGeom prst="rect">
            <a:avLst/>
          </a:prstGeom>
          <a:noFill/>
          <a:ln>
            <a:noFill/>
          </a:ln>
        </p:spPr>
      </p:pic>
    </p:spTree>
    <p:extLst>
      <p:ext uri="{BB962C8B-B14F-4D97-AF65-F5344CB8AC3E}">
        <p14:creationId xmlns:p14="http://schemas.microsoft.com/office/powerpoint/2010/main" val="4005430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4"/>
          <p:cNvSpPr txBox="1">
            <a:spLocks/>
          </p:cNvSpPr>
          <p:nvPr/>
        </p:nvSpPr>
        <p:spPr bwMode="auto">
          <a:xfrm>
            <a:off x="997833" y="5243602"/>
            <a:ext cx="10023514" cy="345638"/>
          </a:xfrm>
          <a:prstGeom prst="rect">
            <a:avLst/>
          </a:prstGeom>
          <a:noFill/>
          <a:ln w="9525">
            <a:noFill/>
            <a:miter lim="800000"/>
            <a:headEnd/>
            <a:tailEnd/>
          </a:ln>
        </p:spPr>
        <p:txBody>
          <a:bodyPr vert="horz" wrap="square" lIns="109728" tIns="54864" rIns="108000" bIns="54864" numCol="1" anchor="t" anchorCtr="0" compatLnSpc="1">
            <a:prstTxWarp prst="textNoShape">
              <a:avLst/>
            </a:prstTxWarp>
          </a:bodyPr>
          <a:lstStyle>
            <a:lvl1pPr marL="0" indent="0" algn="r" rtl="0" eaLnBrk="0" fontAlgn="base" hangingPunct="0">
              <a:spcBef>
                <a:spcPct val="0"/>
              </a:spcBef>
              <a:spcAft>
                <a:spcPct val="30000"/>
              </a:spcAft>
              <a:buClr>
                <a:schemeClr val="accent2"/>
              </a:buClr>
              <a:buNone/>
              <a:defRPr sz="1200" i="1">
                <a:solidFill>
                  <a:schemeClr val="accent2"/>
                </a:solidFill>
                <a:latin typeface="+mn-lt"/>
                <a:ea typeface="+mn-ea"/>
                <a:cs typeface="+mn-cs"/>
              </a:defRPr>
            </a:lvl1pPr>
            <a:lvl2pPr marL="627063" indent="-265113" algn="l" rtl="0" eaLnBrk="0" fontAlgn="base" hangingPunct="0">
              <a:spcBef>
                <a:spcPct val="0"/>
              </a:spcBef>
              <a:spcAft>
                <a:spcPct val="30000"/>
              </a:spcAft>
              <a:buClr>
                <a:schemeClr val="accent2"/>
              </a:buClr>
              <a:buChar char="–"/>
              <a:defRPr>
                <a:solidFill>
                  <a:srgbClr val="353535"/>
                </a:solidFill>
                <a:latin typeface="+mn-lt"/>
              </a:defRPr>
            </a:lvl2pPr>
            <a:lvl3pPr marL="984250" indent="-177800" algn="l" rtl="0" eaLnBrk="0" fontAlgn="base" hangingPunct="0">
              <a:spcBef>
                <a:spcPct val="0"/>
              </a:spcBef>
              <a:spcAft>
                <a:spcPct val="30000"/>
              </a:spcAft>
              <a:buClr>
                <a:schemeClr val="accent2"/>
              </a:buClr>
              <a:buChar char="•"/>
              <a:defRPr sz="1600">
                <a:solidFill>
                  <a:srgbClr val="353535"/>
                </a:solidFill>
                <a:latin typeface="+mn-lt"/>
              </a:defRPr>
            </a:lvl3pPr>
            <a:lvl4pPr marL="1338263" indent="-174625" algn="l" rtl="0" eaLnBrk="0" fontAlgn="base" hangingPunct="0">
              <a:spcBef>
                <a:spcPct val="0"/>
              </a:spcBef>
              <a:spcAft>
                <a:spcPct val="30000"/>
              </a:spcAft>
              <a:buClr>
                <a:schemeClr val="accent2"/>
              </a:buClr>
              <a:buChar char="–"/>
              <a:defRPr sz="1400">
                <a:solidFill>
                  <a:srgbClr val="353535"/>
                </a:solidFill>
                <a:latin typeface="+mn-lt"/>
              </a:defRPr>
            </a:lvl4pPr>
            <a:lvl5pPr marL="1706563" indent="-188913" algn="l" rtl="0" eaLnBrk="0" fontAlgn="base" hangingPunct="0">
              <a:spcBef>
                <a:spcPct val="0"/>
              </a:spcBef>
              <a:spcAft>
                <a:spcPct val="30000"/>
              </a:spcAft>
              <a:buClr>
                <a:schemeClr val="accent2"/>
              </a:buClr>
              <a:buChar char="»"/>
              <a:defRPr sz="1400">
                <a:solidFill>
                  <a:srgbClr val="353535"/>
                </a:solidFill>
                <a:latin typeface="+mn-lt"/>
              </a:defRPr>
            </a:lvl5pPr>
            <a:lvl6pPr marL="2163763" indent="-188913" algn="l" rtl="0" fontAlgn="base">
              <a:spcBef>
                <a:spcPct val="0"/>
              </a:spcBef>
              <a:spcAft>
                <a:spcPct val="30000"/>
              </a:spcAft>
              <a:buChar char="»"/>
              <a:defRPr sz="1400">
                <a:solidFill>
                  <a:schemeClr val="tx1"/>
                </a:solidFill>
                <a:latin typeface="+mn-lt"/>
              </a:defRPr>
            </a:lvl6pPr>
            <a:lvl7pPr marL="2620963" indent="-188913" algn="l" rtl="0" fontAlgn="base">
              <a:spcBef>
                <a:spcPct val="0"/>
              </a:spcBef>
              <a:spcAft>
                <a:spcPct val="30000"/>
              </a:spcAft>
              <a:buChar char="»"/>
              <a:defRPr sz="1400">
                <a:solidFill>
                  <a:schemeClr val="tx1"/>
                </a:solidFill>
                <a:latin typeface="+mn-lt"/>
              </a:defRPr>
            </a:lvl7pPr>
            <a:lvl8pPr marL="3078163" indent="-188913" algn="l" rtl="0" fontAlgn="base">
              <a:spcBef>
                <a:spcPct val="0"/>
              </a:spcBef>
              <a:spcAft>
                <a:spcPct val="30000"/>
              </a:spcAft>
              <a:buChar char="»"/>
              <a:defRPr sz="1400">
                <a:solidFill>
                  <a:schemeClr val="tx1"/>
                </a:solidFill>
                <a:latin typeface="+mn-lt"/>
              </a:defRPr>
            </a:lvl8pPr>
            <a:lvl9pPr marL="3535363" indent="-188913" algn="l" rtl="0" fontAlgn="base">
              <a:spcBef>
                <a:spcPct val="0"/>
              </a:spcBef>
              <a:spcAft>
                <a:spcPct val="30000"/>
              </a:spcAft>
              <a:buChar char="»"/>
              <a:defRPr sz="1400">
                <a:solidFill>
                  <a:schemeClr val="tx1"/>
                </a:solidFill>
                <a:latin typeface="+mn-lt"/>
              </a:defRPr>
            </a:lvl9pPr>
          </a:lstStyle>
          <a:p>
            <a:pPr algn="l" defTabSz="1097280">
              <a:buClr>
                <a:srgbClr val="008C99"/>
              </a:buClr>
            </a:pPr>
            <a:r>
              <a:rPr lang="en-US" sz="1440" kern="0" dirty="0">
                <a:solidFill>
                  <a:srgbClr val="008C99"/>
                </a:solidFill>
                <a:latin typeface="Palatino Linotype"/>
              </a:rPr>
              <a:t>Niko </a:t>
            </a:r>
            <a:r>
              <a:rPr lang="en-US" sz="1440" kern="0" dirty="0" err="1">
                <a:solidFill>
                  <a:srgbClr val="008C99"/>
                </a:solidFill>
                <a:latin typeface="Palatino Linotype"/>
              </a:rPr>
              <a:t>Kinnunen</a:t>
            </a:r>
            <a:endParaRPr lang="en-US" sz="1440" kern="0" dirty="0">
              <a:solidFill>
                <a:srgbClr val="008C99"/>
              </a:solidFill>
              <a:latin typeface="Palatino Linotype"/>
            </a:endParaRPr>
          </a:p>
          <a:p>
            <a:pPr algn="l" defTabSz="1097280">
              <a:buClr>
                <a:srgbClr val="008C99"/>
              </a:buClr>
            </a:pPr>
            <a:r>
              <a:rPr lang="en-US" sz="1440" kern="0" dirty="0">
                <a:solidFill>
                  <a:srgbClr val="008C99"/>
                </a:solidFill>
                <a:latin typeface="Palatino Linotype"/>
              </a:rPr>
              <a:t>University of Eastern Finland</a:t>
            </a:r>
          </a:p>
          <a:p>
            <a:pPr algn="l" defTabSz="1097280">
              <a:buClr>
                <a:srgbClr val="008C99"/>
              </a:buClr>
            </a:pPr>
            <a:r>
              <a:rPr lang="en-US" sz="1440" kern="0" dirty="0">
                <a:solidFill>
                  <a:srgbClr val="008C99"/>
                </a:solidFill>
                <a:latin typeface="Palatino Linotype"/>
              </a:rPr>
              <a:t>Department of Chemistry</a:t>
            </a:r>
          </a:p>
        </p:txBody>
      </p:sp>
      <p:sp>
        <p:nvSpPr>
          <p:cNvPr id="7" name="Otsikko 6"/>
          <p:cNvSpPr>
            <a:spLocks noGrp="1"/>
          </p:cNvSpPr>
          <p:nvPr>
            <p:ph type="ctrTitle"/>
          </p:nvPr>
        </p:nvSpPr>
        <p:spPr>
          <a:xfrm>
            <a:off x="680998" y="2545807"/>
            <a:ext cx="10657184" cy="1555373"/>
          </a:xfrm>
        </p:spPr>
        <p:txBody>
          <a:bodyPr/>
          <a:lstStyle/>
          <a:p>
            <a:pPr>
              <a:lnSpc>
                <a:spcPct val="100000"/>
              </a:lnSpc>
            </a:pPr>
            <a:r>
              <a:rPr lang="en-GB" dirty="0" smtClean="0"/>
              <a:t>Chemist</a:t>
            </a:r>
            <a:br>
              <a:rPr lang="en-GB" dirty="0" smtClean="0"/>
            </a:br>
            <a:r>
              <a:rPr lang="en-GB" dirty="0" smtClean="0"/>
              <a:t/>
            </a:r>
            <a:br>
              <a:rPr lang="en-GB" dirty="0" smtClean="0"/>
            </a:br>
            <a:endParaRPr lang="fi-FI" sz="2880" dirty="0"/>
          </a:p>
        </p:txBody>
      </p:sp>
      <p:pic>
        <p:nvPicPr>
          <p:cNvPr id="4" name="Picture 3" descr="C:\Users\kvaanane\Desktop\Multico_sininen-teksti-RGB.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0793" y="5416421"/>
            <a:ext cx="2837815" cy="885825"/>
          </a:xfrm>
          <a:prstGeom prst="rect">
            <a:avLst/>
          </a:prstGeom>
          <a:noFill/>
          <a:ln>
            <a:noFill/>
          </a:ln>
        </p:spPr>
      </p:pic>
    </p:spTree>
    <p:extLst>
      <p:ext uri="{BB962C8B-B14F-4D97-AF65-F5344CB8AC3E}">
        <p14:creationId xmlns:p14="http://schemas.microsoft.com/office/powerpoint/2010/main" val="3616548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443" y="404664"/>
            <a:ext cx="10023514" cy="1008064"/>
          </a:xfrm>
        </p:spPr>
        <p:txBody>
          <a:bodyPr/>
          <a:lstStyle/>
          <a:p>
            <a:pPr>
              <a:lnSpc>
                <a:spcPct val="100000"/>
              </a:lnSpc>
            </a:pPr>
            <a:r>
              <a:rPr lang="fi-FI" sz="3840" dirty="0" err="1"/>
              <a:t>Self-portrait</a:t>
            </a:r>
            <a:r>
              <a:rPr lang="fi-FI" sz="3840" dirty="0"/>
              <a:t> – Niko Kinnunen</a:t>
            </a:r>
          </a:p>
        </p:txBody>
      </p:sp>
      <p:sp>
        <p:nvSpPr>
          <p:cNvPr id="3" name="Content Placeholder 2"/>
          <p:cNvSpPr>
            <a:spLocks noGrp="1"/>
          </p:cNvSpPr>
          <p:nvPr>
            <p:ph idx="1"/>
          </p:nvPr>
        </p:nvSpPr>
        <p:spPr>
          <a:xfrm>
            <a:off x="1050443" y="1527989"/>
            <a:ext cx="10023514" cy="4176713"/>
          </a:xfrm>
        </p:spPr>
        <p:txBody>
          <a:bodyPr/>
          <a:lstStyle/>
          <a:p>
            <a:r>
              <a:rPr lang="fi-FI" b="1" dirty="0"/>
              <a:t>Born: </a:t>
            </a:r>
            <a:r>
              <a:rPr lang="fi-FI" dirty="0"/>
              <a:t>Kontiolahti, Finland, 1981.</a:t>
            </a:r>
          </a:p>
          <a:p>
            <a:r>
              <a:rPr lang="fi-FI" b="1" dirty="0" err="1"/>
              <a:t>Family</a:t>
            </a:r>
            <a:r>
              <a:rPr lang="fi-FI" b="1" dirty="0"/>
              <a:t>: </a:t>
            </a:r>
            <a:r>
              <a:rPr lang="fi-FI" dirty="0" err="1"/>
              <a:t>Wife</a:t>
            </a:r>
            <a:r>
              <a:rPr lang="fi-FI" dirty="0"/>
              <a:t>, </a:t>
            </a:r>
            <a:r>
              <a:rPr lang="fi-FI" dirty="0" err="1"/>
              <a:t>two</a:t>
            </a:r>
            <a:r>
              <a:rPr lang="fi-FI" dirty="0"/>
              <a:t> </a:t>
            </a:r>
            <a:r>
              <a:rPr lang="fi-FI" dirty="0" err="1"/>
              <a:t>very</a:t>
            </a:r>
            <a:r>
              <a:rPr lang="fi-FI" dirty="0"/>
              <a:t> </a:t>
            </a:r>
            <a:r>
              <a:rPr lang="fi-FI" dirty="0" err="1"/>
              <a:t>lively</a:t>
            </a:r>
            <a:r>
              <a:rPr lang="fi-FI" dirty="0"/>
              <a:t> </a:t>
            </a:r>
            <a:r>
              <a:rPr lang="fi-FI" dirty="0" err="1"/>
              <a:t>boys</a:t>
            </a:r>
            <a:r>
              <a:rPr lang="fi-FI" dirty="0"/>
              <a:t> and a </a:t>
            </a:r>
            <a:r>
              <a:rPr lang="fi-FI" dirty="0" err="1"/>
              <a:t>retired</a:t>
            </a:r>
            <a:r>
              <a:rPr lang="fi-FI" dirty="0"/>
              <a:t> </a:t>
            </a:r>
            <a:r>
              <a:rPr lang="fi-FI" dirty="0" err="1"/>
              <a:t>dog</a:t>
            </a:r>
            <a:r>
              <a:rPr lang="fi-FI" dirty="0"/>
              <a:t> (Golden </a:t>
            </a:r>
            <a:r>
              <a:rPr lang="fi-FI" dirty="0" err="1"/>
              <a:t>Retriever</a:t>
            </a:r>
            <a:r>
              <a:rPr lang="fi-FI" dirty="0"/>
              <a:t>).</a:t>
            </a:r>
          </a:p>
          <a:p>
            <a:r>
              <a:rPr lang="fi-FI" b="1" dirty="0" err="1"/>
              <a:t>Studies</a:t>
            </a:r>
            <a:r>
              <a:rPr lang="fi-FI" b="1" dirty="0"/>
              <a:t> in </a:t>
            </a:r>
            <a:r>
              <a:rPr lang="fi-FI" b="1" dirty="0" smtClean="0"/>
              <a:t>Kontiolahti</a:t>
            </a:r>
            <a:endParaRPr lang="fi-FI" b="1" dirty="0"/>
          </a:p>
          <a:p>
            <a:pPr lvl="1"/>
            <a:r>
              <a:rPr lang="fi-FI" dirty="0" err="1"/>
              <a:t>Elementary</a:t>
            </a:r>
            <a:r>
              <a:rPr lang="fi-FI" dirty="0"/>
              <a:t> </a:t>
            </a:r>
            <a:r>
              <a:rPr lang="fi-FI" dirty="0" err="1"/>
              <a:t>school</a:t>
            </a:r>
            <a:r>
              <a:rPr lang="fi-FI" dirty="0"/>
              <a:t> -87 – -93</a:t>
            </a:r>
          </a:p>
          <a:p>
            <a:pPr lvl="1"/>
            <a:r>
              <a:rPr lang="fi-FI" dirty="0" err="1" smtClean="0"/>
              <a:t>Lower</a:t>
            </a:r>
            <a:r>
              <a:rPr lang="fi-FI" dirty="0" smtClean="0"/>
              <a:t> </a:t>
            </a:r>
            <a:r>
              <a:rPr lang="fi-FI" dirty="0" err="1" smtClean="0"/>
              <a:t>secondary</a:t>
            </a:r>
            <a:r>
              <a:rPr lang="fi-FI" dirty="0" smtClean="0"/>
              <a:t> </a:t>
            </a:r>
            <a:r>
              <a:rPr lang="fi-FI" dirty="0" err="1" smtClean="0"/>
              <a:t>school</a:t>
            </a:r>
            <a:r>
              <a:rPr lang="fi-FI" dirty="0" smtClean="0"/>
              <a:t> </a:t>
            </a:r>
            <a:r>
              <a:rPr lang="fi-FI" dirty="0"/>
              <a:t>-94 – -97</a:t>
            </a:r>
          </a:p>
          <a:p>
            <a:pPr lvl="1"/>
            <a:r>
              <a:rPr lang="fi-FI" dirty="0" err="1" smtClean="0"/>
              <a:t>Higher</a:t>
            </a:r>
            <a:r>
              <a:rPr lang="fi-FI" dirty="0" smtClean="0"/>
              <a:t> </a:t>
            </a:r>
            <a:r>
              <a:rPr lang="fi-FI" dirty="0" err="1" smtClean="0"/>
              <a:t>secondary</a:t>
            </a:r>
            <a:r>
              <a:rPr lang="fi-FI" dirty="0" smtClean="0"/>
              <a:t> </a:t>
            </a:r>
            <a:r>
              <a:rPr lang="fi-FI" dirty="0" err="1" smtClean="0"/>
              <a:t>school</a:t>
            </a:r>
            <a:r>
              <a:rPr lang="fi-FI" dirty="0" smtClean="0"/>
              <a:t> </a:t>
            </a:r>
            <a:r>
              <a:rPr lang="fi-FI" dirty="0"/>
              <a:t>-98 – -00</a:t>
            </a:r>
            <a:endParaRPr lang="fi-FI" b="1" dirty="0"/>
          </a:p>
          <a:p>
            <a:r>
              <a:rPr lang="fi-FI" b="1" dirty="0" err="1"/>
              <a:t>Studies</a:t>
            </a:r>
            <a:r>
              <a:rPr lang="fi-FI" b="1" dirty="0"/>
              <a:t> at </a:t>
            </a:r>
            <a:r>
              <a:rPr lang="fi-FI" b="1" dirty="0" err="1"/>
              <a:t>the</a:t>
            </a:r>
            <a:r>
              <a:rPr lang="fi-FI" b="1" dirty="0"/>
              <a:t> </a:t>
            </a:r>
            <a:r>
              <a:rPr lang="fi-FI" b="1" dirty="0" err="1"/>
              <a:t>University</a:t>
            </a:r>
            <a:endParaRPr lang="fi-FI" b="1" dirty="0"/>
          </a:p>
          <a:p>
            <a:pPr lvl="1"/>
            <a:r>
              <a:rPr lang="fi-FI" dirty="0" err="1"/>
              <a:t>Chemist</a:t>
            </a:r>
            <a:r>
              <a:rPr lang="fi-FI" dirty="0"/>
              <a:t> </a:t>
            </a:r>
            <a:r>
              <a:rPr lang="fi-FI" dirty="0" err="1"/>
              <a:t>researcher</a:t>
            </a:r>
            <a:r>
              <a:rPr lang="fi-FI" dirty="0"/>
              <a:t>, </a:t>
            </a:r>
            <a:r>
              <a:rPr lang="fi-FI" dirty="0" err="1"/>
              <a:t>MSc</a:t>
            </a:r>
            <a:r>
              <a:rPr lang="fi-FI" dirty="0"/>
              <a:t>. </a:t>
            </a:r>
            <a:r>
              <a:rPr lang="fi-FI" dirty="0" err="1"/>
              <a:t>studies</a:t>
            </a:r>
            <a:r>
              <a:rPr lang="fi-FI" dirty="0"/>
              <a:t> -00 – -05</a:t>
            </a:r>
          </a:p>
          <a:p>
            <a:pPr lvl="1"/>
            <a:r>
              <a:rPr lang="fi-FI" dirty="0" err="1"/>
              <a:t>Doctoral</a:t>
            </a:r>
            <a:r>
              <a:rPr lang="fi-FI" dirty="0"/>
              <a:t> </a:t>
            </a:r>
            <a:r>
              <a:rPr lang="fi-FI" dirty="0" err="1"/>
              <a:t>studies</a:t>
            </a:r>
            <a:r>
              <a:rPr lang="fi-FI" dirty="0"/>
              <a:t>, -06 – -11</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169831" y="2651313"/>
            <a:ext cx="1623424" cy="2271694"/>
          </a:xfrm>
          <a:prstGeom prst="rect">
            <a:avLst/>
          </a:prstGeom>
        </p:spPr>
      </p:pic>
      <p:sp>
        <p:nvSpPr>
          <p:cNvPr id="5" name="TextBox 4"/>
          <p:cNvSpPr txBox="1"/>
          <p:nvPr/>
        </p:nvSpPr>
        <p:spPr>
          <a:xfrm>
            <a:off x="8155418" y="5122667"/>
            <a:ext cx="2693110" cy="1169551"/>
          </a:xfrm>
          <a:prstGeom prst="rect">
            <a:avLst/>
          </a:prstGeom>
          <a:noFill/>
        </p:spPr>
        <p:txBody>
          <a:bodyPr wrap="square" rtlCol="0">
            <a:spAutoFit/>
          </a:bodyPr>
          <a:lstStyle/>
          <a:p>
            <a:pPr defTabSz="1097280"/>
            <a:r>
              <a:rPr lang="fi-FI" sz="1400" i="1" dirty="0">
                <a:solidFill>
                  <a:srgbClr val="FFFFFF">
                    <a:lumMod val="50000"/>
                  </a:srgbClr>
                </a:solidFill>
                <a:latin typeface="Palatino Linotype"/>
              </a:rPr>
              <a:t>”</a:t>
            </a:r>
            <a:r>
              <a:rPr lang="fi-FI" sz="1400" i="1" dirty="0" err="1">
                <a:solidFill>
                  <a:srgbClr val="FFFFFF">
                    <a:lumMod val="50000"/>
                  </a:srgbClr>
                </a:solidFill>
                <a:latin typeface="Palatino Linotype"/>
              </a:rPr>
              <a:t>After</a:t>
            </a:r>
            <a:r>
              <a:rPr lang="fi-FI" sz="1400" i="1" dirty="0">
                <a:solidFill>
                  <a:srgbClr val="FFFFFF">
                    <a:lumMod val="50000"/>
                  </a:srgbClr>
                </a:solidFill>
                <a:latin typeface="Palatino Linotype"/>
              </a:rPr>
              <a:t> </a:t>
            </a:r>
            <a:r>
              <a:rPr lang="fi-FI" sz="1400" i="1" dirty="0" err="1">
                <a:solidFill>
                  <a:srgbClr val="FFFFFF">
                    <a:lumMod val="50000"/>
                  </a:srgbClr>
                </a:solidFill>
                <a:latin typeface="Palatino Linotype"/>
              </a:rPr>
              <a:t>the</a:t>
            </a:r>
            <a:r>
              <a:rPr lang="fi-FI" sz="1400" i="1" dirty="0">
                <a:solidFill>
                  <a:srgbClr val="FFFFFF">
                    <a:lumMod val="50000"/>
                  </a:srgbClr>
                </a:solidFill>
                <a:latin typeface="Palatino Linotype"/>
              </a:rPr>
              <a:t> </a:t>
            </a:r>
            <a:r>
              <a:rPr lang="fi-FI" sz="1400" i="1" dirty="0" err="1">
                <a:solidFill>
                  <a:srgbClr val="FFFFFF">
                    <a:lumMod val="50000"/>
                  </a:srgbClr>
                </a:solidFill>
                <a:latin typeface="Palatino Linotype"/>
              </a:rPr>
              <a:t>first</a:t>
            </a:r>
            <a:r>
              <a:rPr lang="fi-FI" sz="1400" i="1" dirty="0">
                <a:solidFill>
                  <a:srgbClr val="FFFFFF">
                    <a:lumMod val="50000"/>
                  </a:srgbClr>
                </a:solidFill>
                <a:latin typeface="Palatino Linotype"/>
              </a:rPr>
              <a:t> </a:t>
            </a:r>
            <a:r>
              <a:rPr lang="fi-FI" sz="1400" i="1" dirty="0" err="1">
                <a:solidFill>
                  <a:srgbClr val="FFFFFF">
                    <a:lumMod val="50000"/>
                  </a:srgbClr>
                </a:solidFill>
                <a:latin typeface="Palatino Linotype"/>
              </a:rPr>
              <a:t>chemistry</a:t>
            </a:r>
            <a:r>
              <a:rPr lang="fi-FI" sz="1400" i="1" dirty="0">
                <a:solidFill>
                  <a:srgbClr val="FFFFFF">
                    <a:lumMod val="50000"/>
                  </a:srgbClr>
                </a:solidFill>
                <a:latin typeface="Palatino Linotype"/>
              </a:rPr>
              <a:t> </a:t>
            </a:r>
            <a:r>
              <a:rPr lang="fi-FI" sz="1400" i="1" dirty="0" err="1">
                <a:solidFill>
                  <a:srgbClr val="FFFFFF">
                    <a:lumMod val="50000"/>
                  </a:srgbClr>
                </a:solidFill>
                <a:latin typeface="Palatino Linotype"/>
              </a:rPr>
              <a:t>class</a:t>
            </a:r>
            <a:r>
              <a:rPr lang="fi-FI" sz="1400" i="1" dirty="0">
                <a:solidFill>
                  <a:srgbClr val="FFFFFF">
                    <a:lumMod val="50000"/>
                  </a:srgbClr>
                </a:solidFill>
                <a:latin typeface="Palatino Linotype"/>
              </a:rPr>
              <a:t> in </a:t>
            </a:r>
            <a:r>
              <a:rPr lang="fi-FI" sz="1400" i="1" dirty="0" err="1">
                <a:solidFill>
                  <a:srgbClr val="FFFFFF">
                    <a:lumMod val="50000"/>
                  </a:srgbClr>
                </a:solidFill>
                <a:latin typeface="Palatino Linotype"/>
              </a:rPr>
              <a:t>secondary</a:t>
            </a:r>
            <a:r>
              <a:rPr lang="fi-FI" sz="1400" i="1" dirty="0">
                <a:solidFill>
                  <a:srgbClr val="FFFFFF">
                    <a:lumMod val="50000"/>
                  </a:srgbClr>
                </a:solidFill>
                <a:latin typeface="Palatino Linotype"/>
              </a:rPr>
              <a:t> </a:t>
            </a:r>
            <a:r>
              <a:rPr lang="fi-FI" sz="1400" i="1" dirty="0" err="1">
                <a:solidFill>
                  <a:srgbClr val="FFFFFF">
                    <a:lumMod val="50000"/>
                  </a:srgbClr>
                </a:solidFill>
                <a:latin typeface="Palatino Linotype"/>
              </a:rPr>
              <a:t>school</a:t>
            </a:r>
            <a:r>
              <a:rPr lang="fi-FI" sz="1400" i="1" dirty="0">
                <a:solidFill>
                  <a:srgbClr val="FFFFFF">
                    <a:lumMod val="50000"/>
                  </a:srgbClr>
                </a:solidFill>
                <a:latin typeface="Palatino Linotype"/>
              </a:rPr>
              <a:t>, </a:t>
            </a:r>
            <a:r>
              <a:rPr lang="fi-FI" sz="1400" i="1" dirty="0" err="1">
                <a:solidFill>
                  <a:srgbClr val="FFFFFF">
                    <a:lumMod val="50000"/>
                  </a:srgbClr>
                </a:solidFill>
                <a:latin typeface="Palatino Linotype"/>
              </a:rPr>
              <a:t>when</a:t>
            </a:r>
            <a:r>
              <a:rPr lang="fi-FI" sz="1400" i="1" dirty="0">
                <a:solidFill>
                  <a:srgbClr val="FFFFFF">
                    <a:lumMod val="50000"/>
                  </a:srgbClr>
                </a:solidFill>
                <a:latin typeface="Palatino Linotype"/>
              </a:rPr>
              <a:t> </a:t>
            </a:r>
            <a:r>
              <a:rPr lang="fi-FI" sz="1400" i="1" dirty="0" err="1">
                <a:solidFill>
                  <a:srgbClr val="FFFFFF">
                    <a:lumMod val="50000"/>
                  </a:srgbClr>
                </a:solidFill>
                <a:latin typeface="Palatino Linotype"/>
              </a:rPr>
              <a:t>teacher</a:t>
            </a:r>
            <a:r>
              <a:rPr lang="fi-FI" sz="1400" i="1" dirty="0">
                <a:solidFill>
                  <a:srgbClr val="FFFFFF">
                    <a:lumMod val="50000"/>
                  </a:srgbClr>
                </a:solidFill>
                <a:latin typeface="Palatino Linotype"/>
              </a:rPr>
              <a:t> </a:t>
            </a:r>
            <a:r>
              <a:rPr lang="fi-FI" sz="1400" i="1" dirty="0" err="1">
                <a:solidFill>
                  <a:srgbClr val="FFFFFF">
                    <a:lumMod val="50000"/>
                  </a:srgbClr>
                </a:solidFill>
                <a:latin typeface="Palatino Linotype"/>
              </a:rPr>
              <a:t>taught</a:t>
            </a:r>
            <a:r>
              <a:rPr lang="fi-FI" sz="1400" i="1" dirty="0">
                <a:solidFill>
                  <a:srgbClr val="FFFFFF">
                    <a:lumMod val="50000"/>
                  </a:srgbClr>
                </a:solidFill>
                <a:latin typeface="Palatino Linotype"/>
              </a:rPr>
              <a:t> </a:t>
            </a:r>
            <a:r>
              <a:rPr lang="fi-FI" sz="1400" i="1" dirty="0" err="1">
                <a:solidFill>
                  <a:srgbClr val="FFFFFF">
                    <a:lumMod val="50000"/>
                  </a:srgbClr>
                </a:solidFill>
                <a:latin typeface="Palatino Linotype"/>
              </a:rPr>
              <a:t>about</a:t>
            </a:r>
            <a:r>
              <a:rPr lang="fi-FI" sz="1400" i="1" dirty="0">
                <a:solidFill>
                  <a:srgbClr val="FFFFFF">
                    <a:lumMod val="50000"/>
                  </a:srgbClr>
                </a:solidFill>
                <a:latin typeface="Palatino Linotype"/>
              </a:rPr>
              <a:t> </a:t>
            </a:r>
            <a:r>
              <a:rPr lang="fi-FI" sz="1400" i="1" dirty="0" err="1">
                <a:solidFill>
                  <a:srgbClr val="FFFFFF">
                    <a:lumMod val="50000"/>
                  </a:srgbClr>
                </a:solidFill>
                <a:latin typeface="Palatino Linotype"/>
              </a:rPr>
              <a:t>structure</a:t>
            </a:r>
            <a:r>
              <a:rPr lang="fi-FI" sz="1400" i="1" dirty="0">
                <a:solidFill>
                  <a:srgbClr val="FFFFFF">
                    <a:lumMod val="50000"/>
                  </a:srgbClr>
                </a:solidFill>
                <a:latin typeface="Palatino Linotype"/>
              </a:rPr>
              <a:t> of </a:t>
            </a:r>
            <a:r>
              <a:rPr lang="fi-FI" sz="1400" i="1" dirty="0" err="1">
                <a:solidFill>
                  <a:srgbClr val="FFFFFF">
                    <a:lumMod val="50000"/>
                  </a:srgbClr>
                </a:solidFill>
                <a:latin typeface="Palatino Linotype"/>
              </a:rPr>
              <a:t>the</a:t>
            </a:r>
            <a:r>
              <a:rPr lang="fi-FI" sz="1400" i="1" dirty="0">
                <a:solidFill>
                  <a:srgbClr val="FFFFFF">
                    <a:lumMod val="50000"/>
                  </a:srgbClr>
                </a:solidFill>
                <a:latin typeface="Palatino Linotype"/>
              </a:rPr>
              <a:t> </a:t>
            </a:r>
            <a:r>
              <a:rPr lang="fi-FI" sz="1400" i="1" dirty="0" err="1">
                <a:solidFill>
                  <a:srgbClr val="FFFFFF">
                    <a:lumMod val="50000"/>
                  </a:srgbClr>
                </a:solidFill>
                <a:latin typeface="Palatino Linotype"/>
              </a:rPr>
              <a:t>atoms</a:t>
            </a:r>
            <a:r>
              <a:rPr lang="fi-FI" sz="1400" i="1" dirty="0">
                <a:solidFill>
                  <a:srgbClr val="FFFFFF">
                    <a:lumMod val="50000"/>
                  </a:srgbClr>
                </a:solidFill>
                <a:latin typeface="Palatino Linotype"/>
              </a:rPr>
              <a:t>, I </a:t>
            </a:r>
            <a:r>
              <a:rPr lang="fi-FI" sz="1400" i="1" dirty="0" err="1">
                <a:solidFill>
                  <a:srgbClr val="FFFFFF">
                    <a:lumMod val="50000"/>
                  </a:srgbClr>
                </a:solidFill>
                <a:latin typeface="Palatino Linotype"/>
              </a:rPr>
              <a:t>knew</a:t>
            </a:r>
            <a:r>
              <a:rPr lang="fi-FI" sz="1400" i="1" dirty="0">
                <a:solidFill>
                  <a:srgbClr val="FFFFFF">
                    <a:lumMod val="50000"/>
                  </a:srgbClr>
                </a:solidFill>
                <a:latin typeface="Palatino Linotype"/>
              </a:rPr>
              <a:t> </a:t>
            </a:r>
            <a:r>
              <a:rPr lang="fi-FI" sz="1400" i="1" dirty="0" err="1">
                <a:solidFill>
                  <a:srgbClr val="FFFFFF">
                    <a:lumMod val="50000"/>
                  </a:srgbClr>
                </a:solidFill>
                <a:latin typeface="Palatino Linotype"/>
              </a:rPr>
              <a:t>that</a:t>
            </a:r>
            <a:r>
              <a:rPr lang="fi-FI" sz="1400" i="1" dirty="0">
                <a:solidFill>
                  <a:srgbClr val="FFFFFF">
                    <a:lumMod val="50000"/>
                  </a:srgbClr>
                </a:solidFill>
                <a:latin typeface="Palatino Linotype"/>
              </a:rPr>
              <a:t> I </a:t>
            </a:r>
            <a:r>
              <a:rPr lang="fi-FI" sz="1400" i="1" dirty="0" err="1">
                <a:solidFill>
                  <a:srgbClr val="FFFFFF">
                    <a:lumMod val="50000"/>
                  </a:srgbClr>
                </a:solidFill>
                <a:latin typeface="Palatino Linotype"/>
              </a:rPr>
              <a:t>will</a:t>
            </a:r>
            <a:r>
              <a:rPr lang="fi-FI" sz="1400" i="1" dirty="0">
                <a:solidFill>
                  <a:srgbClr val="FFFFFF">
                    <a:lumMod val="50000"/>
                  </a:srgbClr>
                </a:solidFill>
                <a:latin typeface="Palatino Linotype"/>
              </a:rPr>
              <a:t> </a:t>
            </a:r>
            <a:r>
              <a:rPr lang="fi-FI" sz="1400" i="1" dirty="0" err="1">
                <a:solidFill>
                  <a:srgbClr val="FFFFFF">
                    <a:lumMod val="50000"/>
                  </a:srgbClr>
                </a:solidFill>
                <a:latin typeface="Palatino Linotype"/>
              </a:rPr>
              <a:t>be</a:t>
            </a:r>
            <a:r>
              <a:rPr lang="fi-FI" sz="1400" i="1" dirty="0">
                <a:solidFill>
                  <a:srgbClr val="FFFFFF">
                    <a:lumMod val="50000"/>
                  </a:srgbClr>
                </a:solidFill>
                <a:latin typeface="Palatino Linotype"/>
              </a:rPr>
              <a:t> a </a:t>
            </a:r>
            <a:r>
              <a:rPr lang="fi-FI" sz="1400" i="1" dirty="0" err="1">
                <a:solidFill>
                  <a:srgbClr val="FFFFFF">
                    <a:lumMod val="50000"/>
                  </a:srgbClr>
                </a:solidFill>
                <a:latin typeface="Palatino Linotype"/>
              </a:rPr>
              <a:t>chemist</a:t>
            </a:r>
            <a:r>
              <a:rPr lang="fi-FI" sz="1400" i="1" dirty="0">
                <a:solidFill>
                  <a:srgbClr val="FFFFFF">
                    <a:lumMod val="50000"/>
                  </a:srgbClr>
                </a:solidFill>
                <a:latin typeface="Palatino Linotype"/>
              </a:rPr>
              <a:t>.” </a:t>
            </a:r>
          </a:p>
        </p:txBody>
      </p:sp>
      <p:pic>
        <p:nvPicPr>
          <p:cNvPr id="6" name="Picture 5" descr="C:\Users\kvaanane\Desktop\Multico_sininen-teksti-RGB.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5430" y="183821"/>
            <a:ext cx="2837815" cy="885825"/>
          </a:xfrm>
          <a:prstGeom prst="rect">
            <a:avLst/>
          </a:prstGeom>
          <a:noFill/>
          <a:ln>
            <a:noFill/>
          </a:ln>
        </p:spPr>
      </p:pic>
    </p:spTree>
    <p:extLst>
      <p:ext uri="{BB962C8B-B14F-4D97-AF65-F5344CB8AC3E}">
        <p14:creationId xmlns:p14="http://schemas.microsoft.com/office/powerpoint/2010/main" val="743222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EF Basic">
  <a:themeElements>
    <a:clrScheme name="UEF">
      <a:dk1>
        <a:srgbClr val="1D1D1C"/>
      </a:dk1>
      <a:lt1>
        <a:srgbClr val="FFFFFF"/>
      </a:lt1>
      <a:dk2>
        <a:srgbClr val="1D1D1C"/>
      </a:dk2>
      <a:lt2>
        <a:srgbClr val="D4D4D4"/>
      </a:lt2>
      <a:accent1>
        <a:srgbClr val="D4D800"/>
      </a:accent1>
      <a:accent2>
        <a:srgbClr val="008C99"/>
      </a:accent2>
      <a:accent3>
        <a:srgbClr val="FFFFFF"/>
      </a:accent3>
      <a:accent4>
        <a:srgbClr val="000000"/>
      </a:accent4>
      <a:accent5>
        <a:srgbClr val="E6E9AA"/>
      </a:accent5>
      <a:accent6>
        <a:srgbClr val="005D7B"/>
      </a:accent6>
      <a:hlink>
        <a:srgbClr val="009FB8"/>
      </a:hlink>
      <a:folHlink>
        <a:srgbClr val="F9B700"/>
      </a:folHlink>
    </a:clrScheme>
    <a:fontScheme name="uef_basic_laajamalli-3">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296D95A408D9408E6A80A3FFEA4EF8" ma:contentTypeVersion="0" ma:contentTypeDescription="Create a new document." ma:contentTypeScope="" ma:versionID="52c49f458eec32f1b99896034d9e0ca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15EF6E-580C-4DA2-B3A1-5738572335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8CBD47F-C078-4506-9143-05D86C5E84FC}">
  <ds:schemaRefs>
    <ds:schemaRef ds:uri="http://schemas.microsoft.com/sharepoint/v3/contenttype/forms"/>
  </ds:schemaRefs>
</ds:datastoreItem>
</file>

<file path=customXml/itemProps3.xml><?xml version="1.0" encoding="utf-8"?>
<ds:datastoreItem xmlns:ds="http://schemas.openxmlformats.org/officeDocument/2006/customXml" ds:itemID="{136F8E78-56B8-413D-984C-032DBD04AFBC}">
  <ds:schemaRefs>
    <ds:schemaRef ds:uri="http://schemas.microsoft.com/office/2006/documentManagement/types"/>
    <ds:schemaRef ds:uri="http://schemas.microsoft.com/office/2006/metadata/properties"/>
    <ds:schemaRef ds:uri="http://schemas.openxmlformats.org/package/2006/metadata/core-properties"/>
    <ds:schemaRef ds:uri="http://purl.org/dc/terms/"/>
    <ds:schemaRef ds:uri="http://purl.org/dc/dcmitype/"/>
    <ds:schemaRef ds:uri="http://purl.org/dc/elements/1.1/"/>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169</TotalTime>
  <Words>769</Words>
  <Application>Microsoft Office PowerPoint</Application>
  <PresentationFormat>Widescreen</PresentationFormat>
  <Paragraphs>178</Paragraphs>
  <Slides>21</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Arial</vt:lpstr>
      <vt:lpstr>Arial Black</vt:lpstr>
      <vt:lpstr>Arial Rounded MT Bold</vt:lpstr>
      <vt:lpstr>Bahnschrift SemiLight</vt:lpstr>
      <vt:lpstr>Calibri</vt:lpstr>
      <vt:lpstr>Calibri Light</vt:lpstr>
      <vt:lpstr>Myriad pro</vt:lpstr>
      <vt:lpstr>Palatino Linotype</vt:lpstr>
      <vt:lpstr>Times New Roman</vt:lpstr>
      <vt:lpstr>Office Theme</vt:lpstr>
      <vt:lpstr>UEF Basic</vt:lpstr>
      <vt:lpstr>  *Local city* drinking water is polluted People sent to hospital </vt:lpstr>
      <vt:lpstr>PowerPoint Presentation</vt:lpstr>
      <vt:lpstr>Can polluted water be purified to be drinkable again? </vt:lpstr>
      <vt:lpstr>PowerPoint Presentation</vt:lpstr>
      <vt:lpstr>PowerPoint Presentation</vt:lpstr>
      <vt:lpstr>PowerPoint Presentation</vt:lpstr>
      <vt:lpstr>PowerPoint Presentation</vt:lpstr>
      <vt:lpstr>Chemist  </vt:lpstr>
      <vt:lpstr>Self-portrait – Niko Kinnunen</vt:lpstr>
      <vt:lpstr>Self-portrait – Niko Kinnunen  </vt:lpstr>
      <vt:lpstr>Employment history</vt:lpstr>
      <vt:lpstr>Motivation of product development chemist</vt:lpstr>
      <vt:lpstr>Developing catalysators</vt:lpstr>
      <vt:lpstr>Own study-path</vt:lpstr>
      <vt:lpstr>Own study-path</vt:lpstr>
      <vt:lpstr>Answers to students’ questions</vt:lpstr>
      <vt:lpstr>Questions and answers</vt:lpstr>
      <vt:lpstr>Where chemist works?</vt:lpstr>
      <vt:lpstr>Chemist in industry</vt:lpstr>
      <vt:lpstr>Product development chemist as a part of group</vt:lpstr>
      <vt:lpstr>Everyday of product development chemist</vt:lpstr>
    </vt:vector>
  </TitlesOfParts>
  <Company>University of Eastern Finland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polluted water be purified to be drinkable again?</dc:title>
  <dc:creator>Tuula Keinonen</dc:creator>
  <cp:lastModifiedBy>Tuula Keinonen</cp:lastModifiedBy>
  <cp:revision>22</cp:revision>
  <dcterms:created xsi:type="dcterms:W3CDTF">2018-01-23T18:18:59Z</dcterms:created>
  <dcterms:modified xsi:type="dcterms:W3CDTF">2018-12-27T23:32:30Z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0x01010000296D95A408D9408E6A80A3FFEA4EF8</vt:lpwstr>
  </property>
</Properties>
</file>