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5" r:id="rId5"/>
    <p:sldId id="271" r:id="rId6"/>
    <p:sldId id="258" r:id="rId7"/>
    <p:sldId id="264" r:id="rId8"/>
    <p:sldId id="257" r:id="rId9"/>
    <p:sldId id="266" r:id="rId10"/>
    <p:sldId id="273" r:id="rId11"/>
    <p:sldId id="265" r:id="rId12"/>
    <p:sldId id="260" r:id="rId13"/>
    <p:sldId id="268" r:id="rId14"/>
    <p:sldId id="269" r:id="rId15"/>
    <p:sldId id="267" r:id="rId16"/>
    <p:sldId id="26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84574" autoAdjust="0"/>
  </p:normalViewPr>
  <p:slideViewPr>
    <p:cSldViewPr snapToGrid="0">
      <p:cViewPr varScale="1">
        <p:scale>
          <a:sx n="93" d="100"/>
          <a:sy n="93" d="100"/>
        </p:scale>
        <p:origin x="1216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5ABCA-7C6D-E341-AE82-F64971F4C910}" type="datetimeFigureOut">
              <a:rPr lang="en-US" smtClean="0"/>
              <a:t>3/19/19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A126B-0AF8-2346-B657-EDD025CC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'computerized axial tomography' (CAT)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34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Teachers click on link. </a:t>
            </a:r>
          </a:p>
          <a:p>
            <a:r>
              <a:rPr lang="en-US" dirty="0"/>
              <a:t>Watch up to 1:58 mins.</a:t>
            </a:r>
          </a:p>
          <a:p>
            <a:r>
              <a:rPr lang="en-US" dirty="0"/>
              <a:t> Possible role play?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65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Could plot </a:t>
            </a:r>
            <a:r>
              <a:rPr lang="en-GB" i="1" u="sng" dirty="0"/>
              <a:t> on the same graph to decide which is best for diagnosis etc. If more data tasks are needed there could be a focus on the proportion of any radioisotope left inside a patient’s body after a certain amount of time e.g. after 24 days, a quarter of I-131 will remain. There can also be a focus on the type of radiation too. Example of decay curve for I-131 is given on the next slide followed by a list of typical radiopharmaceuticals.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Consolidate what would be key properties for each group in terms of half life, energy and penetration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126B-0AF8-2346-B657-EDD025CC9D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7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0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0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61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4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1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54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8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9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1F643-E4CD-47FF-A394-6B8F3891A88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9446-E998-4850-B61E-4E7E52C5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9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vDmlAN1B-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9470"/>
            <a:ext cx="9144000" cy="23876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4900" b="1" dirty="0">
                <a:latin typeface="Palatino Linotype" panose="02040502050505030304" pitchFamily="18" charset="0"/>
              </a:rPr>
              <a:t>“</a:t>
            </a:r>
            <a:r>
              <a:rPr lang="en-US" sz="4900" b="1" dirty="0" err="1">
                <a:latin typeface="Palatino Linotype" panose="02040502050505030304" pitchFamily="18" charset="0"/>
              </a:rPr>
              <a:t>Onko</a:t>
            </a:r>
            <a:r>
              <a:rPr lang="en-US" sz="4900" b="1" dirty="0">
                <a:latin typeface="Palatino Linotype" panose="02040502050505030304" pitchFamily="18" charset="0"/>
              </a:rPr>
              <a:t> </a:t>
            </a:r>
            <a:r>
              <a:rPr lang="en-US" sz="4900" b="1" dirty="0" err="1">
                <a:latin typeface="Palatino Linotype" panose="02040502050505030304" pitchFamily="18" charset="0"/>
              </a:rPr>
              <a:t>elimistössäni</a:t>
            </a:r>
            <a:r>
              <a:rPr lang="en-US" sz="4900" b="1" dirty="0">
                <a:latin typeface="Palatino Linotype" panose="02040502050505030304" pitchFamily="18" charset="0"/>
              </a:rPr>
              <a:t> </a:t>
            </a:r>
            <a:r>
              <a:rPr lang="en-US" sz="4900" b="1" dirty="0" err="1">
                <a:latin typeface="Palatino Linotype" panose="02040502050505030304" pitchFamily="18" charset="0"/>
              </a:rPr>
              <a:t>ydinpommi</a:t>
            </a:r>
            <a:r>
              <a:rPr lang="en-US" sz="4900" b="1" dirty="0">
                <a:latin typeface="Palatino Linotype" panose="02040502050505030304" pitchFamily="18" charset="0"/>
              </a:rPr>
              <a:t>?!”</a:t>
            </a:r>
            <a:endParaRPr lang="fi-FI" sz="4900" dirty="0">
              <a:latin typeface="Palatino Linotype" panose="0204050205050503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47829" y="4675433"/>
            <a:ext cx="8496342" cy="1104606"/>
            <a:chOff x="47268" y="3712933"/>
            <a:chExt cx="8496342" cy="1104606"/>
          </a:xfrm>
        </p:grpSpPr>
        <p:pic>
          <p:nvPicPr>
            <p:cNvPr id="4" name="Picture 3" descr="http://europa.eu/about-eu/basic-information/symbols/images/flag_yellow_high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6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31930 w 12192000"/>
              <a:gd name="connsiteY7" fmla="*/ 64579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20500 w 12192000"/>
              <a:gd name="connsiteY7" fmla="*/ 63436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480060" y="457200"/>
                </a:moveTo>
                <a:lnTo>
                  <a:pt x="857250" y="6000750"/>
                </a:lnTo>
                <a:lnTo>
                  <a:pt x="11620500" y="6343650"/>
                </a:lnTo>
                <a:lnTo>
                  <a:pt x="11334750" y="857250"/>
                </a:lnTo>
                <a:lnTo>
                  <a:pt x="480060" y="457200"/>
                </a:lnTo>
                <a:close/>
              </a:path>
            </a:pathLst>
          </a:cu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002" y="3429000"/>
            <a:ext cx="994201" cy="994201"/>
          </a:xfrm>
          <a:prstGeom prst="rect">
            <a:avLst/>
          </a:prstGeom>
        </p:spPr>
      </p:pic>
      <p:sp>
        <p:nvSpPr>
          <p:cNvPr id="9" name="AutoShape 2" descr="data:image/png;base64,iVBORw0KGgoAAAANSUhEUgAAAGEAAABhCAIAAABJZFj0AAAgAElEQVR4nO2ceXwUVdb3T6fTXdUB3HXmeUbfmVHHZ5x5ZnQUVBSyd3e661YH2URBAR0QVDYXwB1ky9Zda3c20lWVTmcPi0BcAEUg3Z2VRRBZZZFNCEuI7OS8f3QSwmbUcXs/b/rz+6NTfesu3zr3Vp1T5wZMhO/Sdwt+9R789tXF6McyiiJ81K/ds9+Ors6oG+GjCE+zv37/fgu61lwTTUSkWYFmBZrlw/oRtdNEoIlAEYFuE0WEtmoFmhV+4dHShKPJD2796ozCFVGsSLGCiXA04SiW+wFdYbi2ekQjESlGoBjRyIpGVqQZnmYlihUpVqRZsbOqfiqInIlwNMNRDG8krU1Tnbd+DUZhk6FYzsC6IZGHeEFnd1MsT3VmRzTDtYq4TIQ3MpyOEYCRDaxAk0yw8RCbAmaeYiUjK+nskt4uUoxIEZ4iHM24TISLIlwUaYPLCjQrGogMDK+zt5khw0cxP+BShdGYCGdieBPhaEYEhoc4HmJdYOFph0izYhThu5FO6rwKI4rl9aznusc9r+d86iwK3T/Wr7O5aUaiO0yZK0URPiwjESgiGolsckg08RgdQkSS3HOsny+vGSd8HMnIEaynm8MT5ZAMRDCwItU6Gfl2UUSgiGggEs26u7GSiWRSye7WYgzfsVHTRXWcBO1lWis0MQLlECLtzh62rGdTPxDLawfPrNQnuihWNBGh07vT1e1IZxdvG5xzrOkUIg6cvQTiMyMdbiMRjESMZESdjTMwQrjTYRkYQWcTIuyCgYiRRNLb5O6E/6hm69bdh/85pgB6O59LWYSI67ft0cW7/s9Qdd3Wveu3fv3nZ+ZCkmhgZSMrGYkYrt9IRCMrG1gZEnjzlIptuw+XLf9cl5iuJ7KRSBQRDUQMt2UkIkUEmhVpVuoIiCIcRcRImwQ2PjI82Vk5kkgQ68paWIeIiJhX2QB9Uo0OiWbFTmf0RUZR7YwcvM4m3Twwd8/+o4jomLUQEnlIECHOCQkcxDuvT/ZA/BxI4GhWpBgB4lIhPuN6h0gzIsSkg5WDJAli0rftO4CI/zvSC73m/G5wXu8x2r3P5kGicMfArAsXLlw4f/YPg2SIdgHjgZh0MPMG1mNkRbAKEJMGFjc8msa8VoqIdV/shgemQ5JkYN2Q4IK49O6spLcJEJuus/MUEWnGRbMumnA0w5mSJZ3VCdFpkUn8dckiJKRBgtNIZDALJnPKoSNHEFvsr/rpJDnS4TGy0vdZua/CiHLwYJNuGpi1e/8RRGSmLYI4QVpY5/1o3eDXyz6u2bV99+GFVZseHJsfYRF1CcKAd+Ytr99+8FDj9t37xQV1tz6e/cencpcENzefPNVy/kzdpr1v5q7oOdqnfbx+grQ0+iU1uH73ufPnzpw9Hdqw+6kZiy2vlixctfklcbk+UYxIFAZNn79g5ZcjZn8w7L0FG7YfbGk5e+R484e1OxKnlsEjaf8aXViy/IudB46s33bg9dxVNCOCTQgvKBThKMJH2lzXM+Jbyso1W77ed7CxMrS935ul0Dvtvue1T9fvOHf2bMuFMyvX7Xom5cOIRJ5qZfS916PvZMQdOtaE2PLtieZN2/cePtqEiJ/v2A9xGdETixHx8PFmzh9YtPpLRFy3de8/RmZ/Urvj5MnmlvNn123b+2buZ0+/W46Igc939h2n1m7cc+7s2XNnTtd/ufeJaRUTxY8RsezTjdAnHWLF2fmrENG7ZM2T7y3YuOPQhfPnmo5/W7Vue8z4kn8Mz2tsOomIy2u27dp3CBFzKxt08U4DK9KsRBFBn8Qbzc5FVZsRcf+ho5/UbEJsQcQnps3/y9Cs2o1fnz5ztuXc2YYte8dyH+niOMrxEzGyvbsYYrltexsR8e3cKn3vlF5jfN+ePtty4cx/D5KnZC5HxM/qtnZLdMLDs8elL0nxV/1ucBZEp2zc/jUi3j86B+6b+dT0+Yi4ct0O6Ou6fVDmieZvm5qb7hySCf+aNSXnE0RUP/gcojMgRnwr91NEVD9YC/fNtE8uR8Tg+u3w8HsQl/FJ3WZEfHxqMfx9OhU/a/3W/YgtfV8qgniXkZGMjAgxaQOnL0TE9VsP3MaK0GvGwHfmI+Keg40RFu4Gwh9sPNFy/szfR86FON7gkH+wHXVcs8Eu3zQwa8++I4hom7YIYlxf7T+CiA+Mzodo7rp+7p17GxFbHvi395/D5x48cgIR8cKFlWt3TZWX/qG/B2Kc3Vjhi53fIGKvFzToOWfI9HmIuGr9dohJvWvY3JMnTzaf/PaeEbnw4KwpuR8jorfyc+ibBjHCW7nLEVGrbICes/q9UYGIwc93wmNzbuqf1dh0sgUvLGvYunTNjg9DG440H0fEydkrINppIDJtkyAuQ5pfi4jpRVXwSBpYhOsIv3P/YcSWf41VbyTC4SMnsOXcA2PywSJSRPw+C/YPZvTQi36I428e4Nm19zBiS9+XCuCB2b/rL08UPlwU/PLb06cQcX/jsXuenquPd23aeQARe471wkNznpq+ABFXrd8BMWl/GTb329Nnmk6evPvpTOg5Z2ruCkTMW7wOHp0D0c53vSsQUatcA71m93tjASIG1m+Hh967eXDO0ZPNLRcuLPh0c/Enm0o/3eqqqM8oqbVPnac3S0ZGNLAixLiyFtYi4uyC1dAnFWxSN0besvsg4vmHxxXckCwfPtqEF84+ODYfLEIbo86fs34Yo0deKIRY4eYBmbv2NiJeuO/ZucPnLMldtPZfIxS4623akr5+2z5EHDhjHvRJ27znG0R86AUV/jnjyfcuMvrrM8qpU2dPnjzxt6cluH/GK55liLi8bgc8nAIPvle2YiMiqpVroNfsgW/NR8TqjXvgkZl6M79+635EfGSUCn+aDP941/xy0UT3sjuG5hmsvIFIRocM0enPp1Ui4qq1OyJi5sB903uP0U6fO3us6eQN/dy/H5TZeKTpwvmzD4zNB3PYK/pRdmQivInlwS7eNCj7UGMzIrLvLYZY54HGY4jY+8UyiJFuHZj9zaEmRLxvpHdEyhJE3N94dKKr8lXPspNnzpw8c/pvI1WITd24Yz8ibt5z+HX5w6HvzkfEuk27IS7jD09kNzd/i4gN2w4NmVH56FgNEREvlK7YuDCw6eyZU4hY/PF6eGiO5dVSREQ8t3Ld7ofHFITN6nBTs1AcUj9ej4gHDh373UCP3sobiEizkt4m3OLwNGzfh4hLQ1ucvlV7Go8j4rt5q+GRtD8+KZ86+S0i9nyhABJ5ivDf09e5KiNBb/fc2D9zWe2WjbsOxkyugETXR3XbNnz1zT9Ga5DA39Q/88Pglo079v9rlBf6Zkz0LN+y51BLy4Xz58/Wb9rreGsBxPO6BLHftLLaL3YfOtqct7jeMqlo4879vg8b9EkiJPLj5I/Xbd3XePzELO9KeChtpj+0v/E4YsuqNbumuCs37tw/2/cZxPPd7CJfXrN51+GmppODps+Hh9OeTX1/w44DiHju7LmFq7/803AFzE6acEbCUYSniAiJ3B1P5RQt23Tq1GnEC1/tPTwlc7nezOss7v9+Inv1uu3rt+/726h8MPO0o3M612QUxXJGwukd2T2S3T0e91D9MiMdmd36ea5zuI39Mg2sh7LL3ZM93ZNlingMdg9Ep0UR8S9P5f7xqTyDlYe4DAPDG1g3xGcYrM7bBmRe389tYN3XJ8vdWM7g8OhZCeKcJiL/fkBm9+SsCDsHsc47BuXcOTQPzE6wSNc53N1YUU9kPSNDvPMGh3TboOzuRIy0uSEmPcrG3/W0cseTeZCQAQkZRiJQYZeV8DQRTKwM5gyIT7tj0Ny7h+Z2T3ZDdIbRJuhZUe+Qrk8Wr0uWDMk8RYQo5sf6tK2YHCLN8no7H2GXDXaRYuVIu6xjeIqIFJENrKCzizq7YCASRTgDkfU2CZI4sLh0Np52iAZWNDp4IytE2N1gFSLtosEuRNgEnU0wMoKR5Y1E1tkknY3TM7yRyAYigoUDC69nJCOR9HZRz0gGIhpZyWDnwcZBkhBpEwxEMrJuPSOBxQVWZySRaYdkZLhuDGdqDUsIJiIYCGcgPFh5SOIiknijXTA4JCMRjAwPNh5sHM0IUSzf6S2/E0bh9mhWosNPEGyrW0SzoomIFBt+qOWM4YADaRVNXBTD0a3OLUexYftv9eloVgy72nRrbe3fJZoVjR28v/Zf2xx3wdTqKod9Zo4irTGGa/XcxPA042rvGEU4ioT/dLWh/L4T7dqMWKeJ5eg2Fh1FMxxNLspELilDh2+OpGOZNoee/U518PsvHmyPtzAumjjDojpnxJvCsRpyFf0gOt9tR5yJ8G1hNrEtJBaO3V1+EWiWpwlHERdNONPPFt69aJ6tbf1cDX1fRjQrGYkISTzYJEhqk0UAK6dLkigi0q1BNZ4mIs3yekYCC6+zizTLUcTZAfS19B194kwXA0k8RUSKlYysK5IIYOfBIkKSYCQyTZw04U0s16qOp7NXb+VHv8i4+jOkIVkysJl/flq5Z0T+3cPVu4erdw9X7hrpvWdk/p+GzaVYiSIiRXiK4SkiGBjx5sFZ//uc8l9DvJFsloGIJiKaCP+dhn15bKxjkJtmw3QEA5Ghbzr0Tdfb3AaH56ZB2feOyLtjaJaRlSkiU6zYIdZ+rWDbxflr+mkZ6WyeWwdkbti271hT86mTp8+dPXvuzJlzJ89cOH++esMeU5KgY8IRL97IShAtTMn9pLn5VEZREGIzDMlZNCtS5JJl+AqJbep4pPVLOJIZaRe7s9Lz/LKJns9+P8QLsfyIOQsRL6xcsz3SJgNxU3aBIkInrbRF5cNL3k8z12iWp1kO7PxNg3L3HTqOiF9/c2Tjjn0bdx3YsHPfF3sOzlv5hZGRdcQDSQLEuSBOgAdnT/etRsSsBbXQVwSzCHFOYESKlQysBIkcxGVE2AWKiEZGBKsIMU6IzoDYjAgrT7GikRFoRgALB7FOiHVCTDokugxEArNosDlPnz6JiPcOnwu95kRPKilc+vnbeZ8ZbKKBkSOIDAkuiM6A2HRIdBoYkWYFIxEgkYN4p84uQqIAsRzEuSIYkU7mfvSrsGswYqSbB+bsDvtrb5fCI7PBwoHFCVYXJAkU64Z44fp+8lMzF49xffzXwZ7JWZ8hoqs8ANEZvccVWV8tv3VIbqQ9M4KRH36xyPpaya2DsiPtEsRzv388c8j0eZOkpewbJd1YEcx8pMMNcRl/GJI75L2Fkz3Lnp294P5RKkSnX/94dvLU8sajJ7Dl3Etz3r9naN6N/TMfe6Hg7yPyDIwUkSRDQlqvF/0vZVSOzvjgwefzId5lSJL0rNxrrJb0akV31v3oRP94blm/dxd0J3KETTKxMu3odDX8gYz27DuKiAOmvU/HCd375fRIzunRL9vAenRm9x1Pzq3bvC8cGz52orl24y5E5Eproa9zy55vEJFMLoE4KcLKbdh+ABGZKfPh4bSYSSXb9h7Ctk/N5n1/fTYPejttr5fuO3ICEU+eOomIp86cfTZl8UOjNUTEC+fPnT+DiM7CwMDXixCxav2uCLOTsgrZCxvw4qclvTAIsU6dRaj94itErAxtQTwf/q3i000GqxjBSEaWNzGun96OjjWd/KaxufHIiUPHmhpPnH565gLoNcO3fCMiflq7I26sb0zah6dOn0JErqQG+mZs2nUAEW2TiyFBiLBya7fuQ8S4SSU9zM5d+75BxOnqZ31G5OUvWYuIK9Zs7xbratj8NSKOTlukf2jmsJkLEHHjzm9uIILlZf/ho0dbLpz796yFt7Oep2YuQMTV67dD75RxcmU4FmqdUEQmF2/fexgRn0lZCI+lBjbuRMQtX38zeMq8SeKyc+fOIV7oO8EP5gwj4U0/7O3TpYw6xCE5YOSbB7Qy2nXg0MYdX2/e9c2Xuw9s233w8bcrrrfzR5uazp4//89nNeidBj2niaXViCiU1kB0ysavDiCi5TU/xPJg4Ru+3IeIvcZqllfKEDH0+R54LAUe5a97XHrFs+wl5+Lr+2Xf84z3kVFz/zI06+GRSlpxFWLLpl2HIYEDc8a+Q0cRz/zP09lw36wRs+cj4icNW2mzs+bL3YjY/6158OBsuH/mqNmLEPHj2q90j6Wt3rALEcc4P4L750Ccs3bTXkQcMq0S4nnqR70Z/m5GRxGx//T39XEuEyvTRO5OZLBI947wtuCZI8eOd2fdOjsPj6SPFz5ARLG4FvqkbPhqHyJaXy2COBdY0mu/3I2ID43RxrreR8TCj9dCdGokK0EiD/dPg55zII5j3yxfsXZXU/O3jceadu8/iNiyYedBSOR6JAsHDzchnr9/dD70Shs5eyEiLq3ZekuysPdgI+L5B5/PgQQRYpyJk/yI+PnWfYak1JVrv0LEQe+UQzwPCc4V9TsQcdC0xRDHGb/3u9kfxij6tTL4Rwo8lg6PpUKfVHgk7Y7BuUeaTpw7d/bvz86F3mnwUEpaURUiCiW10Cdtw469iEgmF0OvlCgr99Xew4j40GhtwDsLEXFF3TboPQeiM25gJb4sNF1b8c/hOafOnMYL556aufCmOGf0KG8rowRnDwd3sLEZ8dz/PJ0FD6Q8N2chIi6r3xZlda3duhcRk6aUwkOp0Ctt+PSFiLhi7Ve6mJTA5zsRcci7FRDHQ7xrxZqdPxMj8eaBOXv2HUPEyuovs+bX5y5an7Vobd6S9bP9tbo4Z9nyDYhYserLe5/Isb9cdqz5W0QUS0PQc9Zna7YgYtHStfcNynzP+1l41YyZUHSbw328uRkvtIxKrbzHIfIVIUT8oHprz+cURDx45Njt/T2mPnMySmsQccOug5DId0/mDx87gdjyimfZHcny0zMqEHHl2p3Qe/brympEXFr/1d+GZj7477z6L/ch4gRpKfROCW3chYhDps2HeAHM3Mp1uxBx0PTFEOcyfL/A4/dZs/kIm/vWQTkHG5vwis/Js6cjreK9Q7Wtuw+Ej5w9e2777r2ImPd+HTwwe3haZXvhLV8f2r3/ICLap5TAQ7MHvbO48Xhz+68bdu67Z2iuLs65smEHIp4+e3L/N0cPHmxEPHP46PHrkz2Rcc5FVVvChaXyYP83ihCxZtMufaKTtkvzVm7q2LH8Dz83mgVDgrB2y25EHDpjPsR5IIELbtiNiE/MWAxxvJHlfipGXAThTP0yB09//5nUD4emfjAs9YOn0yqfSflgROrigdMXGNksiOduf9Izwb18dlHIPKX0f0Zkj8pY0nt8UWSSBxJctqnl07Sqydkrbh8yt++k/FFpS/4wNDsySYC49LuH577qWZ5SUjs646PbHvdAIqezCbf2z3zJVekqrntR+OiuIZmD3p03bPbimwdl6pKc1yW7n5z+/stZn/YeX3T7kznPpb5vnVpqtEtgcekt3ONvlM/yhWb4Akmvl+oSXZFWWc8IzBulo9I/uHO4N8KeqbO5k6aWj8mo/PNwr94m0z8k+6UTRkaHEElkSOAgXoR4HuJ5iBcgXoRYEeI4inUbWAGsIsRkQJ80MLvA6oboDLC66GQpkhEhnoNHUyE6A5IkSHBBjAtsPMWIRiKDhYe+qdAnHaJnQ5JsIJKRFSHJBX1SoE86xHJgdUGsC2LT9DaOZiVgRIhJgb4usHBgEyHGCQnpeodIM6KecUOcE/qkw2NpEJseYReMrEgRNyS4IDYDbLLR4aGSZTDzEMODTQg/Z/+I8Mi1/H7BxHIUy1MXg2EizYqUQzSyIk1EIwnH0kTKIdJEMjLhWJqLIi4T4SgiGR3hoCVvZEWKlei28jTroohAsQJFOCMrmJhWh5MiopHlKSLRRKKJZCKCgfA0EShWoohAEYkigoHwRlakGY5ieSPLhd06AysaiECzgonlaVaiHVJrhpFDoh1iFCvRDrntHVHnKSI/iFFHCZepLbrIX6qOoTj+SrVX2OnBznSVhi7r3hV9/jFoOmHUpS5GXYy6GHUx+i2qi1EXoy5GXYx+K+pi1MWoi1EXo9+Kuhh1MepiFHXprrcuRlcT42rV/xOM2nfWUZccvOqGwKuffjEf8uIWvquUDEdB6dbCbXHI7zyLbtv9epl+UUbhzNEIGxfO+unIqC3Xs0NK6OW2ED79kjIUK1BXjDaK8CbChTOVIhk+ws5BEgdJPNiFSCacVNrO6JLZF74A9KWx+V+OUXeWMzkEI8PriXTLADmC4SlGuJigycpgzYBEF5hdkMhBogsSnWBONzr4KLsQTn2NCicemzmwuMDiArMTEjiwuAyMRBPexIomwtMsF8UKUYzLwLjAKoAlg2L4Wwdk3/VU3l1P5d02IItiRDC7wOrUE5FieBPLRTF8VHgXNhEjbByYXWARwCKAVYQkHqyuSFamWYFmO5+n/xEjunXHMGdg+MgkWSheddsAj87Wmn5sJHykXXjwuQLbuAVxL5UnjitPHFeWNLGs17/9BoaPYuXwXukIwt07UrVPmm8ZX2EeX2GeUG4e/37cmLKofnIk4drtohtxAiOAlfvHM3OffacyTQ7kqPWqVqcqtdlKXZq7+oV3F/V8VtPbRbC6KMZlIi6a5cOb2v48NI+ZVGGZUG4ZX2EdV26dUBH3Unn3flkGIn6fN27/ISOBIpzB5oKYtBnqZ4iYv3idLp4L72INZ6ZPTV+5oHhNqa+2pGBNSUH9+6Vr3uaqwMYZiRhOpwQz/+xbS5aUbyzzryn1rykrbJhfstabV39Lf7fOxlMknA0jgsV1Sz/p5VmVfn/9/KI1pb5an682P7+6wFdTUBAq8ddWFNUXFq6dwa34+9N5kJhqYESKCEZGgAQneWVe5byNpYVrKvxrSgvXzCtZp+bX39o/GxiRcvCdTrr/1I6iWBHMHCS4Pt+6t/nbU18farye4SDWaWBkIyuBlX8tZXmRv1ZTQppSrSnB0oKaN9OXg53Xs6KR4SkigUUeOnVBeXGdqlWrWkhTQ/78WndW4KZ+mRG2cF4tD2bnn55wc55V84vX+pRqRV3tVVYVqNWaWqeqtfneKk0JKFowXw2WFtf78+uYicVgdRnsnIHlIJG3TJxXVrRWVUOaWu3Takt8tVk5gRsHzNUxIsUKpp+PUfjOordJd41QxqQu2bhl97Yde7bu3P165vJ7hysGu6S3i2BxvTZnWUlBnaIEVSWoKsGSgrqpqcshSdATkXIINOsGizD09UUVRQ2aWqMpQUUJFvpqpOzAjckesPEGVgQL91+PS2J2oNRf7VWrFGWV4g2qSkjLD/l8dYVavc9XrSohr1arqiFNCfi1YHFhA5lUCmbeyMhg4RMnlpYXNqhKQFGDmhr0+6oz51bfOCAXGIlmO0+2/fGMKMIbiAgJrrSS1eu/3BPYsKt+/e7q9XsaNu1QKxsoG6+3ucGc8dqc5Zcyqr0GozpVCapqQFHbGPXzgF0wMEKkxTU5fdm84tq53oCiVBWoVV41WKRVFxXWe3KCvGeVotaUFtX41KCiBtW8FV414NOqiwvqej+r6mwCWDjz+OKywjWqElCUoPrLMhIoIkK8s+/LBRNmVwx7u2LkWyXPT1sw5K3iJ98uBItTTzxgzngtZXlJQZ2iBlU1oKqBksKaqWlXYVReWHslI52dhwRX39G+0qI1mhb0KlWaElLVkN8fFDyhx0YV3MLKPYhwx+CcUW8vKfHVqb4qxRvwqtVl/vrFZZ+Pee8jXZIEViFxfEn5pYw8uaEb+/9ijOLS2XfLU7Vl03NXvJO9fObcT9/IWTY6ZSHEOfWsrLNwlzPy105JWQ42PpIVjGw4S8I17PVFFYX1mhpS1YCqBv0FNXJW4MZkNySJeotzevry0qJ6VQlqSkBVgwVaMDsndPvgHIhLAxuns/FgdUJc6rA3588rWldaWFde2DBT+KzP8/4o1h1pzwQzb55QVl60RlUCihpQlY52JLflv/9sc01v43uw8vL6zceajh0+2tx47MSR403Hm75ds3nnLYM8YBV1Fue1GfFG0hmjBOddQ3JUra4gP3x6UFUDpcV1/V+ZDwlphg7PnLokZzdG4rKq0z2ro0f5jUkCmNP1dtFAZDDziRMrfi1GQiThu/V393qh6IGxBQ+OVnuOVh8Ylffg81rP5309+nkik3iwXDHX/LVTUpZB0vdjFJNmfrG4rKguX21dzvK1oC+/7q4huWBxtW9qMhHe4JB0Nv72J3K6JWeCOT3SzpmIYGQEAxF/TUatHhbDg9kFFh7MHCRykOCCRBckZhiIbGAkMLteS1leUlDbzqg4bEfWdkYSWLhhry8qv4LRDQ43JDiHvbGooqRBVUJhRgVatZAd7EE4nZ2jLjocXBThaMJDkivSzlEsTxOhGxFa7ypmPnFi+a/DqMOqFN63IbYrvI0jkohg5SanLivxV4cZKWqgqLB2auonYOUMbVlFkMgPfX1hWVGDpgZVNaCpwQJftZwVuN4hQ6LrxekflfvrNSUQxlfoq3W6V0XZBbBdtv+Do9tSbcJZWFGEpwlvJCKYuYQJpRVFa8L3BO3imp3zCzG6zKHvsKdKMBARrNxrnTPinpp6DUbxGS/NWHopoxopa3UPwuvsAtUhGz2ci2RsdaFb9/J1YFTyazLqqI4Rr3CPwcpNTruc0ZSLjEQjI0Ci66qMbkh2Q1zayDcXlpesU9RWRv786rlK9W0DPBE2nmI6mnO4ORdYMwxseJs2RxHO8F12lH0lI5rwV6a7/SwxtrCdG4gAVu6V1I/LC2rz1WpVDahKoNRf+2raUkjMiCSCgeGNhAOLa+jUBWWFrc+Qqhoq9Fc7s6q62UWITbWPLyovWqe2LlUBTQsU+xt6P1cI5nTKxtEMTztEExEMrKhL4iwTKv53pAqWdLCkG+w8RTiDQwazbG59zg4qapWmBHz5te6c0I0D5gLxGB3yxUxGIoa3x0YRseOWiZ+Zkdn58oylJf5aTQlq4TW7oGaacxlYeT1xGRkhkggQ63rm7UXl7YyUQElBzUxxFWV2QWL6X4bmFuWHCrTWJd69a/IAAATdSURBVF9VAyXFda/OXg7xqTqGNxCBtksGwoPZ9cdBOf6CtUVFayfNWnrvMypYnGCVjEwmWKTECRVhRqpalZ8XLMqv9WStjnrcC0ky2GWwS62ySWATdaxAJ/Mm+y/GyOoa/mZlWWGN2rqgBHxqKNcbuvuJTIhLB6sA8ek9SLrTs7rQV902FwJl/oYJsz6OSMzQWTmjjZ8jrCj21bTakRpQ86uKffVkQgUkpEJCGiS6ID7lBoc03fVpUWHQp4ZKi+sKChpem7P8vpGqjrghkUscX95uR4paVZBf48mpum+E+qeh2p3DtDuHaXcN0+4cqt45VL3rae3m/jkGRjYQV3ugDq6MYP44mdo2rEZdvKcIYHY9OtZX7m/QtOo2QwgW51dnuEOPjSr46xDPI//W3k7/1O+ryVOrNCWoKgFNCZQWr7G+UAhmJ8WIkOC0jCstKa5XlaowI0Wp0rSqwoLqSe99GD/G/+gozfHyfGd2VZm/WlGCihJSvUG/Wl05f8OEOUt1SRJY5MTxJW2MAvnqak0JepXqPCWkKCFFCXm91V6lVUX+BtuEMkiSjA6JZrnW/77Scef1f6JWWB3+D6SRiGCTbnBI7qyq4oKgqgUUpSpMqsBXXVxQm6/VFPrrS/JrFSWgqkGvFpirrir0heTswE0OSWcVIm1chI03Jrmmc5+UF9V7lZWqGtDC5qYFSvy15UUNJUX15UUNhQWt1yBsKcUFDTlza+4Y4NbZJLC4E8aVlPkbwjeN9jmbrwV8aqhNQZ8a8qk1FUV1zKR5YJUMrJtihbAgksg/ifREjiByBJF1RNIzkt4u6u2C3uaGhLQ+Y/yl/jX5asjrrWp3KRR1tapVaWqVplQpWlBVg3PzV/vVQEnh2sdG+SDBqbOF/w+eC+LT/88Aj5AbLMqv9noD7Y+jihLwKgFVCXiVqouDV4KFvpp8f/UDz+VDgmBgPGDmE8aVlfnrL2N0uZSgqgTL/LVJE+aBRYpg3HpGDguikrN/ImVFJWdFOTKjHOEvniiH3M0hRxFZn8gNfmWeT61unXFKlde7WlEDmhZU1IBXqdLUgKoEFGW1z1s74JUig5Wj7WIUK3dzCCZW7kakiETn35/MlHJWF1ycswGvWqWogXw1qGjtg6/StGBubih6lBphTotipSg2y2gVbBOvYkdXxVRcUMNMmGe0u03JWVHJOWGB010VVobnamr7taOuXtJTleEJtCkY/uLMCjqzQhmeYJq8UlGqNK11VdZarenin5paparBXG8wVVrh9ARdme0KuTKDzszQLHmVJ2d1vhLqOCpNDWhhxO1HlGB2TtUcYWW6J9jaJXfAnXNJme+QogTknNUZmVVpmaH2cYFPC4ZVoF5FPjXYXuC7SxZooQI15NcuUaFWXaRVF2nV/g7X/5r9UwOKGvTl1xTmV18mv1bjz6/RtKCqVnVSjxLIVwIFWrUvv8avVfu1an9+tU8Nddp6q7xVPiXg00L5WqhAC4YFXiUYlnINea/QNUoGFKVKaR3qVdQpoPAINeXq57a5I50xuhx6501fdoq39ayq9qGBqlZdlHKF1GvoypLKD+jKtRhpSpWmXJ3C9xztj+ByqYKqGtTCl6RtaPCfDOz/E3Ux6mLUxaiL0W9FXYy6GHUx6mL0W1EXoy5GXYy6GP1W9H8BgzlBgpxonZ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873" y="949470"/>
            <a:ext cx="923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45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 err="1">
                <a:latin typeface="Palatino Linotype" panose="02040502050505030304" pitchFamily="18" charset="0"/>
              </a:rPr>
              <a:t>Diagnostiset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radioaktiiviset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lääkkeet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err="1">
                <a:latin typeface="Palatino Linotype" panose="02040502050505030304" pitchFamily="18" charset="0"/>
              </a:rPr>
              <a:t>Radioaktiiviset</a:t>
            </a:r>
            <a:r>
              <a:rPr lang="en-GB" sz="3200" b="1" dirty="0">
                <a:latin typeface="Palatino Linotype" panose="02040502050505030304" pitchFamily="18" charset="0"/>
              </a:rPr>
              <a:t> </a:t>
            </a:r>
            <a:r>
              <a:rPr lang="en-GB" sz="3200" b="1" dirty="0" err="1">
                <a:latin typeface="Palatino Linotype" panose="02040502050505030304" pitchFamily="18" charset="0"/>
              </a:rPr>
              <a:t>aineet</a:t>
            </a:r>
            <a:r>
              <a:rPr lang="en-GB" sz="3200" b="1" dirty="0">
                <a:latin typeface="Palatino Linotype" panose="02040502050505030304" pitchFamily="18" charset="0"/>
              </a:rPr>
              <a:t> </a:t>
            </a:r>
            <a:r>
              <a:rPr lang="en-GB" sz="3200" b="1" dirty="0" err="1">
                <a:latin typeface="Palatino Linotype" panose="02040502050505030304" pitchFamily="18" charset="0"/>
              </a:rPr>
              <a:t>lähettävät</a:t>
            </a:r>
            <a:r>
              <a:rPr lang="en-GB" sz="3200" b="1" dirty="0">
                <a:latin typeface="Palatino Linotype" panose="02040502050505030304" pitchFamily="18" charset="0"/>
              </a:rPr>
              <a:t>  </a:t>
            </a:r>
            <a:r>
              <a:rPr lang="en-GB" sz="3200" b="1" dirty="0" err="1">
                <a:latin typeface="Palatino Linotype" panose="02040502050505030304" pitchFamily="18" charset="0"/>
              </a:rPr>
              <a:t>tunkeutivia</a:t>
            </a:r>
            <a:r>
              <a:rPr lang="en-GB" sz="3200" b="1" dirty="0">
                <a:latin typeface="Palatino Linotype" panose="02040502050505030304" pitchFamily="18" charset="0"/>
              </a:rPr>
              <a:t> </a:t>
            </a:r>
            <a:r>
              <a:rPr lang="en-GB" sz="3200" b="1" dirty="0" err="1">
                <a:latin typeface="Palatino Linotype" panose="02040502050505030304" pitchFamily="18" charset="0"/>
              </a:rPr>
              <a:t>säteilyä</a:t>
            </a:r>
            <a:r>
              <a:rPr lang="en-GB" sz="3200" b="1" dirty="0">
                <a:latin typeface="Palatino Linotype" panose="02040502050505030304" pitchFamily="18" charset="0"/>
              </a:rPr>
              <a:t> (</a:t>
            </a:r>
            <a:r>
              <a:rPr lang="en-GB" sz="3200" dirty="0">
                <a:latin typeface="Palatino Linotype" panose="02040502050505030304" pitchFamily="18" charset="0"/>
              </a:rPr>
              <a:t>gamma </a:t>
            </a:r>
            <a:r>
              <a:rPr lang="en-GB" sz="3200" dirty="0" err="1">
                <a:latin typeface="Palatino Linotype" panose="02040502050505030304" pitchFamily="18" charset="0"/>
              </a:rPr>
              <a:t>säteet</a:t>
            </a:r>
            <a:r>
              <a:rPr lang="en-GB" sz="3200" dirty="0">
                <a:latin typeface="Palatino Linotype" panose="02040502050505030304" pitchFamily="18" charset="0"/>
              </a:rPr>
              <a:t>) ja </a:t>
            </a:r>
            <a:r>
              <a:rPr lang="en-GB" sz="3200" dirty="0" err="1">
                <a:latin typeface="Palatino Linotype" panose="02040502050505030304" pitchFamily="18" charset="0"/>
              </a:rPr>
              <a:t>käytettän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diagnostiikassa</a:t>
            </a:r>
            <a:r>
              <a:rPr lang="en-GB" sz="3200" dirty="0">
                <a:latin typeface="Palatino Linotype" panose="02040502050505030304" pitchFamily="18" charset="0"/>
              </a:rPr>
              <a:t> (</a:t>
            </a:r>
            <a:r>
              <a:rPr lang="en-GB" sz="3200" dirty="0" err="1">
                <a:latin typeface="Palatino Linotype" panose="02040502050505030304" pitchFamily="18" charset="0"/>
              </a:rPr>
              <a:t>kuvantaminen</a:t>
            </a:r>
            <a:r>
              <a:rPr lang="en-GB" sz="3200" dirty="0">
                <a:latin typeface="Palatino Linotype" panose="02040502050505030304" pitchFamily="18" charset="0"/>
              </a:rPr>
              <a:t>). </a:t>
            </a:r>
            <a:r>
              <a:rPr lang="en-GB" sz="3200" dirty="0" err="1">
                <a:latin typeface="Palatino Linotype" panose="02040502050505030304" pitchFamily="18" charset="0"/>
              </a:rPr>
              <a:t>Säteily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häviää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elimistöstä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noin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päivässä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radioaktiivisen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hajoamisen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vuoksi</a:t>
            </a:r>
            <a:r>
              <a:rPr lang="en-GB" sz="3200" dirty="0">
                <a:latin typeface="Palatino Linotype" panose="02040502050505030304" pitchFamily="18" charset="0"/>
              </a:rPr>
              <a:t> ja </a:t>
            </a:r>
            <a:r>
              <a:rPr lang="en-GB" sz="3200" dirty="0" err="1">
                <a:latin typeface="Palatino Linotype" panose="02040502050505030304" pitchFamily="18" charset="0"/>
              </a:rPr>
              <a:t>normaalin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aineenvaihdunnan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vuoksi</a:t>
            </a:r>
            <a:r>
              <a:rPr lang="en-GB" sz="3200" dirty="0">
                <a:latin typeface="Palatino Linotype" panose="02040502050505030304" pitchFamily="18" charset="0"/>
              </a:rPr>
              <a:t>. </a:t>
            </a:r>
          </a:p>
          <a:p>
            <a:endParaRPr lang="en-GB" sz="32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3200" dirty="0">
                <a:latin typeface="Palatino Linotype" panose="02040502050505030304" pitchFamily="18" charset="0"/>
              </a:rPr>
              <a:t>				why is this important?</a:t>
            </a:r>
          </a:p>
          <a:p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5857916" y="2758330"/>
            <a:ext cx="1022888" cy="5114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32443" y="3269774"/>
            <a:ext cx="1736917" cy="1547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251314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641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 err="1">
                <a:latin typeface="Palatino Linotype" panose="02040502050505030304" pitchFamily="18" charset="0"/>
              </a:rPr>
              <a:t>Terapeuttiset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radioaktiiviset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lääkkeet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err="1">
                <a:latin typeface="Palatino Linotype" panose="02040502050505030304" pitchFamily="18" charset="0"/>
              </a:rPr>
              <a:t>Radioaktiiviset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aineet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lähettävät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lyhytaaltoista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säteilyä</a:t>
            </a:r>
            <a:r>
              <a:rPr lang="en-GB" b="1" dirty="0">
                <a:latin typeface="Palatino Linotype" panose="02040502050505030304" pitchFamily="18" charset="0"/>
              </a:rPr>
              <a:t> (alpha tai beta </a:t>
            </a:r>
            <a:r>
              <a:rPr lang="en-GB" b="1" dirty="0" err="1">
                <a:latin typeface="Palatino Linotype" panose="02040502050505030304" pitchFamily="18" charset="0"/>
              </a:rPr>
              <a:t>partikkeleita</a:t>
            </a:r>
            <a:r>
              <a:rPr lang="en-GB" b="1" dirty="0">
                <a:latin typeface="Palatino Linotype" panose="02040502050505030304" pitchFamily="18" charset="0"/>
              </a:rPr>
              <a:t>), ja </a:t>
            </a:r>
            <a:r>
              <a:rPr lang="en-GB" b="1" dirty="0" err="1">
                <a:latin typeface="Palatino Linotype" panose="02040502050505030304" pitchFamily="18" charset="0"/>
              </a:rPr>
              <a:t>käytetään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terapiassa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koska</a:t>
            </a:r>
            <a:r>
              <a:rPr lang="en-GB" b="1" dirty="0">
                <a:latin typeface="Palatino Linotype" panose="02040502050505030304" pitchFamily="18" charset="0"/>
              </a:rPr>
              <a:t> ne </a:t>
            </a:r>
            <a:r>
              <a:rPr lang="en-GB" b="1" dirty="0" err="1">
                <a:latin typeface="Palatino Linotype" panose="02040502050505030304" pitchFamily="18" charset="0"/>
              </a:rPr>
              <a:t>kadottavat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tehonsa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lyhyellä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etäisyydellä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äiheuttaen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paikallista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vauriota</a:t>
            </a:r>
            <a:r>
              <a:rPr lang="en-GB" dirty="0">
                <a:latin typeface="Palatino Linotype" panose="02040502050505030304" pitchFamily="18" charset="0"/>
              </a:rPr>
              <a:t> (</a:t>
            </a:r>
            <a:r>
              <a:rPr lang="en-GB" dirty="0" err="1">
                <a:latin typeface="Palatino Linotype" panose="02040502050505030304" pitchFamily="18" charset="0"/>
              </a:rPr>
              <a:t>kuten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solujen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tuhoutumista</a:t>
            </a:r>
            <a:r>
              <a:rPr lang="en-GB" dirty="0">
                <a:latin typeface="Palatino Linotype" panose="02040502050505030304" pitchFamily="18" charset="0"/>
              </a:rPr>
              <a:t>).</a:t>
            </a:r>
          </a:p>
          <a:p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Ominaisuutta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käytetään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terapeuttisiin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tarkoituksiin</a:t>
            </a:r>
            <a:r>
              <a:rPr lang="en-GB" dirty="0">
                <a:latin typeface="Palatino Linotype" panose="02040502050505030304" pitchFamily="18" charset="0"/>
              </a:rPr>
              <a:t>: </a:t>
            </a:r>
            <a:r>
              <a:rPr lang="en-GB" dirty="0" err="1">
                <a:latin typeface="Palatino Linotype" panose="02040502050505030304" pitchFamily="18" charset="0"/>
              </a:rPr>
              <a:t>syöpäsolujen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tuhoamiseen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kivun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hoitoon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palliatiivisessa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esim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luusyövän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hoidossa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Tällaiset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radioaktiivset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aineet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pysyvät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elimistössä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kauemmin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kuvatessa</a:t>
            </a:r>
            <a:r>
              <a:rPr lang="en-GB" dirty="0">
                <a:latin typeface="Palatino Linotype" panose="02040502050505030304" pitchFamily="18" charset="0"/>
              </a:rPr>
              <a:t>; </a:t>
            </a:r>
            <a:r>
              <a:rPr lang="en-GB" dirty="0" err="1">
                <a:latin typeface="Palatino Linotype" panose="02040502050505030304" pitchFamily="18" charset="0"/>
              </a:rPr>
              <a:t>tällä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lisätään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käsittelyn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tehoa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mutta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vaikutus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muutamien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päivien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mittainen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</a:p>
          <a:p>
            <a:endParaRPr lang="en-GB" dirty="0"/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5462270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007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081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Palatino Linotype" panose="02040502050505030304" pitchFamily="18" charset="0"/>
              </a:rPr>
              <a:t>Takaisin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Deepaan</a:t>
            </a:r>
            <a:r>
              <a:rPr lang="en-US" b="1" dirty="0">
                <a:latin typeface="Palatino Linotype" panose="02040502050505030304" pitchFamily="18" charset="0"/>
              </a:rPr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8178"/>
            <a:ext cx="10515600" cy="33252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>
                <a:latin typeface="Palatino Linotype" panose="02040502050505030304" pitchFamily="18" charset="0"/>
              </a:rPr>
              <a:t>Sairaalafysikon</a:t>
            </a:r>
            <a:r>
              <a:rPr lang="en-US" dirty="0">
                <a:latin typeface="Palatino Linotype" panose="02040502050505030304" pitchFamily="18" charset="0"/>
              </a:rPr>
              <a:t> on </a:t>
            </a:r>
            <a:r>
              <a:rPr lang="en-US" dirty="0" err="1">
                <a:latin typeface="Palatino Linotype" panose="02040502050505030304" pitchFamily="18" charset="0"/>
              </a:rPr>
              <a:t>osattava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valmistaa</a:t>
            </a:r>
            <a:r>
              <a:rPr lang="en-US" dirty="0">
                <a:latin typeface="Palatino Linotype" panose="02040502050505030304" pitchFamily="18" charset="0"/>
              </a:rPr>
              <a:t> ja </a:t>
            </a:r>
            <a:r>
              <a:rPr lang="en-US" dirty="0" err="1">
                <a:latin typeface="Palatino Linotype" panose="02040502050505030304" pitchFamily="18" charset="0"/>
              </a:rPr>
              <a:t>käyttää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radioaktiivisia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markkereita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r>
              <a:rPr lang="en-GB" dirty="0" err="1">
                <a:latin typeface="Palatino Linotype" panose="02040502050505030304" pitchFamily="18" charset="0"/>
              </a:rPr>
              <a:t>Mutta</a:t>
            </a:r>
            <a:r>
              <a:rPr lang="en-GB" dirty="0">
                <a:latin typeface="Palatino Linotype" panose="02040502050505030304" pitchFamily="18" charset="0"/>
              </a:rPr>
              <a:t> ….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5291137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44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617"/>
            <a:ext cx="10515600" cy="142517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 err="1">
                <a:latin typeface="Palatino Linotype" panose="02040502050505030304" pitchFamily="18" charset="0"/>
              </a:rPr>
              <a:t>Mitä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radioaktiivisia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aineita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voisi</a:t>
            </a:r>
            <a:r>
              <a:rPr lang="en-GB" sz="3600" b="1" dirty="0">
                <a:latin typeface="Palatino Linotype" panose="02040502050505030304" pitchFamily="18" charset="0"/>
              </a:rPr>
              <a:t> Deepa </a:t>
            </a:r>
            <a:r>
              <a:rPr lang="en-GB" sz="3600" b="1" dirty="0" err="1">
                <a:latin typeface="Palatino Linotype" panose="02040502050505030304" pitchFamily="18" charset="0"/>
              </a:rPr>
              <a:t>käyttää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diagnosointiin</a:t>
            </a:r>
            <a:r>
              <a:rPr lang="en-GB" sz="3600" b="1" dirty="0">
                <a:latin typeface="Palatino Linotype" panose="02040502050505030304" pitchFamily="18" charset="0"/>
              </a:rPr>
              <a:t> ja </a:t>
            </a:r>
            <a:r>
              <a:rPr lang="en-GB" sz="3600" b="1" dirty="0" err="1">
                <a:latin typeface="Palatino Linotype" panose="02040502050505030304" pitchFamily="18" charset="0"/>
              </a:rPr>
              <a:t>mitä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kilpirauhasen</a:t>
            </a:r>
            <a:r>
              <a:rPr lang="en-GB" sz="3600" b="1" dirty="0">
                <a:latin typeface="Palatino Linotype" panose="02040502050505030304" pitchFamily="18" charset="0"/>
              </a:rPr>
              <a:t> </a:t>
            </a:r>
            <a:r>
              <a:rPr lang="en-GB" sz="3600" b="1" dirty="0" err="1">
                <a:latin typeface="Palatino Linotype" panose="02040502050505030304" pitchFamily="18" charset="0"/>
              </a:rPr>
              <a:t>hoitoon</a:t>
            </a:r>
            <a:r>
              <a:rPr lang="en-GB" sz="3600" b="1" dirty="0">
                <a:latin typeface="Palatino Linotype" panose="02040502050505030304" pitchFamily="18" charset="0"/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2719"/>
            <a:ext cx="4756688" cy="36042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latin typeface="Palatino Linotype" panose="02040502050505030304" pitchFamily="18" charset="0"/>
              </a:rPr>
              <a:t>Jodi 123 </a:t>
            </a:r>
            <a:r>
              <a:rPr lang="en-GB" dirty="0" err="1">
                <a:latin typeface="Palatino Linotype" panose="02040502050505030304" pitchFamily="18" charset="0"/>
              </a:rPr>
              <a:t>vai</a:t>
            </a:r>
            <a:r>
              <a:rPr lang="en-GB" dirty="0">
                <a:latin typeface="Palatino Linotype" panose="02040502050505030304" pitchFamily="18" charset="0"/>
              </a:rPr>
              <a:t> Jodi 131?</a:t>
            </a:r>
          </a:p>
          <a:p>
            <a:endParaRPr lang="en-GB" dirty="0">
              <a:latin typeface="Palatino Linotype" panose="02040502050505030304" pitchFamily="18" charset="0"/>
            </a:endParaRPr>
          </a:p>
          <a:p>
            <a:r>
              <a:rPr lang="en-GB" i="1" u="sng" dirty="0">
                <a:latin typeface="Palatino Linotype" panose="02040502050505030304" pitchFamily="18" charset="0"/>
              </a:rPr>
              <a:t>J-131 –</a:t>
            </a:r>
            <a:r>
              <a:rPr lang="en-GB" i="1" u="sng" dirty="0" err="1">
                <a:latin typeface="Palatino Linotype" panose="02040502050505030304" pitchFamily="18" charset="0"/>
              </a:rPr>
              <a:t>puoliintumisaika</a:t>
            </a:r>
            <a:r>
              <a:rPr lang="en-GB" i="1" u="sng" dirty="0">
                <a:latin typeface="Palatino Linotype" panose="02040502050505030304" pitchFamily="18" charset="0"/>
              </a:rPr>
              <a:t> 8 </a:t>
            </a:r>
            <a:r>
              <a:rPr lang="en-GB" i="1" u="sng" dirty="0" err="1">
                <a:latin typeface="Palatino Linotype" panose="02040502050505030304" pitchFamily="18" charset="0"/>
              </a:rPr>
              <a:t>päivää</a:t>
            </a:r>
            <a:endParaRPr lang="en-GB" i="1" u="sng" dirty="0">
              <a:latin typeface="Palatino Linotype" panose="02040502050505030304" pitchFamily="18" charset="0"/>
            </a:endParaRPr>
          </a:p>
          <a:p>
            <a:r>
              <a:rPr lang="en-GB" i="1" u="sng" dirty="0">
                <a:latin typeface="Palatino Linotype" panose="02040502050505030304" pitchFamily="18" charset="0"/>
              </a:rPr>
              <a:t>J-123 – </a:t>
            </a:r>
            <a:r>
              <a:rPr lang="en-GB" i="1" u="sng" dirty="0" err="1">
                <a:latin typeface="Palatino Linotype" panose="02040502050505030304" pitchFamily="18" charset="0"/>
              </a:rPr>
              <a:t>puoliintumisaika</a:t>
            </a:r>
            <a:r>
              <a:rPr lang="en-GB" i="1" u="sng" dirty="0">
                <a:latin typeface="Palatino Linotype" panose="02040502050505030304" pitchFamily="18" charset="0"/>
              </a:rPr>
              <a:t> 13 hours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6848" y="3254643"/>
            <a:ext cx="4887877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 err="1">
                <a:latin typeface="Palatino Linotype" panose="02040502050505030304" pitchFamily="18" charset="0"/>
              </a:rPr>
              <a:t>Mutta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ensin</a:t>
            </a:r>
            <a:r>
              <a:rPr lang="en-GB" sz="3600" dirty="0">
                <a:latin typeface="Palatino Linotype" panose="02040502050505030304" pitchFamily="18" charset="0"/>
              </a:rPr>
              <a:t>…</a:t>
            </a:r>
          </a:p>
          <a:p>
            <a:r>
              <a:rPr lang="en-GB" sz="3600" dirty="0" err="1">
                <a:latin typeface="Palatino Linotype" panose="02040502050505030304" pitchFamily="18" charset="0"/>
              </a:rPr>
              <a:t>Mitä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puoliintumisiaika</a:t>
            </a:r>
            <a:endParaRPr lang="en-GB" sz="3600" dirty="0">
              <a:latin typeface="Palatino Linotype" panose="02040502050505030304" pitchFamily="18" charset="0"/>
            </a:endParaRPr>
          </a:p>
          <a:p>
            <a:r>
              <a:rPr lang="en-GB" sz="3600" dirty="0" err="1">
                <a:latin typeface="Palatino Linotype" panose="02040502050505030304" pitchFamily="18" charset="0"/>
              </a:rPr>
              <a:t>tarkoittaa</a:t>
            </a:r>
            <a:r>
              <a:rPr lang="en-GB" sz="3600" dirty="0">
                <a:latin typeface="Palatino Linotype" panose="02040502050505030304" pitchFamily="18" charset="0"/>
              </a:rPr>
              <a:t>??</a:t>
            </a:r>
          </a:p>
          <a:p>
            <a:endParaRPr lang="en-GB" sz="3600" dirty="0"/>
          </a:p>
        </p:txBody>
      </p:sp>
      <p:pic>
        <p:nvPicPr>
          <p:cNvPr id="5" name="Picture 4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917" y="5509996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20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9931" y="365125"/>
            <a:ext cx="11376089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Palatino Linotype" panose="02040502050505030304" pitchFamily="18" charset="0"/>
              </a:rPr>
              <a:t>Tyypilliset</a:t>
            </a:r>
            <a:r>
              <a:rPr lang="en-US" sz="4000" b="1" dirty="0">
                <a:latin typeface="Palatino Linotype" panose="02040502050505030304" pitchFamily="18" charset="0"/>
              </a:rPr>
              <a:t> </a:t>
            </a:r>
            <a:r>
              <a:rPr lang="en-US" sz="4000" b="1" dirty="0" err="1">
                <a:latin typeface="Palatino Linotype" panose="02040502050505030304" pitchFamily="18" charset="0"/>
              </a:rPr>
              <a:t>radiolääkkeet</a:t>
            </a:r>
            <a:r>
              <a:rPr lang="en-US" sz="4000" b="1" dirty="0">
                <a:latin typeface="Palatino Linotype" panose="02040502050505030304" pitchFamily="18" charset="0"/>
              </a:rPr>
              <a:t> – </a:t>
            </a:r>
            <a:r>
              <a:rPr lang="en-US" sz="4000" b="1" dirty="0" err="1">
                <a:latin typeface="Palatino Linotype" panose="02040502050505030304" pitchFamily="18" charset="0"/>
              </a:rPr>
              <a:t>kirjaa</a:t>
            </a:r>
            <a:r>
              <a:rPr lang="en-US" sz="4000" b="1" dirty="0">
                <a:latin typeface="Palatino Linotype" panose="02040502050505030304" pitchFamily="18" charset="0"/>
              </a:rPr>
              <a:t> </a:t>
            </a:r>
            <a:r>
              <a:rPr lang="en-US" sz="4000" b="1" dirty="0" err="1">
                <a:latin typeface="Palatino Linotype" panose="02040502050505030304" pitchFamily="18" charset="0"/>
              </a:rPr>
              <a:t>taulukkoon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err="1">
                <a:latin typeface="Palatino Linotype" panose="02040502050505030304" pitchFamily="18" charset="0"/>
              </a:rPr>
              <a:t>Diagnostiset</a:t>
            </a:r>
            <a:endParaRPr lang="en-GB" b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err="1">
                <a:latin typeface="Palatino Linotype" panose="02040502050505030304" pitchFamily="18" charset="0"/>
              </a:rPr>
              <a:t>Terapeuttiset</a:t>
            </a:r>
            <a:endParaRPr lang="en-GB" b="1" dirty="0">
              <a:latin typeface="Palatino Linotype" panose="0204050205050503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9932" y="2526224"/>
            <a:ext cx="10724827" cy="46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52447" y="1825625"/>
            <a:ext cx="29004" cy="466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06" y="5868987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91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480" y="139485"/>
            <a:ext cx="10600293" cy="139484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4800" dirty="0">
                <a:latin typeface="Palatino Linotype" panose="02040502050505030304" pitchFamily="18" charset="0"/>
              </a:rPr>
              <a:t>“</a:t>
            </a:r>
            <a:r>
              <a:rPr lang="en-GB" sz="4800" dirty="0" err="1">
                <a:latin typeface="Palatino Linotype" panose="02040502050505030304" pitchFamily="18" charset="0"/>
              </a:rPr>
              <a:t>Onko</a:t>
            </a:r>
            <a:r>
              <a:rPr lang="en-GB" sz="4800" dirty="0">
                <a:latin typeface="Palatino Linotype" panose="02040502050505030304" pitchFamily="18" charset="0"/>
              </a:rPr>
              <a:t> </a:t>
            </a:r>
            <a:r>
              <a:rPr lang="en-GB" sz="4800" dirty="0" err="1">
                <a:latin typeface="Palatino Linotype" panose="02040502050505030304" pitchFamily="18" charset="0"/>
              </a:rPr>
              <a:t>elimistössäni</a:t>
            </a:r>
            <a:r>
              <a:rPr lang="en-GB" sz="4800" dirty="0">
                <a:latin typeface="Palatino Linotype" panose="02040502050505030304" pitchFamily="18" charset="0"/>
              </a:rPr>
              <a:t> </a:t>
            </a:r>
            <a:r>
              <a:rPr lang="en-GB" sz="4800" dirty="0" err="1">
                <a:latin typeface="Palatino Linotype" panose="02040502050505030304" pitchFamily="18" charset="0"/>
              </a:rPr>
              <a:t>ydinpommi</a:t>
            </a:r>
            <a:r>
              <a:rPr lang="en-GB" sz="4800" dirty="0">
                <a:latin typeface="Palatino Linotype" panose="02040502050505030304" pitchFamily="18" charset="0"/>
              </a:rPr>
              <a:t>?!”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899" y="1586174"/>
            <a:ext cx="2334408" cy="233440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6730" y="3126769"/>
            <a:ext cx="4306582" cy="19093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err="1">
                <a:latin typeface="Palatino Linotype" panose="02040502050505030304" pitchFamily="18" charset="0"/>
              </a:rPr>
              <a:t>Merkitse</a:t>
            </a:r>
            <a:r>
              <a:rPr lang="en-GB" sz="4000" dirty="0">
                <a:latin typeface="Palatino Linotype" panose="02040502050505030304" pitchFamily="18" charset="0"/>
              </a:rPr>
              <a:t> </a:t>
            </a:r>
            <a:r>
              <a:rPr lang="en-GB" sz="4000" dirty="0" err="1">
                <a:latin typeface="Palatino Linotype" panose="02040502050505030304" pitchFamily="18" charset="0"/>
              </a:rPr>
              <a:t>muistiin</a:t>
            </a:r>
            <a:r>
              <a:rPr lang="en-GB" sz="4000" dirty="0">
                <a:latin typeface="Palatino Linotype" panose="02040502050505030304" pitchFamily="18" charset="0"/>
              </a:rPr>
              <a:t> </a:t>
            </a:r>
            <a:r>
              <a:rPr lang="en-GB" sz="4000" dirty="0" err="1">
                <a:latin typeface="Palatino Linotype" panose="02040502050505030304" pitchFamily="18" charset="0"/>
              </a:rPr>
              <a:t>kaikki</a:t>
            </a:r>
            <a:r>
              <a:rPr lang="en-GB" sz="4000" dirty="0">
                <a:latin typeface="Palatino Linotype" panose="02040502050505030304" pitchFamily="18" charset="0"/>
              </a:rPr>
              <a:t> </a:t>
            </a:r>
            <a:r>
              <a:rPr lang="en-GB" sz="4000" dirty="0" err="1">
                <a:latin typeface="Palatino Linotype" panose="02040502050505030304" pitchFamily="18" charset="0"/>
              </a:rPr>
              <a:t>mitä</a:t>
            </a:r>
            <a:r>
              <a:rPr lang="en-GB" sz="4000" dirty="0">
                <a:latin typeface="Palatino Linotype" panose="02040502050505030304" pitchFamily="18" charset="0"/>
              </a:rPr>
              <a:t> </a:t>
            </a:r>
            <a:r>
              <a:rPr lang="en-GB" sz="4000" dirty="0" err="1">
                <a:latin typeface="Palatino Linotype" panose="02040502050505030304" pitchFamily="18" charset="0"/>
              </a:rPr>
              <a:t>tiedät</a:t>
            </a:r>
            <a:r>
              <a:rPr lang="en-GB" sz="4000" dirty="0">
                <a:latin typeface="Palatino Linotype" panose="02040502050505030304" pitchFamily="18" charset="0"/>
              </a:rPr>
              <a:t> </a:t>
            </a:r>
            <a:r>
              <a:rPr lang="en-GB" sz="4000" dirty="0" err="1">
                <a:latin typeface="Palatino Linotype" panose="02040502050505030304" pitchFamily="18" charset="0"/>
              </a:rPr>
              <a:t>säteilystä</a:t>
            </a:r>
            <a:endParaRPr lang="en-GB" sz="4000" dirty="0">
              <a:latin typeface="Palatino Linotype" panose="020405020505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92163" y="3045342"/>
            <a:ext cx="4532416" cy="2195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latin typeface="Palatino Linotype" panose="02040502050505030304" pitchFamily="18" charset="0"/>
              </a:rPr>
              <a:t>‘</a:t>
            </a:r>
            <a:r>
              <a:rPr lang="en-GB" sz="4400" dirty="0" err="1">
                <a:latin typeface="Palatino Linotype" panose="02040502050505030304" pitchFamily="18" charset="0"/>
              </a:rPr>
              <a:t>Säteily</a:t>
            </a:r>
            <a:r>
              <a:rPr lang="en-GB" sz="4400" dirty="0">
                <a:latin typeface="Palatino Linotype" panose="02040502050505030304" pitchFamily="18" charset="0"/>
              </a:rPr>
              <a:t> on </a:t>
            </a:r>
            <a:r>
              <a:rPr lang="en-GB" sz="4400" dirty="0" err="1">
                <a:latin typeface="Palatino Linotype" panose="02040502050505030304" pitchFamily="18" charset="0"/>
              </a:rPr>
              <a:t>aina</a:t>
            </a:r>
            <a:r>
              <a:rPr lang="en-GB" sz="4400" dirty="0">
                <a:latin typeface="Palatino Linotype" panose="02040502050505030304" pitchFamily="18" charset="0"/>
              </a:rPr>
              <a:t> </a:t>
            </a:r>
            <a:r>
              <a:rPr lang="en-GB" sz="4400" dirty="0" err="1">
                <a:latin typeface="Palatino Linotype" panose="02040502050505030304" pitchFamily="18" charset="0"/>
              </a:rPr>
              <a:t>vaarallista</a:t>
            </a:r>
            <a:r>
              <a:rPr lang="en-GB" sz="4400" dirty="0">
                <a:latin typeface="Palatino Linotype" panose="02040502050505030304" pitchFamily="18" charset="0"/>
              </a:rPr>
              <a:t>’ </a:t>
            </a:r>
          </a:p>
          <a:p>
            <a:r>
              <a:rPr lang="en-GB" sz="4400" dirty="0" err="1">
                <a:latin typeface="Palatino Linotype" panose="02040502050505030304" pitchFamily="18" charset="0"/>
              </a:rPr>
              <a:t>Arvioi</a:t>
            </a:r>
            <a:r>
              <a:rPr lang="en-GB" sz="4400" dirty="0">
                <a:latin typeface="Palatino Linotype" panose="02040502050505030304" pitchFamily="18" charset="0"/>
              </a:rPr>
              <a:t> </a:t>
            </a:r>
            <a:r>
              <a:rPr lang="en-GB" sz="4400" dirty="0" err="1">
                <a:latin typeface="Palatino Linotype" panose="02040502050505030304" pitchFamily="18" charset="0"/>
              </a:rPr>
              <a:t>väitettä</a:t>
            </a:r>
            <a:endParaRPr lang="en-GB" sz="4400" dirty="0">
              <a:latin typeface="Palatino Linotype" panose="0204050205050503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47829" y="5513019"/>
            <a:ext cx="8496342" cy="1104606"/>
            <a:chOff x="47268" y="3712933"/>
            <a:chExt cx="8496342" cy="1104606"/>
          </a:xfrm>
        </p:grpSpPr>
        <p:pic>
          <p:nvPicPr>
            <p:cNvPr id="8" name="Picture 7" descr="http://europa.eu/about-eu/basic-information/symbols/images/flag_yellow_high.jp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6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62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err="1">
                <a:latin typeface="Palatino Linotype" panose="02040502050505030304" pitchFamily="18" charset="0"/>
              </a:rPr>
              <a:t>Mitä</a:t>
            </a:r>
            <a:r>
              <a:rPr lang="en-GB" b="1" dirty="0">
                <a:latin typeface="Palatino Linotype" panose="02040502050505030304" pitchFamily="18" charset="0"/>
              </a:rPr>
              <a:t> on </a:t>
            </a:r>
            <a:r>
              <a:rPr lang="en-GB" b="1" dirty="0" err="1">
                <a:latin typeface="Palatino Linotype" panose="02040502050505030304" pitchFamily="18" charset="0"/>
              </a:rPr>
              <a:t>ydinlääketiede</a:t>
            </a:r>
            <a:r>
              <a:rPr lang="en-GB" b="1" dirty="0">
                <a:latin typeface="Palatino Linotype" panose="02040502050505030304" pitchFamily="18" charset="0"/>
              </a:rPr>
              <a:t>?</a:t>
            </a:r>
            <a:br>
              <a:rPr lang="en-GB" dirty="0">
                <a:latin typeface="Palatino Linotype" panose="02040502050505030304" pitchFamily="18" charset="0"/>
              </a:rPr>
            </a:b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Ydinlääketiede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u="sng" dirty="0" err="1">
                <a:latin typeface="Palatino Linotype" panose="02040502050505030304" pitchFamily="18" charset="0"/>
              </a:rPr>
              <a:t>diagnostista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lääketieteellistä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kuvantamista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dirty="0">
                <a:latin typeface="Palatino Linotype" panose="02040502050505030304" pitchFamily="18" charset="0"/>
              </a:rPr>
              <a:t>ja </a:t>
            </a:r>
            <a:r>
              <a:rPr lang="en-GB" dirty="0" err="1">
                <a:latin typeface="Palatino Linotype" panose="02040502050505030304" pitchFamily="18" charset="0"/>
              </a:rPr>
              <a:t>erikoiskäsittelyä</a:t>
            </a:r>
            <a:r>
              <a:rPr lang="en-GB" dirty="0">
                <a:latin typeface="Palatino Linotype" panose="02040502050505030304" pitchFamily="18" charset="0"/>
              </a:rPr>
              <a:t>. Se </a:t>
            </a:r>
            <a:r>
              <a:rPr lang="en-GB" dirty="0" err="1">
                <a:latin typeface="Palatino Linotype" panose="02040502050505030304" pitchFamily="18" charset="0"/>
              </a:rPr>
              <a:t>yhdistää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anatomiaa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fysiologiaa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kemiaa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fysiikkaa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matematiikkaa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laskentaa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potilaan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hoitotaitoon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r>
              <a:rPr lang="en-GB" u="sng" dirty="0" err="1">
                <a:latin typeface="Palatino Linotype" panose="02040502050505030304" pitchFamily="18" charset="0"/>
              </a:rPr>
              <a:t>Radioaktiivisia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markkereita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käytetään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diagnosointiin</a:t>
            </a:r>
            <a:r>
              <a:rPr lang="en-GB" dirty="0">
                <a:latin typeface="Palatino Linotype" panose="02040502050505030304" pitchFamily="18" charset="0"/>
              </a:rPr>
              <a:t> tai </a:t>
            </a:r>
            <a:r>
              <a:rPr lang="en-GB" dirty="0" err="1">
                <a:latin typeface="Palatino Linotype" panose="02040502050505030304" pitchFamily="18" charset="0"/>
              </a:rPr>
              <a:t>sairauden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hoitoon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Ydinlääketiede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eroaa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muista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kuvantamistekniikoista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röntgen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säteistä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antamalla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tietoa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elimistön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osien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toiminnasta</a:t>
            </a:r>
            <a:r>
              <a:rPr lang="en-GB" dirty="0">
                <a:latin typeface="Palatino Linotype" panose="02040502050505030304" pitchFamily="18" charset="0"/>
              </a:rPr>
              <a:t>  ja </a:t>
            </a:r>
            <a:r>
              <a:rPr lang="en-GB" dirty="0" err="1">
                <a:latin typeface="Palatino Linotype" panose="02040502050505030304" pitchFamily="18" charset="0"/>
              </a:rPr>
              <a:t>rakenteesta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Radioaktiivisten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markkereiden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käyttöä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valvotaan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tarkkaan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Tekniikat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hyvin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turvallisia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sekä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potilaalle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että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hoitavalle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sairaalafyysikolle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r>
              <a:rPr lang="en-GB" b="1" dirty="0" err="1">
                <a:latin typeface="Palatino Linotype" panose="02040502050505030304" pitchFamily="18" charset="0"/>
              </a:rPr>
              <a:t>Minkälainen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ihminen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soveltuu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sairaalafyysikoksi</a:t>
            </a:r>
            <a:r>
              <a:rPr lang="en-GB" b="1" dirty="0">
                <a:latin typeface="Palatino Linotype" panose="02040502050505030304" pitchFamily="18" charset="0"/>
              </a:rPr>
              <a:t>?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en-GB" dirty="0" err="1">
                <a:latin typeface="Palatino Linotype" panose="02040502050505030304" pitchFamily="18" charset="0"/>
              </a:rPr>
              <a:t>Monenlaiset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ihmiset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soveltuvat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sairaalafyysikoiksi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Tärkeintä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osata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työskennelllä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viestiä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hyvin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ihmisten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kanssa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</a:p>
          <a:p>
            <a:r>
              <a:rPr lang="en-GB" dirty="0" err="1">
                <a:latin typeface="Palatino Linotype" panose="02040502050505030304" pitchFamily="18" charset="0"/>
              </a:rPr>
              <a:t>Tieto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luonnontieteistä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tärkeää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mutta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myös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käytännön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taidot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potilaasta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huolehtiminen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ihmisten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kanssa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työskentelyn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taidot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tärkeitä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834" y="5903893"/>
            <a:ext cx="1067833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Olen 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alleviivannut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joitakin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kohtia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….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mitä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 ne 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mielestäsi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tarkoittavat</a:t>
            </a:r>
            <a:r>
              <a:rPr lang="en-GB" sz="2800" dirty="0">
                <a:solidFill>
                  <a:schemeClr val="bg1"/>
                </a:solidFill>
                <a:latin typeface="Palatino Linotype" panose="0204050205050503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820" y="1955917"/>
            <a:ext cx="10554346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600" dirty="0" err="1">
                <a:latin typeface="Palatino Linotype" panose="02040502050505030304" pitchFamily="18" charset="0"/>
              </a:rPr>
              <a:t>Siis</a:t>
            </a:r>
            <a:r>
              <a:rPr lang="en-GB" sz="6600" dirty="0">
                <a:latin typeface="Palatino Linotype" panose="02040502050505030304" pitchFamily="18" charset="0"/>
              </a:rPr>
              <a:t>… </a:t>
            </a:r>
            <a:r>
              <a:rPr lang="en-GB" sz="6600" dirty="0" err="1">
                <a:latin typeface="Palatino Linotype" panose="02040502050505030304" pitchFamily="18" charset="0"/>
              </a:rPr>
              <a:t>mitä</a:t>
            </a:r>
            <a:r>
              <a:rPr lang="en-GB" sz="6600" dirty="0">
                <a:latin typeface="Palatino Linotype" panose="02040502050505030304" pitchFamily="18" charset="0"/>
              </a:rPr>
              <a:t> on </a:t>
            </a:r>
            <a:r>
              <a:rPr lang="en-GB" sz="6600" dirty="0" err="1">
                <a:latin typeface="Palatino Linotype" panose="02040502050505030304" pitchFamily="18" charset="0"/>
              </a:rPr>
              <a:t>ydinlääketiede</a:t>
            </a:r>
            <a:r>
              <a:rPr lang="en-GB" sz="6600" dirty="0">
                <a:latin typeface="Palatino Linotype" panose="02040502050505030304" pitchFamily="18" charset="0"/>
              </a:rPr>
              <a:t>?</a:t>
            </a:r>
          </a:p>
        </p:txBody>
      </p:sp>
      <p:pic>
        <p:nvPicPr>
          <p:cNvPr id="6" name="Picture 5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280185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7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427" y="365125"/>
            <a:ext cx="10515600" cy="8282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err="1">
                <a:latin typeface="Palatino Linotype" panose="02040502050505030304" pitchFamily="18" charset="0"/>
              </a:rPr>
              <a:t>Sairaalafyysikko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6427" y="1344017"/>
            <a:ext cx="10575460" cy="55139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b="1" dirty="0" err="1">
                <a:latin typeface="Palatino Linotype" panose="02040502050505030304" pitchFamily="18" charset="0"/>
              </a:rPr>
              <a:t>Miten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tulla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sairaalafyysikoksi</a:t>
            </a:r>
            <a:r>
              <a:rPr lang="en-GB" b="1" dirty="0">
                <a:latin typeface="Palatino Linotype" panose="02040502050505030304" pitchFamily="18" charset="0"/>
              </a:rPr>
              <a:t>? 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fi-FI" dirty="0">
                <a:latin typeface="Palatino Linotype" panose="02040502050505030304" pitchFamily="18" charset="0"/>
              </a:rPr>
              <a:t>Sairaalafyysikon koulutus on yksi pisimmistä ammatillisista koulutuksista Suomessa. </a:t>
            </a:r>
          </a:p>
          <a:p>
            <a:r>
              <a:rPr lang="fi-FI" dirty="0">
                <a:latin typeface="Palatino Linotype" panose="02040502050505030304" pitchFamily="18" charset="0"/>
              </a:rPr>
              <a:t>Siihen kuuluu teoreettisena osana filosofian tai tekniikan lisensiaatin tutkinto, neljän vuoden käytännön harjoittelu sekä säteilyturvallisuus- ja sairaalafyysikkokuulustelut.</a:t>
            </a:r>
          </a:p>
          <a:p>
            <a:r>
              <a:rPr lang="fi-FI" dirty="0">
                <a:latin typeface="Palatino Linotype" panose="02040502050505030304" pitchFamily="18" charset="0"/>
              </a:rPr>
              <a:t>Käytännön harjoitteluun on mahdollista hakeutua, kun on suorittanut soveltuvalla alalla (fysiikka, biofysiikka, lääketieteellinen tekniikka jne.) alempaa korkeakoulututkintoa vastaavat opinnot.</a:t>
            </a:r>
            <a:endParaRPr lang="en-GB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368" y="336335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39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44" y="365126"/>
            <a:ext cx="10842356" cy="781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latin typeface="Palatino Linotype" panose="02040502050505030304" pitchFamily="18" charset="0"/>
              </a:rPr>
              <a:t>So what does the job involve?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45" y="1345176"/>
            <a:ext cx="10811359" cy="53500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00" b="1" dirty="0" err="1">
                <a:latin typeface="Palatino Linotype" panose="02040502050505030304" pitchFamily="18" charset="0"/>
              </a:rPr>
              <a:t>Sairaalafyysikot</a:t>
            </a:r>
            <a:r>
              <a:rPr lang="en-GB" sz="2300" b="1" dirty="0">
                <a:latin typeface="Palatino Linotype" panose="02040502050505030304" pitchFamily="18" charset="0"/>
              </a:rPr>
              <a:t> </a:t>
            </a:r>
            <a:r>
              <a:rPr lang="en-GB" sz="2300" b="1" dirty="0" err="1">
                <a:latin typeface="Palatino Linotype" panose="02040502050505030304" pitchFamily="18" charset="0"/>
              </a:rPr>
              <a:t>tekevät</a:t>
            </a:r>
            <a:r>
              <a:rPr lang="en-GB" sz="2300" b="1" dirty="0">
                <a:latin typeface="Palatino Linotype" panose="02040502050505030304" pitchFamily="18" charset="0"/>
              </a:rPr>
              <a:t> </a:t>
            </a:r>
            <a:r>
              <a:rPr lang="en-GB" sz="2300" b="1" dirty="0" err="1">
                <a:latin typeface="Palatino Linotype" panose="02040502050505030304" pitchFamily="18" charset="0"/>
              </a:rPr>
              <a:t>seuraavia</a:t>
            </a:r>
            <a:r>
              <a:rPr lang="en-GB" sz="2300" b="1" dirty="0">
                <a:latin typeface="Palatino Linotype" panose="02040502050505030304" pitchFamily="18" charset="0"/>
              </a:rPr>
              <a:t> </a:t>
            </a:r>
            <a:r>
              <a:rPr lang="en-GB" sz="2300" b="1" dirty="0" err="1">
                <a:latin typeface="Palatino Linotype" panose="02040502050505030304" pitchFamily="18" charset="0"/>
              </a:rPr>
              <a:t>tehtäviä</a:t>
            </a:r>
            <a:r>
              <a:rPr lang="en-GB" sz="2300" b="1" dirty="0">
                <a:latin typeface="Palatino Linotype" panose="02040502050505030304" pitchFamily="18" charset="0"/>
              </a:rPr>
              <a:t>:</a:t>
            </a:r>
          </a:p>
          <a:p>
            <a:r>
              <a:rPr lang="en-GB" sz="2300" dirty="0" err="1">
                <a:latin typeface="Palatino Linotype" panose="02040502050505030304" pitchFamily="18" charset="0"/>
              </a:rPr>
              <a:t>Selittävät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kuvantamista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potilaalle</a:t>
            </a:r>
            <a:r>
              <a:rPr lang="en-GB" sz="2300" dirty="0">
                <a:latin typeface="Palatino Linotype" panose="02040502050505030304" pitchFamily="18" charset="0"/>
              </a:rPr>
              <a:t> ja </a:t>
            </a:r>
            <a:r>
              <a:rPr lang="en-GB" sz="2300" dirty="0" err="1">
                <a:latin typeface="Palatino Linotype" panose="02040502050505030304" pitchFamily="18" charset="0"/>
              </a:rPr>
              <a:t>vastaavat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kysymyksiin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Seuraavat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turvallisuuohjeita</a:t>
            </a:r>
            <a:r>
              <a:rPr lang="en-GB" sz="2300" dirty="0">
                <a:latin typeface="Palatino Linotype" panose="02040502050505030304" pitchFamily="18" charset="0"/>
              </a:rPr>
              <a:t> ja </a:t>
            </a:r>
            <a:r>
              <a:rPr lang="en-GB" sz="2300" dirty="0" err="1">
                <a:latin typeface="Palatino Linotype" panose="02040502050505030304" pitchFamily="18" charset="0"/>
              </a:rPr>
              <a:t>suojelevat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itseään</a:t>
            </a:r>
            <a:r>
              <a:rPr lang="en-GB" sz="2300" dirty="0">
                <a:latin typeface="Palatino Linotype" panose="02040502050505030304" pitchFamily="18" charset="0"/>
              </a:rPr>
              <a:t> ja </a:t>
            </a:r>
            <a:r>
              <a:rPr lang="en-GB" sz="2300" dirty="0" err="1">
                <a:latin typeface="Palatino Linotype" panose="02040502050505030304" pitchFamily="18" charset="0"/>
              </a:rPr>
              <a:t>potilasta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tarpeettomalta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säteilyltä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Testaavat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laitteita</a:t>
            </a:r>
            <a:r>
              <a:rPr lang="en-GB" sz="2300" dirty="0">
                <a:latin typeface="Palatino Linotype" panose="02040502050505030304" pitchFamily="18" charset="0"/>
              </a:rPr>
              <a:t>, </a:t>
            </a:r>
            <a:r>
              <a:rPr lang="en-GB" sz="2300" dirty="0" err="1">
                <a:latin typeface="Palatino Linotype" panose="02040502050505030304" pitchFamily="18" charset="0"/>
              </a:rPr>
              <a:t>jotta</a:t>
            </a:r>
            <a:r>
              <a:rPr lang="en-GB" sz="2300" dirty="0">
                <a:latin typeface="Palatino Linotype" panose="02040502050505030304" pitchFamily="18" charset="0"/>
              </a:rPr>
              <a:t> ne </a:t>
            </a:r>
            <a:r>
              <a:rPr lang="en-GB" sz="2300" dirty="0" err="1">
                <a:latin typeface="Palatino Linotype" panose="02040502050505030304" pitchFamily="18" charset="0"/>
              </a:rPr>
              <a:t>toimivat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kunnolla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Antavat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potilaalle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radioaktiivisia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lääkkeitä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Seuraavat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potilasta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epätavallisten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rektioiden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varalta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Ohjaavat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laitteita</a:t>
            </a:r>
            <a:r>
              <a:rPr lang="en-GB" sz="2300" dirty="0">
                <a:latin typeface="Palatino Linotype" panose="02040502050505030304" pitchFamily="18" charset="0"/>
              </a:rPr>
              <a:t>, </a:t>
            </a:r>
            <a:r>
              <a:rPr lang="en-GB" sz="2300" dirty="0" err="1">
                <a:latin typeface="Palatino Linotype" panose="02040502050505030304" pitchFamily="18" charset="0"/>
              </a:rPr>
              <a:t>jotak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ottavat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elimistön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osista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kuvia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Oitävät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kirjaa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prosesseiat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Seuraavat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säteilyn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häviämistä</a:t>
            </a:r>
            <a:r>
              <a:rPr lang="en-GB" sz="2300" dirty="0">
                <a:latin typeface="Palatino Linotype" panose="02040502050505030304" pitchFamily="18" charset="0"/>
              </a:rPr>
              <a:t> ja </a:t>
            </a:r>
            <a:r>
              <a:rPr lang="en-GB" sz="2300" dirty="0" err="1">
                <a:latin typeface="Palatino Linotype" panose="02040502050505030304" pitchFamily="18" charset="0"/>
              </a:rPr>
              <a:t>turvallisuutta</a:t>
            </a:r>
            <a:endParaRPr lang="en-GB" sz="2300" dirty="0">
              <a:latin typeface="Palatino Linotype" panose="02040502050505030304" pitchFamily="18" charset="0"/>
            </a:endParaRPr>
          </a:p>
          <a:p>
            <a:r>
              <a:rPr lang="en-GB" sz="2300" dirty="0" err="1">
                <a:latin typeface="Palatino Linotype" panose="02040502050505030304" pitchFamily="18" charset="0"/>
              </a:rPr>
              <a:t>Muista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varoa</a:t>
            </a:r>
            <a:r>
              <a:rPr lang="en-GB" sz="2300" dirty="0">
                <a:latin typeface="Palatino Linotype" panose="02040502050505030304" pitchFamily="18" charset="0"/>
              </a:rPr>
              <a:t> </a:t>
            </a:r>
            <a:r>
              <a:rPr lang="en-GB" sz="2300" dirty="0" err="1">
                <a:latin typeface="Palatino Linotype" panose="02040502050505030304" pitchFamily="18" charset="0"/>
              </a:rPr>
              <a:t>säteilylähteitä</a:t>
            </a:r>
            <a:r>
              <a:rPr lang="en-GB" sz="2300" dirty="0">
                <a:latin typeface="Palatino Linotype" panose="02040502050505030304" pitchFamily="18" charset="0"/>
              </a:rPr>
              <a:t> !!!!!</a:t>
            </a:r>
          </a:p>
          <a:p>
            <a:pPr marL="0" indent="0">
              <a:buNone/>
            </a:pPr>
            <a:r>
              <a:rPr lang="en-GB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Mieti</a:t>
            </a:r>
            <a:r>
              <a:rPr lang="en-GB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parin</a:t>
            </a:r>
            <a:r>
              <a:rPr lang="en-GB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kanssa</a:t>
            </a:r>
            <a:r>
              <a:rPr lang="en-GB" sz="2300" b="1" i="1" dirty="0">
                <a:latin typeface="Palatino Linotype" panose="02040502050505030304" pitchFamily="18" charset="0"/>
              </a:rPr>
              <a:t>: </a:t>
            </a:r>
            <a:r>
              <a:rPr lang="en-GB" sz="2300" b="1" i="1" dirty="0" err="1">
                <a:latin typeface="Palatino Linotype" panose="02040502050505030304" pitchFamily="18" charset="0"/>
              </a:rPr>
              <a:t>Mitä</a:t>
            </a:r>
            <a:r>
              <a:rPr lang="en-GB" sz="2300" b="1" i="1" dirty="0">
                <a:latin typeface="Palatino Linotype" panose="02040502050505030304" pitchFamily="18" charset="0"/>
              </a:rPr>
              <a:t> </a:t>
            </a:r>
            <a:r>
              <a:rPr lang="en-GB" sz="2300" b="1" i="1" dirty="0" err="1">
                <a:latin typeface="Palatino Linotype" panose="02040502050505030304" pitchFamily="18" charset="0"/>
              </a:rPr>
              <a:t>taitoja</a:t>
            </a:r>
            <a:r>
              <a:rPr lang="en-GB" sz="2300" b="1" i="1" dirty="0">
                <a:latin typeface="Palatino Linotype" panose="02040502050505030304" pitchFamily="18" charset="0"/>
              </a:rPr>
              <a:t> </a:t>
            </a:r>
            <a:r>
              <a:rPr lang="en-GB" sz="2300" b="1" i="1" dirty="0" err="1">
                <a:latin typeface="Palatino Linotype" panose="02040502050505030304" pitchFamily="18" charset="0"/>
              </a:rPr>
              <a:t>sairaalafyysikko</a:t>
            </a:r>
            <a:r>
              <a:rPr lang="en-GB" sz="2300" b="1" i="1" dirty="0">
                <a:latin typeface="Palatino Linotype" panose="02040502050505030304" pitchFamily="18" charset="0"/>
              </a:rPr>
              <a:t> </a:t>
            </a:r>
            <a:r>
              <a:rPr lang="en-GB" sz="2300" b="1" i="1" dirty="0" err="1">
                <a:latin typeface="Palatino Linotype" panose="02040502050505030304" pitchFamily="18" charset="0"/>
              </a:rPr>
              <a:t>tarvitsee</a:t>
            </a:r>
            <a:r>
              <a:rPr lang="en-GB" sz="2300" b="1" i="1" dirty="0">
                <a:latin typeface="Palatino Linotype" panose="02040502050505030304" pitchFamily="18" charset="0"/>
              </a:rPr>
              <a:t>?</a:t>
            </a:r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280185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12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Palatino Linotype" panose="02040502050505030304" pitchFamily="18" charset="0"/>
              </a:rPr>
              <a:t>Potilaan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pelon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vähentäminen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>
                <a:latin typeface="Palatino Linotype" panose="02040502050505030304" pitchFamily="18" charset="0"/>
              </a:rPr>
              <a:t>Potilasta</a:t>
            </a:r>
            <a:r>
              <a:rPr lang="en-US" dirty="0">
                <a:latin typeface="Palatino Linotype" panose="02040502050505030304" pitchFamily="18" charset="0"/>
              </a:rPr>
              <a:t> on </a:t>
            </a:r>
            <a:r>
              <a:rPr lang="en-US" dirty="0" err="1">
                <a:latin typeface="Palatino Linotype" panose="02040502050505030304" pitchFamily="18" charset="0"/>
              </a:rPr>
              <a:t>osattava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käsitellä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hyvin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herkällä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tavalla</a:t>
            </a:r>
            <a:r>
              <a:rPr lang="en-US" dirty="0">
                <a:latin typeface="Palatino Linotype" panose="02040502050505030304" pitchFamily="18" charset="0"/>
              </a:rPr>
              <a:t>.</a:t>
            </a:r>
          </a:p>
          <a:p>
            <a:r>
              <a:rPr lang="en-US" dirty="0" err="1">
                <a:latin typeface="Palatino Linotype" panose="02040502050505030304" pitchFamily="18" charset="0"/>
              </a:rPr>
              <a:t>Katsokaa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videon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alku</a:t>
            </a:r>
            <a:r>
              <a:rPr lang="en-US" dirty="0">
                <a:latin typeface="Palatino Linotype" panose="02040502050505030304" pitchFamily="18" charset="0"/>
              </a:rPr>
              <a:t> ja </a:t>
            </a:r>
            <a:r>
              <a:rPr lang="en-US" dirty="0" err="1">
                <a:latin typeface="Palatino Linotype" panose="02040502050505030304" pitchFamily="18" charset="0"/>
              </a:rPr>
              <a:t>keskustelkaa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miten</a:t>
            </a:r>
            <a:r>
              <a:rPr lang="en-US" dirty="0">
                <a:latin typeface="Palatino Linotype" panose="02040502050505030304" pitchFamily="18" charset="0"/>
              </a:rPr>
              <a:t> Deepa </a:t>
            </a:r>
            <a:r>
              <a:rPr lang="en-US" dirty="0" err="1">
                <a:latin typeface="Palatino Linotype" panose="02040502050505030304" pitchFamily="18" charset="0"/>
              </a:rPr>
              <a:t>käsittelee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potilaan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huolta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</a:p>
          <a:p>
            <a:r>
              <a:rPr lang="en-GB" dirty="0">
                <a:latin typeface="Palatino Linotype" panose="02040502050505030304" pitchFamily="18" charset="0"/>
                <a:hlinkClick r:id="rId3"/>
              </a:rPr>
              <a:t>https://www.youtube.com/watch?v=-vDmlAN1B-g</a:t>
            </a:r>
            <a:br>
              <a:rPr lang="en-GB" dirty="0">
                <a:latin typeface="Palatino Linotype" panose="02040502050505030304" pitchFamily="18" charset="0"/>
              </a:rPr>
            </a:b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Voitko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antaa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vinkkejä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miten</a:t>
            </a:r>
            <a:r>
              <a:rPr lang="en-GB" dirty="0">
                <a:latin typeface="Palatino Linotype" panose="02040502050505030304" pitchFamily="18" charset="0"/>
              </a:rPr>
              <a:t> Deepa </a:t>
            </a:r>
            <a:r>
              <a:rPr lang="en-GB" dirty="0" err="1">
                <a:latin typeface="Palatino Linotype" panose="02040502050505030304" pitchFamily="18" charset="0"/>
              </a:rPr>
              <a:t>voi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rauhoitella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potilasta</a:t>
            </a:r>
            <a:r>
              <a:rPr lang="en-GB" dirty="0">
                <a:latin typeface="Palatino Linotype" panose="02040502050505030304" pitchFamily="18" charset="0"/>
              </a:rPr>
              <a:t>?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584993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32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Roolileikki</a:t>
            </a:r>
            <a:r>
              <a:rPr lang="en-GB" dirty="0">
                <a:latin typeface="Palatino Linotype" panose="02040502050505030304" pitchFamily="18" charset="0"/>
              </a:rPr>
              <a:t>: </a:t>
            </a:r>
            <a:r>
              <a:rPr lang="en-GB" dirty="0" err="1">
                <a:latin typeface="Palatino Linotype" panose="02040502050505030304" pitchFamily="18" charset="0"/>
              </a:rPr>
              <a:t>Sairaalafyysikko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potilas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Mikä</a:t>
            </a:r>
            <a:r>
              <a:rPr lang="en-GB" dirty="0">
                <a:latin typeface="Palatino Linotype" panose="02040502050505030304" pitchFamily="18" charset="0"/>
              </a:rPr>
              <a:t> on PAFT?</a:t>
            </a:r>
          </a:p>
          <a:p>
            <a:pPr marL="0" indent="0">
              <a:buNone/>
            </a:pPr>
            <a:r>
              <a:rPr lang="en-GB" u="sng" dirty="0" err="1">
                <a:latin typeface="Palatino Linotype" panose="02040502050505030304" pitchFamily="18" charset="0"/>
              </a:rPr>
              <a:t>Säännöt</a:t>
            </a:r>
            <a:endParaRPr lang="en-GB" u="sng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Työskennelkää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parin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kanssa</a:t>
            </a: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Jokainen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ottaa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roolin</a:t>
            </a: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Kirjoittaa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käsikirjoitus</a:t>
            </a: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Varmistakaa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että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keskustelette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luonnontieteistä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hyödyistä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haitoista</a:t>
            </a: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</a:rPr>
              <a:t>KYSYMYKSIÄ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5313498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58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02" y="1357017"/>
            <a:ext cx="10515600" cy="13551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3600" b="1" dirty="0">
                <a:latin typeface="Palatino Linotype" panose="02040502050505030304" pitchFamily="18" charset="0"/>
              </a:rPr>
              <a:t>Radiopharmaceuticals </a:t>
            </a:r>
            <a:r>
              <a:rPr lang="en-GB" sz="3600" b="1" u="sng" dirty="0">
                <a:latin typeface="Palatino Linotype" panose="02040502050505030304" pitchFamily="18" charset="0"/>
              </a:rPr>
              <a:t>STARTER-</a:t>
            </a:r>
            <a:r>
              <a:rPr lang="en-GB" sz="3600" b="1" dirty="0">
                <a:latin typeface="Palatino Linotype" panose="02040502050505030304" pitchFamily="18" charset="0"/>
              </a:rPr>
              <a:t> Read the information below and then rewrite it as best you can so a year 7 could understand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16" y="2817517"/>
            <a:ext cx="10515600" cy="3071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</a:rPr>
              <a:t>Radioactive drugs, known as </a:t>
            </a:r>
            <a:r>
              <a:rPr lang="en-GB" u="sng" dirty="0">
                <a:latin typeface="Palatino Linotype" panose="02040502050505030304" pitchFamily="18" charset="0"/>
              </a:rPr>
              <a:t>radiopharmaceuticals</a:t>
            </a:r>
            <a:r>
              <a:rPr lang="en-GB" dirty="0">
                <a:latin typeface="Palatino Linotype" panose="02040502050505030304" pitchFamily="18" charset="0"/>
              </a:rPr>
              <a:t>, give off radiation, allowing special scanners to monitor tissue and organ functions. Abnormal areas show higher-than-expected or lower-than-expected concentrations of radioactivity. Physicians  and surgeons then interpret the images to help diagnose the patient’s condition. For example, tumours can be seen in organs during a scan because of their concentration of the radioactive drugs.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002" y="139485"/>
            <a:ext cx="11111737" cy="10693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Palatino Linotype" panose="02040502050505030304" pitchFamily="18" charset="0"/>
              </a:rPr>
              <a:t>“</a:t>
            </a:r>
            <a:r>
              <a:rPr lang="en-GB" dirty="0" err="1">
                <a:latin typeface="Palatino Linotype" panose="02040502050505030304" pitchFamily="18" charset="0"/>
              </a:rPr>
              <a:t>Onko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sisälläni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ydinpommi</a:t>
            </a:r>
            <a:r>
              <a:rPr lang="en-GB" dirty="0">
                <a:latin typeface="Palatino Linotype" panose="02040502050505030304" pitchFamily="18" charset="0"/>
              </a:rPr>
              <a:t>?”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319" y="5702284"/>
            <a:ext cx="1068973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Palatino Linotype" panose="02040502050505030304" pitchFamily="18" charset="0"/>
              </a:rPr>
              <a:t>TIF- Are radioactive drugs safe? WHAT DO YOU THINK?</a:t>
            </a:r>
          </a:p>
        </p:txBody>
      </p:sp>
      <p:pic>
        <p:nvPicPr>
          <p:cNvPr id="6" name="Picture 5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249" y="359513"/>
            <a:ext cx="2450490" cy="698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52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 err="1">
                <a:latin typeface="Palatino Linotype" panose="02040502050505030304" pitchFamily="18" charset="0"/>
              </a:rPr>
              <a:t>Radioaktiivisten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lääkkeiden</a:t>
            </a:r>
            <a:r>
              <a:rPr lang="en-GB" b="1" dirty="0">
                <a:latin typeface="Palatino Linotype" panose="02040502050505030304" pitchFamily="18" charset="0"/>
              </a:rPr>
              <a:t> </a:t>
            </a:r>
            <a:r>
              <a:rPr lang="en-GB" b="1" dirty="0" err="1">
                <a:latin typeface="Palatino Linotype" panose="02040502050505030304" pitchFamily="18" charset="0"/>
              </a:rPr>
              <a:t>käyttö</a:t>
            </a:r>
            <a:endParaRPr lang="en-GB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latin typeface="Palatino Linotype" panose="02040502050505030304" pitchFamily="18" charset="0"/>
              </a:rPr>
              <a:t>Radiopharmaceuticals </a:t>
            </a:r>
            <a:r>
              <a:rPr lang="en-GB" dirty="0">
                <a:latin typeface="Palatino Linotype" panose="02040502050505030304" pitchFamily="18" charset="0"/>
              </a:rPr>
              <a:t>can be used either for </a:t>
            </a:r>
            <a:r>
              <a:rPr lang="en-GB" b="1" dirty="0">
                <a:latin typeface="Palatino Linotype" panose="02040502050505030304" pitchFamily="18" charset="0"/>
              </a:rPr>
              <a:t>diagnostic or therapeutic</a:t>
            </a:r>
            <a:r>
              <a:rPr lang="en-GB" dirty="0">
                <a:latin typeface="Palatino Linotype" panose="02040502050505030304" pitchFamily="18" charset="0"/>
              </a:rPr>
              <a:t>  (treatment) purposes. It is made up of a radioactive substance bonded to another </a:t>
            </a:r>
            <a:r>
              <a:rPr lang="en-GB" b="1" dirty="0">
                <a:latin typeface="Palatino Linotype" panose="02040502050505030304" pitchFamily="18" charset="0"/>
              </a:rPr>
              <a:t>molecule</a:t>
            </a:r>
            <a:r>
              <a:rPr lang="en-GB" dirty="0">
                <a:latin typeface="Palatino Linotype" panose="02040502050505030304" pitchFamily="18" charset="0"/>
              </a:rPr>
              <a:t>. This </a:t>
            </a:r>
            <a:r>
              <a:rPr lang="en-GB" b="1" dirty="0">
                <a:latin typeface="Palatino Linotype" panose="02040502050505030304" pitchFamily="18" charset="0"/>
              </a:rPr>
              <a:t>molecule </a:t>
            </a:r>
            <a:r>
              <a:rPr lang="en-GB" dirty="0">
                <a:latin typeface="Palatino Linotype" panose="02040502050505030304" pitchFamily="18" charset="0"/>
              </a:rPr>
              <a:t>carries the </a:t>
            </a:r>
            <a:r>
              <a:rPr lang="en-GB" b="1" dirty="0">
                <a:latin typeface="Palatino Linotype" panose="02040502050505030304" pitchFamily="18" charset="0"/>
              </a:rPr>
              <a:t>radioactive substance </a:t>
            </a:r>
            <a:r>
              <a:rPr lang="en-GB" dirty="0">
                <a:latin typeface="Palatino Linotype" panose="02040502050505030304" pitchFamily="18" charset="0"/>
              </a:rPr>
              <a:t>to specific organs, tissues or cells. The </a:t>
            </a:r>
            <a:r>
              <a:rPr lang="en-GB" b="1" dirty="0">
                <a:latin typeface="Palatino Linotype" panose="02040502050505030304" pitchFamily="18" charset="0"/>
              </a:rPr>
              <a:t>radioactive substance </a:t>
            </a:r>
            <a:r>
              <a:rPr lang="en-GB" dirty="0">
                <a:latin typeface="Palatino Linotype" panose="02040502050505030304" pitchFamily="18" charset="0"/>
              </a:rPr>
              <a:t>is selected according to the type of radioactive particle emitted.</a:t>
            </a:r>
          </a:p>
          <a:p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3000" b="1" i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Use your common sense to suggest what characteristics the radioactive substance should have ….</a:t>
            </a:r>
          </a:p>
          <a:p>
            <a:pPr marL="0" indent="0">
              <a:buNone/>
            </a:pPr>
            <a:r>
              <a:rPr lang="en-GB" i="1" dirty="0">
                <a:latin typeface="Palatino Linotype" panose="02040502050505030304" pitchFamily="18" charset="0"/>
              </a:rPr>
              <a:t>Would their characteristics need to be different if they were either</a:t>
            </a:r>
          </a:p>
          <a:p>
            <a:r>
              <a:rPr lang="en-GB" i="1" dirty="0">
                <a:latin typeface="Palatino Linotype" panose="02040502050505030304" pitchFamily="18" charset="0"/>
              </a:rPr>
              <a:t>diagnostic (working out what’s wrong with you)</a:t>
            </a:r>
          </a:p>
          <a:p>
            <a:pPr marL="0" indent="0">
              <a:buNone/>
            </a:pPr>
            <a:r>
              <a:rPr lang="en-GB" i="1" dirty="0">
                <a:latin typeface="Palatino Linotype" panose="02040502050505030304" pitchFamily="18" charset="0"/>
              </a:rPr>
              <a:t>OR</a:t>
            </a:r>
          </a:p>
          <a:p>
            <a:r>
              <a:rPr lang="en-GB" i="1" dirty="0">
                <a:latin typeface="Palatino Linotype" panose="02040502050505030304" pitchFamily="18" charset="0"/>
              </a:rPr>
              <a:t>therapeutic procedures (treating what’s wrong with you)</a:t>
            </a:r>
          </a:p>
          <a:p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9836" y="3947634"/>
            <a:ext cx="10473963" cy="2208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Palatino Linotype" panose="02040502050505030304" pitchFamily="18" charset="0"/>
              </a:rPr>
              <a:t>diagnostic – short term, get in the body easily and out body easily</a:t>
            </a:r>
          </a:p>
          <a:p>
            <a:pPr algn="ctr"/>
            <a:r>
              <a:rPr lang="en-GB" sz="2800" b="1" dirty="0">
                <a:latin typeface="Palatino Linotype" panose="02040502050505030304" pitchFamily="18" charset="0"/>
              </a:rPr>
              <a:t> therapeutic</a:t>
            </a:r>
            <a:r>
              <a:rPr lang="en-GB" sz="2800" dirty="0">
                <a:latin typeface="Palatino Linotype" panose="02040502050505030304" pitchFamily="18" charset="0"/>
              </a:rPr>
              <a:t> – mid-term, stay in the body slightly longer</a:t>
            </a:r>
          </a:p>
        </p:txBody>
      </p:sp>
      <p:pic>
        <p:nvPicPr>
          <p:cNvPr id="5" name="Picture 4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059" y="5972175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5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96D95A408D9408E6A80A3FFEA4EF8" ma:contentTypeVersion="0" ma:contentTypeDescription="Create a new document." ma:contentTypeScope="" ma:versionID="52c49f458eec32f1b99896034d9e0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28FB5-119A-48F4-B432-D60A98359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60543C-142F-49C5-AF2F-8C3950769777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36C40E-3609-4594-AF1F-DF8D86212F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905</Words>
  <Application>Microsoft Macintosh PowerPoint</Application>
  <PresentationFormat>Laajakuva</PresentationFormat>
  <Paragraphs>95</Paragraphs>
  <Slides>14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Palatino Linotype</vt:lpstr>
      <vt:lpstr>Times New Roman</vt:lpstr>
      <vt:lpstr>Office Theme</vt:lpstr>
      <vt:lpstr>  “Onko elimistössäni ydinpommi?!”</vt:lpstr>
      <vt:lpstr>“Onko elimistössäni ydinpommi?!”</vt:lpstr>
      <vt:lpstr>Mitä on ydinlääketiede? </vt:lpstr>
      <vt:lpstr>Sairaalafyysikko</vt:lpstr>
      <vt:lpstr>So what does the job involve?</vt:lpstr>
      <vt:lpstr>Potilaan pelon vähentäminen</vt:lpstr>
      <vt:lpstr>Roolileikki: Sairaalafyysikko ja potilas</vt:lpstr>
      <vt:lpstr>Radiopharmaceuticals STARTER- Read the information below and then rewrite it as best you can so a year 7 could understand it</vt:lpstr>
      <vt:lpstr>Radioaktiivisten lääkkeiden käyttö</vt:lpstr>
      <vt:lpstr>Diagnostiset radioaktiiviset lääkkeet</vt:lpstr>
      <vt:lpstr>Terapeuttiset radioaktiiviset lääkkeet</vt:lpstr>
      <vt:lpstr>Takaisin Deepaan..</vt:lpstr>
      <vt:lpstr>Mitä radioaktiivisia aineita voisi Deepa käyttää diagnosointiin ja mitä kilpirauhasen hoitoon? </vt:lpstr>
      <vt:lpstr>Tyypilliset radiolääkkeet – kirjaa taulukkoon</vt:lpstr>
    </vt:vector>
  </TitlesOfParts>
  <Company>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Connolly</dc:creator>
  <cp:lastModifiedBy>Microsoft Office User</cp:lastModifiedBy>
  <cp:revision>50</cp:revision>
  <dcterms:created xsi:type="dcterms:W3CDTF">2016-10-31T14:33:32Z</dcterms:created>
  <dcterms:modified xsi:type="dcterms:W3CDTF">2019-03-19T12:05:43Z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0x01010000296D95A408D9408E6A80A3FFEA4EF8</vt:lpwstr>
  </property>
</Properties>
</file>