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4"/>
    <p:sldMasterId id="2147483792" r:id="rId5"/>
  </p:sldMasterIdLst>
  <p:notesMasterIdLst>
    <p:notesMasterId r:id="rId23"/>
  </p:notesMasterIdLst>
  <p:sldIdLst>
    <p:sldId id="281" r:id="rId6"/>
    <p:sldId id="256" r:id="rId7"/>
    <p:sldId id="259" r:id="rId8"/>
    <p:sldId id="264" r:id="rId9"/>
    <p:sldId id="260" r:id="rId10"/>
    <p:sldId id="276" r:id="rId11"/>
    <p:sldId id="265" r:id="rId12"/>
    <p:sldId id="266" r:id="rId13"/>
    <p:sldId id="277" r:id="rId14"/>
    <p:sldId id="278" r:id="rId15"/>
    <p:sldId id="267" r:id="rId16"/>
    <p:sldId id="268" r:id="rId17"/>
    <p:sldId id="269" r:id="rId18"/>
    <p:sldId id="270" r:id="rId19"/>
    <p:sldId id="272" r:id="rId20"/>
    <p:sldId id="279" r:id="rId21"/>
    <p:sldId id="27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70DF"/>
    <a:srgbClr val="0A1E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40" autoAdjust="0"/>
    <p:restoredTop sz="94434" autoAdjust="0"/>
  </p:normalViewPr>
  <p:slideViewPr>
    <p:cSldViewPr>
      <p:cViewPr varScale="1">
        <p:scale>
          <a:sx n="70" d="100"/>
          <a:sy n="70" d="100"/>
        </p:scale>
        <p:origin x="1234" y="4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E9C182-B6FC-4153-B498-9A446E5B5736}" type="doc">
      <dgm:prSet loTypeId="urn:microsoft.com/office/officeart/2005/8/layout/list1" loCatId="list" qsTypeId="urn:microsoft.com/office/officeart/2005/8/quickstyle/3d3" qsCatId="3D" csTypeId="urn:microsoft.com/office/officeart/2005/8/colors/accent2_3" csCatId="accent2" phldr="1"/>
      <dgm:spPr/>
      <dgm:t>
        <a:bodyPr/>
        <a:lstStyle/>
        <a:p>
          <a:endParaRPr lang="en-US"/>
        </a:p>
      </dgm:t>
    </dgm:pt>
    <dgm:pt modelId="{B137CA48-5B90-4DA8-B1C6-241DA26D16FB}">
      <dgm:prSet phldrT="[Text]"/>
      <dgm:spPr/>
      <dgm:t>
        <a:bodyPr/>
        <a:lstStyle/>
        <a:p>
          <a:r>
            <a:rPr lang="en-US" dirty="0" smtClean="0">
              <a:latin typeface="+mj-lt"/>
            </a:rPr>
            <a:t>1. Sorting</a:t>
          </a:r>
          <a:endParaRPr lang="en-US" dirty="0">
            <a:latin typeface="+mj-lt"/>
          </a:endParaRPr>
        </a:p>
      </dgm:t>
    </dgm:pt>
    <dgm:pt modelId="{9751A0ED-582A-4E31-85AF-69CB7094EC73}" type="parTrans" cxnId="{53B56A10-25E0-411D-99CC-94F96CC1B26A}">
      <dgm:prSet/>
      <dgm:spPr/>
      <dgm:t>
        <a:bodyPr/>
        <a:lstStyle/>
        <a:p>
          <a:endParaRPr lang="en-US"/>
        </a:p>
      </dgm:t>
    </dgm:pt>
    <dgm:pt modelId="{ABD86618-6DCD-491F-9EEE-028A97E6D9F8}" type="sibTrans" cxnId="{53B56A10-25E0-411D-99CC-94F96CC1B26A}">
      <dgm:prSet/>
      <dgm:spPr/>
      <dgm:t>
        <a:bodyPr/>
        <a:lstStyle/>
        <a:p>
          <a:endParaRPr lang="en-US"/>
        </a:p>
      </dgm:t>
    </dgm:pt>
    <dgm:pt modelId="{DBD9A148-7983-4721-B0EA-2D86CA1019EC}">
      <dgm:prSet phldrT="[Text]"/>
      <dgm:spPr/>
      <dgm:t>
        <a:bodyPr/>
        <a:lstStyle/>
        <a:p>
          <a:r>
            <a:rPr lang="en-US" dirty="0" smtClean="0">
              <a:latin typeface="+mj-lt"/>
            </a:rPr>
            <a:t>2. Baler/Shredding </a:t>
          </a:r>
          <a:endParaRPr lang="en-US" dirty="0">
            <a:latin typeface="+mj-lt"/>
          </a:endParaRPr>
        </a:p>
      </dgm:t>
    </dgm:pt>
    <dgm:pt modelId="{6DA2E693-BCF2-4251-86D3-9377AF58E2BA}" type="parTrans" cxnId="{227D6C0C-085A-4BBD-B4AB-FB06263EE120}">
      <dgm:prSet/>
      <dgm:spPr/>
      <dgm:t>
        <a:bodyPr/>
        <a:lstStyle/>
        <a:p>
          <a:endParaRPr lang="en-US"/>
        </a:p>
      </dgm:t>
    </dgm:pt>
    <dgm:pt modelId="{913F913B-03BD-4F42-AA6E-AA1F5F10A090}" type="sibTrans" cxnId="{227D6C0C-085A-4BBD-B4AB-FB06263EE120}">
      <dgm:prSet/>
      <dgm:spPr/>
      <dgm:t>
        <a:bodyPr/>
        <a:lstStyle/>
        <a:p>
          <a:endParaRPr lang="en-US"/>
        </a:p>
      </dgm:t>
    </dgm:pt>
    <dgm:pt modelId="{49800300-4603-4345-AF44-C64753C6A656}">
      <dgm:prSet phldrT="[Text]"/>
      <dgm:spPr/>
      <dgm:t>
        <a:bodyPr/>
        <a:lstStyle/>
        <a:p>
          <a:r>
            <a:rPr lang="en-US" b="1" i="0" dirty="0" smtClean="0">
              <a:latin typeface="+mj-lt"/>
            </a:rPr>
            <a:t>3. Making pellets</a:t>
          </a:r>
          <a:endParaRPr lang="en-US" dirty="0">
            <a:latin typeface="+mj-lt"/>
          </a:endParaRPr>
        </a:p>
      </dgm:t>
    </dgm:pt>
    <dgm:pt modelId="{722A58B5-2583-4D4A-B3E9-217DF0BC4DDB}" type="parTrans" cxnId="{8835C0C2-EEEA-4754-B1D1-3BDD8EC2FB2F}">
      <dgm:prSet/>
      <dgm:spPr/>
      <dgm:t>
        <a:bodyPr/>
        <a:lstStyle/>
        <a:p>
          <a:endParaRPr lang="en-US"/>
        </a:p>
      </dgm:t>
    </dgm:pt>
    <dgm:pt modelId="{8C703B7E-84DA-4E44-A39A-8F2F43C933DB}" type="sibTrans" cxnId="{8835C0C2-EEEA-4754-B1D1-3BDD8EC2FB2F}">
      <dgm:prSet/>
      <dgm:spPr/>
      <dgm:t>
        <a:bodyPr/>
        <a:lstStyle/>
        <a:p>
          <a:endParaRPr lang="en-US"/>
        </a:p>
      </dgm:t>
    </dgm:pt>
    <dgm:pt modelId="{E8906D04-7773-491B-8A38-DE22ABCBE08F}" type="pres">
      <dgm:prSet presAssocID="{BCE9C182-B6FC-4153-B498-9A446E5B5736}" presName="linear" presStyleCnt="0">
        <dgm:presLayoutVars>
          <dgm:dir/>
          <dgm:animLvl val="lvl"/>
          <dgm:resizeHandles val="exact"/>
        </dgm:presLayoutVars>
      </dgm:prSet>
      <dgm:spPr/>
      <dgm:t>
        <a:bodyPr/>
        <a:lstStyle/>
        <a:p>
          <a:endParaRPr lang="en-US"/>
        </a:p>
      </dgm:t>
    </dgm:pt>
    <dgm:pt modelId="{C8ACDA38-FAB8-467B-82A2-628AC2681D07}" type="pres">
      <dgm:prSet presAssocID="{B137CA48-5B90-4DA8-B1C6-241DA26D16FB}" presName="parentLin" presStyleCnt="0"/>
      <dgm:spPr/>
    </dgm:pt>
    <dgm:pt modelId="{50442B62-B24F-4A82-9755-9FF449BC8C09}" type="pres">
      <dgm:prSet presAssocID="{B137CA48-5B90-4DA8-B1C6-241DA26D16FB}" presName="parentLeftMargin" presStyleLbl="node1" presStyleIdx="0" presStyleCnt="3"/>
      <dgm:spPr/>
      <dgm:t>
        <a:bodyPr/>
        <a:lstStyle/>
        <a:p>
          <a:endParaRPr lang="en-US"/>
        </a:p>
      </dgm:t>
    </dgm:pt>
    <dgm:pt modelId="{4179648B-AE1D-4A8D-AE81-89C5A735B27D}" type="pres">
      <dgm:prSet presAssocID="{B137CA48-5B90-4DA8-B1C6-241DA26D16FB}" presName="parentText" presStyleLbl="node1" presStyleIdx="0" presStyleCnt="3">
        <dgm:presLayoutVars>
          <dgm:chMax val="0"/>
          <dgm:bulletEnabled val="1"/>
        </dgm:presLayoutVars>
      </dgm:prSet>
      <dgm:spPr/>
      <dgm:t>
        <a:bodyPr/>
        <a:lstStyle/>
        <a:p>
          <a:endParaRPr lang="en-US"/>
        </a:p>
      </dgm:t>
    </dgm:pt>
    <dgm:pt modelId="{8B85A778-F6C4-4BE1-BE13-EA0DF43047A9}" type="pres">
      <dgm:prSet presAssocID="{B137CA48-5B90-4DA8-B1C6-241DA26D16FB}" presName="negativeSpace" presStyleCnt="0"/>
      <dgm:spPr/>
    </dgm:pt>
    <dgm:pt modelId="{EF43196E-563E-4E1D-97AC-2BBBA89556E3}" type="pres">
      <dgm:prSet presAssocID="{B137CA48-5B90-4DA8-B1C6-241DA26D16FB}" presName="childText" presStyleLbl="conFgAcc1" presStyleIdx="0" presStyleCnt="3">
        <dgm:presLayoutVars>
          <dgm:bulletEnabled val="1"/>
        </dgm:presLayoutVars>
      </dgm:prSet>
      <dgm:spPr/>
    </dgm:pt>
    <dgm:pt modelId="{7BA598E7-BE7A-4DCB-B174-7DDCEE70F04D}" type="pres">
      <dgm:prSet presAssocID="{ABD86618-6DCD-491F-9EEE-028A97E6D9F8}" presName="spaceBetweenRectangles" presStyleCnt="0"/>
      <dgm:spPr/>
    </dgm:pt>
    <dgm:pt modelId="{6D7D260F-8349-440D-8315-13C592DE1DE5}" type="pres">
      <dgm:prSet presAssocID="{DBD9A148-7983-4721-B0EA-2D86CA1019EC}" presName="parentLin" presStyleCnt="0"/>
      <dgm:spPr/>
    </dgm:pt>
    <dgm:pt modelId="{3C1DB590-FFF5-47A6-84B1-25725A17E5A2}" type="pres">
      <dgm:prSet presAssocID="{DBD9A148-7983-4721-B0EA-2D86CA1019EC}" presName="parentLeftMargin" presStyleLbl="node1" presStyleIdx="0" presStyleCnt="3"/>
      <dgm:spPr/>
      <dgm:t>
        <a:bodyPr/>
        <a:lstStyle/>
        <a:p>
          <a:endParaRPr lang="en-US"/>
        </a:p>
      </dgm:t>
    </dgm:pt>
    <dgm:pt modelId="{E1CB0070-FA07-4F04-8073-90561448D72A}" type="pres">
      <dgm:prSet presAssocID="{DBD9A148-7983-4721-B0EA-2D86CA1019EC}" presName="parentText" presStyleLbl="node1" presStyleIdx="1" presStyleCnt="3">
        <dgm:presLayoutVars>
          <dgm:chMax val="0"/>
          <dgm:bulletEnabled val="1"/>
        </dgm:presLayoutVars>
      </dgm:prSet>
      <dgm:spPr/>
      <dgm:t>
        <a:bodyPr/>
        <a:lstStyle/>
        <a:p>
          <a:endParaRPr lang="en-US"/>
        </a:p>
      </dgm:t>
    </dgm:pt>
    <dgm:pt modelId="{07A3A496-42A2-4734-BD40-6536ACECEBA8}" type="pres">
      <dgm:prSet presAssocID="{DBD9A148-7983-4721-B0EA-2D86CA1019EC}" presName="negativeSpace" presStyleCnt="0"/>
      <dgm:spPr/>
    </dgm:pt>
    <dgm:pt modelId="{035E5709-7E55-4C05-9332-56139C2B1FD5}" type="pres">
      <dgm:prSet presAssocID="{DBD9A148-7983-4721-B0EA-2D86CA1019EC}" presName="childText" presStyleLbl="conFgAcc1" presStyleIdx="1" presStyleCnt="3">
        <dgm:presLayoutVars>
          <dgm:bulletEnabled val="1"/>
        </dgm:presLayoutVars>
      </dgm:prSet>
      <dgm:spPr/>
    </dgm:pt>
    <dgm:pt modelId="{3E6A7E18-073D-42FA-9635-FC68F1DE6D80}" type="pres">
      <dgm:prSet presAssocID="{913F913B-03BD-4F42-AA6E-AA1F5F10A090}" presName="spaceBetweenRectangles" presStyleCnt="0"/>
      <dgm:spPr/>
    </dgm:pt>
    <dgm:pt modelId="{71BE510F-08EC-4298-8408-86609713465C}" type="pres">
      <dgm:prSet presAssocID="{49800300-4603-4345-AF44-C64753C6A656}" presName="parentLin" presStyleCnt="0"/>
      <dgm:spPr/>
    </dgm:pt>
    <dgm:pt modelId="{724D098E-68F0-45A3-A011-E0A0F81F441E}" type="pres">
      <dgm:prSet presAssocID="{49800300-4603-4345-AF44-C64753C6A656}" presName="parentLeftMargin" presStyleLbl="node1" presStyleIdx="1" presStyleCnt="3"/>
      <dgm:spPr/>
      <dgm:t>
        <a:bodyPr/>
        <a:lstStyle/>
        <a:p>
          <a:endParaRPr lang="en-US"/>
        </a:p>
      </dgm:t>
    </dgm:pt>
    <dgm:pt modelId="{6EEDFE88-9E6D-4BE6-ACC2-BA3CBF0CD3BB}" type="pres">
      <dgm:prSet presAssocID="{49800300-4603-4345-AF44-C64753C6A656}" presName="parentText" presStyleLbl="node1" presStyleIdx="2" presStyleCnt="3">
        <dgm:presLayoutVars>
          <dgm:chMax val="0"/>
          <dgm:bulletEnabled val="1"/>
        </dgm:presLayoutVars>
      </dgm:prSet>
      <dgm:spPr/>
      <dgm:t>
        <a:bodyPr/>
        <a:lstStyle/>
        <a:p>
          <a:endParaRPr lang="en-US"/>
        </a:p>
      </dgm:t>
    </dgm:pt>
    <dgm:pt modelId="{8C7CF5F7-ABA2-4D84-9052-4F9BEC7ACD37}" type="pres">
      <dgm:prSet presAssocID="{49800300-4603-4345-AF44-C64753C6A656}" presName="negativeSpace" presStyleCnt="0"/>
      <dgm:spPr/>
    </dgm:pt>
    <dgm:pt modelId="{53D1754E-A5C1-4784-A30D-BAD53E973943}" type="pres">
      <dgm:prSet presAssocID="{49800300-4603-4345-AF44-C64753C6A656}" presName="childText" presStyleLbl="conFgAcc1" presStyleIdx="2" presStyleCnt="3">
        <dgm:presLayoutVars>
          <dgm:bulletEnabled val="1"/>
        </dgm:presLayoutVars>
      </dgm:prSet>
      <dgm:spPr/>
    </dgm:pt>
  </dgm:ptLst>
  <dgm:cxnLst>
    <dgm:cxn modelId="{8176D24D-FF82-4952-AE58-10F2BF486560}" type="presOf" srcId="{DBD9A148-7983-4721-B0EA-2D86CA1019EC}" destId="{E1CB0070-FA07-4F04-8073-90561448D72A}" srcOrd="1" destOrd="0" presId="urn:microsoft.com/office/officeart/2005/8/layout/list1"/>
    <dgm:cxn modelId="{7153494E-1F78-486A-8127-77586FD27E4A}" type="presOf" srcId="{BCE9C182-B6FC-4153-B498-9A446E5B5736}" destId="{E8906D04-7773-491B-8A38-DE22ABCBE08F}" srcOrd="0" destOrd="0" presId="urn:microsoft.com/office/officeart/2005/8/layout/list1"/>
    <dgm:cxn modelId="{8835C0C2-EEEA-4754-B1D1-3BDD8EC2FB2F}" srcId="{BCE9C182-B6FC-4153-B498-9A446E5B5736}" destId="{49800300-4603-4345-AF44-C64753C6A656}" srcOrd="2" destOrd="0" parTransId="{722A58B5-2583-4D4A-B3E9-217DF0BC4DDB}" sibTransId="{8C703B7E-84DA-4E44-A39A-8F2F43C933DB}"/>
    <dgm:cxn modelId="{E82C5436-93BD-4087-9F8D-590F112981D7}" type="presOf" srcId="{49800300-4603-4345-AF44-C64753C6A656}" destId="{724D098E-68F0-45A3-A011-E0A0F81F441E}" srcOrd="0" destOrd="0" presId="urn:microsoft.com/office/officeart/2005/8/layout/list1"/>
    <dgm:cxn modelId="{272773E4-B33C-4835-965D-06A49EA72430}" type="presOf" srcId="{49800300-4603-4345-AF44-C64753C6A656}" destId="{6EEDFE88-9E6D-4BE6-ACC2-BA3CBF0CD3BB}" srcOrd="1" destOrd="0" presId="urn:microsoft.com/office/officeart/2005/8/layout/list1"/>
    <dgm:cxn modelId="{227D6C0C-085A-4BBD-B4AB-FB06263EE120}" srcId="{BCE9C182-B6FC-4153-B498-9A446E5B5736}" destId="{DBD9A148-7983-4721-B0EA-2D86CA1019EC}" srcOrd="1" destOrd="0" parTransId="{6DA2E693-BCF2-4251-86D3-9377AF58E2BA}" sibTransId="{913F913B-03BD-4F42-AA6E-AA1F5F10A090}"/>
    <dgm:cxn modelId="{795E0F5A-72CD-4BEF-BD8A-A9B1DF2C60FC}" type="presOf" srcId="{B137CA48-5B90-4DA8-B1C6-241DA26D16FB}" destId="{4179648B-AE1D-4A8D-AE81-89C5A735B27D}" srcOrd="1" destOrd="0" presId="urn:microsoft.com/office/officeart/2005/8/layout/list1"/>
    <dgm:cxn modelId="{91F2D6DB-49C5-4654-A46B-F869569B7F41}" type="presOf" srcId="{DBD9A148-7983-4721-B0EA-2D86CA1019EC}" destId="{3C1DB590-FFF5-47A6-84B1-25725A17E5A2}" srcOrd="0" destOrd="0" presId="urn:microsoft.com/office/officeart/2005/8/layout/list1"/>
    <dgm:cxn modelId="{53B56A10-25E0-411D-99CC-94F96CC1B26A}" srcId="{BCE9C182-B6FC-4153-B498-9A446E5B5736}" destId="{B137CA48-5B90-4DA8-B1C6-241DA26D16FB}" srcOrd="0" destOrd="0" parTransId="{9751A0ED-582A-4E31-85AF-69CB7094EC73}" sibTransId="{ABD86618-6DCD-491F-9EEE-028A97E6D9F8}"/>
    <dgm:cxn modelId="{691A068E-14C6-4D01-BFE1-BD724B2C84DE}" type="presOf" srcId="{B137CA48-5B90-4DA8-B1C6-241DA26D16FB}" destId="{50442B62-B24F-4A82-9755-9FF449BC8C09}" srcOrd="0" destOrd="0" presId="urn:microsoft.com/office/officeart/2005/8/layout/list1"/>
    <dgm:cxn modelId="{9CFB89DE-7E17-4EC6-AC29-0764399B50DF}" type="presParOf" srcId="{E8906D04-7773-491B-8A38-DE22ABCBE08F}" destId="{C8ACDA38-FAB8-467B-82A2-628AC2681D07}" srcOrd="0" destOrd="0" presId="urn:microsoft.com/office/officeart/2005/8/layout/list1"/>
    <dgm:cxn modelId="{B1AB12AF-00DA-4993-9F3E-967EEA80CC74}" type="presParOf" srcId="{C8ACDA38-FAB8-467B-82A2-628AC2681D07}" destId="{50442B62-B24F-4A82-9755-9FF449BC8C09}" srcOrd="0" destOrd="0" presId="urn:microsoft.com/office/officeart/2005/8/layout/list1"/>
    <dgm:cxn modelId="{74746D29-5CFF-4A7F-87A5-1F8797A3EBBC}" type="presParOf" srcId="{C8ACDA38-FAB8-467B-82A2-628AC2681D07}" destId="{4179648B-AE1D-4A8D-AE81-89C5A735B27D}" srcOrd="1" destOrd="0" presId="urn:microsoft.com/office/officeart/2005/8/layout/list1"/>
    <dgm:cxn modelId="{14F6450B-62D0-4575-9380-41BB2216A611}" type="presParOf" srcId="{E8906D04-7773-491B-8A38-DE22ABCBE08F}" destId="{8B85A778-F6C4-4BE1-BE13-EA0DF43047A9}" srcOrd="1" destOrd="0" presId="urn:microsoft.com/office/officeart/2005/8/layout/list1"/>
    <dgm:cxn modelId="{22423530-27CD-49C5-913F-BABDD9879592}" type="presParOf" srcId="{E8906D04-7773-491B-8A38-DE22ABCBE08F}" destId="{EF43196E-563E-4E1D-97AC-2BBBA89556E3}" srcOrd="2" destOrd="0" presId="urn:microsoft.com/office/officeart/2005/8/layout/list1"/>
    <dgm:cxn modelId="{4352F590-9DFD-4BAF-8B6F-4102FB9F53CC}" type="presParOf" srcId="{E8906D04-7773-491B-8A38-DE22ABCBE08F}" destId="{7BA598E7-BE7A-4DCB-B174-7DDCEE70F04D}" srcOrd="3" destOrd="0" presId="urn:microsoft.com/office/officeart/2005/8/layout/list1"/>
    <dgm:cxn modelId="{4CD6825B-F9AA-4C45-A41F-E96E1EF2140A}" type="presParOf" srcId="{E8906D04-7773-491B-8A38-DE22ABCBE08F}" destId="{6D7D260F-8349-440D-8315-13C592DE1DE5}" srcOrd="4" destOrd="0" presId="urn:microsoft.com/office/officeart/2005/8/layout/list1"/>
    <dgm:cxn modelId="{627EE5A0-C47E-4FE3-8275-CD96A34010D5}" type="presParOf" srcId="{6D7D260F-8349-440D-8315-13C592DE1DE5}" destId="{3C1DB590-FFF5-47A6-84B1-25725A17E5A2}" srcOrd="0" destOrd="0" presId="urn:microsoft.com/office/officeart/2005/8/layout/list1"/>
    <dgm:cxn modelId="{EA608A52-6B61-4976-BF58-9862B7CFF482}" type="presParOf" srcId="{6D7D260F-8349-440D-8315-13C592DE1DE5}" destId="{E1CB0070-FA07-4F04-8073-90561448D72A}" srcOrd="1" destOrd="0" presId="urn:microsoft.com/office/officeart/2005/8/layout/list1"/>
    <dgm:cxn modelId="{E6D14D51-78D3-44EA-AB10-E80C69597FEF}" type="presParOf" srcId="{E8906D04-7773-491B-8A38-DE22ABCBE08F}" destId="{07A3A496-42A2-4734-BD40-6536ACECEBA8}" srcOrd="5" destOrd="0" presId="urn:microsoft.com/office/officeart/2005/8/layout/list1"/>
    <dgm:cxn modelId="{A7E7E3B5-501D-4483-AB99-CE07498DD869}" type="presParOf" srcId="{E8906D04-7773-491B-8A38-DE22ABCBE08F}" destId="{035E5709-7E55-4C05-9332-56139C2B1FD5}" srcOrd="6" destOrd="0" presId="urn:microsoft.com/office/officeart/2005/8/layout/list1"/>
    <dgm:cxn modelId="{FD4409DA-B9D8-4105-84B7-BF57B867BD6A}" type="presParOf" srcId="{E8906D04-7773-491B-8A38-DE22ABCBE08F}" destId="{3E6A7E18-073D-42FA-9635-FC68F1DE6D80}" srcOrd="7" destOrd="0" presId="urn:microsoft.com/office/officeart/2005/8/layout/list1"/>
    <dgm:cxn modelId="{3AA2D7CE-60F3-4BA7-85B4-BCE6D5BC1373}" type="presParOf" srcId="{E8906D04-7773-491B-8A38-DE22ABCBE08F}" destId="{71BE510F-08EC-4298-8408-86609713465C}" srcOrd="8" destOrd="0" presId="urn:microsoft.com/office/officeart/2005/8/layout/list1"/>
    <dgm:cxn modelId="{44B7A0B9-24F3-45A3-AC72-B91886C7B431}" type="presParOf" srcId="{71BE510F-08EC-4298-8408-86609713465C}" destId="{724D098E-68F0-45A3-A011-E0A0F81F441E}" srcOrd="0" destOrd="0" presId="urn:microsoft.com/office/officeart/2005/8/layout/list1"/>
    <dgm:cxn modelId="{63D67D49-045C-43D2-9FFA-C35E10707F55}" type="presParOf" srcId="{71BE510F-08EC-4298-8408-86609713465C}" destId="{6EEDFE88-9E6D-4BE6-ACC2-BA3CBF0CD3BB}" srcOrd="1" destOrd="0" presId="urn:microsoft.com/office/officeart/2005/8/layout/list1"/>
    <dgm:cxn modelId="{16D12887-9C8A-4D19-80CA-3A61C0CA125F}" type="presParOf" srcId="{E8906D04-7773-491B-8A38-DE22ABCBE08F}" destId="{8C7CF5F7-ABA2-4D84-9052-4F9BEC7ACD37}" srcOrd="9" destOrd="0" presId="urn:microsoft.com/office/officeart/2005/8/layout/list1"/>
    <dgm:cxn modelId="{C465FBD9-964D-4A9E-911E-D3D888CC3EB9}" type="presParOf" srcId="{E8906D04-7773-491B-8A38-DE22ABCBE08F}" destId="{53D1754E-A5C1-4784-A30D-BAD53E973943}"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43196E-563E-4E1D-97AC-2BBBA89556E3}">
      <dsp:nvSpPr>
        <dsp:cNvPr id="0" name=""/>
        <dsp:cNvSpPr/>
      </dsp:nvSpPr>
      <dsp:spPr>
        <a:xfrm>
          <a:off x="0" y="566280"/>
          <a:ext cx="7772400" cy="8568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4179648B-AE1D-4A8D-AE81-89C5A735B27D}">
      <dsp:nvSpPr>
        <dsp:cNvPr id="0" name=""/>
        <dsp:cNvSpPr/>
      </dsp:nvSpPr>
      <dsp:spPr>
        <a:xfrm>
          <a:off x="388620" y="64439"/>
          <a:ext cx="5440680" cy="1003680"/>
        </a:xfrm>
        <a:prstGeom prst="roundRect">
          <a:avLst/>
        </a:prstGeom>
        <a:solidFill>
          <a:schemeClr val="accent2">
            <a:shade val="80000"/>
            <a:hueOff val="0"/>
            <a:satOff val="0"/>
            <a:lumOff val="0"/>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5645" tIns="0" rIns="205645" bIns="0" numCol="1" spcCol="1270" anchor="ctr" anchorCtr="0">
          <a:noAutofit/>
        </a:bodyPr>
        <a:lstStyle/>
        <a:p>
          <a:pPr lvl="0" algn="l" defTabSz="1511300">
            <a:lnSpc>
              <a:spcPct val="90000"/>
            </a:lnSpc>
            <a:spcBef>
              <a:spcPct val="0"/>
            </a:spcBef>
            <a:spcAft>
              <a:spcPct val="35000"/>
            </a:spcAft>
          </a:pPr>
          <a:r>
            <a:rPr lang="en-US" sz="3400" kern="1200" dirty="0" smtClean="0">
              <a:latin typeface="+mj-lt"/>
            </a:rPr>
            <a:t>1. Sorting</a:t>
          </a:r>
          <a:endParaRPr lang="en-US" sz="3400" kern="1200" dirty="0">
            <a:latin typeface="+mj-lt"/>
          </a:endParaRPr>
        </a:p>
      </dsp:txBody>
      <dsp:txXfrm>
        <a:off x="437616" y="113435"/>
        <a:ext cx="5342688" cy="905688"/>
      </dsp:txXfrm>
    </dsp:sp>
    <dsp:sp modelId="{035E5709-7E55-4C05-9332-56139C2B1FD5}">
      <dsp:nvSpPr>
        <dsp:cNvPr id="0" name=""/>
        <dsp:cNvSpPr/>
      </dsp:nvSpPr>
      <dsp:spPr>
        <a:xfrm>
          <a:off x="0" y="2108520"/>
          <a:ext cx="7772400" cy="8568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E1CB0070-FA07-4F04-8073-90561448D72A}">
      <dsp:nvSpPr>
        <dsp:cNvPr id="0" name=""/>
        <dsp:cNvSpPr/>
      </dsp:nvSpPr>
      <dsp:spPr>
        <a:xfrm>
          <a:off x="388620" y="1606680"/>
          <a:ext cx="5440680" cy="1003680"/>
        </a:xfrm>
        <a:prstGeom prst="roundRect">
          <a:avLst/>
        </a:prstGeom>
        <a:solidFill>
          <a:schemeClr val="accent2">
            <a:shade val="80000"/>
            <a:hueOff val="198274"/>
            <a:satOff val="-10068"/>
            <a:lumOff val="14810"/>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5645" tIns="0" rIns="205645" bIns="0" numCol="1" spcCol="1270" anchor="ctr" anchorCtr="0">
          <a:noAutofit/>
        </a:bodyPr>
        <a:lstStyle/>
        <a:p>
          <a:pPr lvl="0" algn="l" defTabSz="1511300">
            <a:lnSpc>
              <a:spcPct val="90000"/>
            </a:lnSpc>
            <a:spcBef>
              <a:spcPct val="0"/>
            </a:spcBef>
            <a:spcAft>
              <a:spcPct val="35000"/>
            </a:spcAft>
          </a:pPr>
          <a:r>
            <a:rPr lang="en-US" sz="3400" kern="1200" dirty="0" smtClean="0">
              <a:latin typeface="+mj-lt"/>
            </a:rPr>
            <a:t>2. Baler/Shredding </a:t>
          </a:r>
          <a:endParaRPr lang="en-US" sz="3400" kern="1200" dirty="0">
            <a:latin typeface="+mj-lt"/>
          </a:endParaRPr>
        </a:p>
      </dsp:txBody>
      <dsp:txXfrm>
        <a:off x="437616" y="1655676"/>
        <a:ext cx="5342688" cy="905688"/>
      </dsp:txXfrm>
    </dsp:sp>
    <dsp:sp modelId="{53D1754E-A5C1-4784-A30D-BAD53E973943}">
      <dsp:nvSpPr>
        <dsp:cNvPr id="0" name=""/>
        <dsp:cNvSpPr/>
      </dsp:nvSpPr>
      <dsp:spPr>
        <a:xfrm>
          <a:off x="0" y="3650760"/>
          <a:ext cx="7772400" cy="8568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6EEDFE88-9E6D-4BE6-ACC2-BA3CBF0CD3BB}">
      <dsp:nvSpPr>
        <dsp:cNvPr id="0" name=""/>
        <dsp:cNvSpPr/>
      </dsp:nvSpPr>
      <dsp:spPr>
        <a:xfrm>
          <a:off x="388620" y="3148920"/>
          <a:ext cx="5440680" cy="1003680"/>
        </a:xfrm>
        <a:prstGeom prst="roundRect">
          <a:avLst/>
        </a:prstGeom>
        <a:solidFill>
          <a:schemeClr val="accent2">
            <a:shade val="80000"/>
            <a:hueOff val="396547"/>
            <a:satOff val="-20135"/>
            <a:lumOff val="29620"/>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5645" tIns="0" rIns="205645" bIns="0" numCol="1" spcCol="1270" anchor="ctr" anchorCtr="0">
          <a:noAutofit/>
        </a:bodyPr>
        <a:lstStyle/>
        <a:p>
          <a:pPr lvl="0" algn="l" defTabSz="1511300">
            <a:lnSpc>
              <a:spcPct val="90000"/>
            </a:lnSpc>
            <a:spcBef>
              <a:spcPct val="0"/>
            </a:spcBef>
            <a:spcAft>
              <a:spcPct val="35000"/>
            </a:spcAft>
          </a:pPr>
          <a:r>
            <a:rPr lang="en-US" sz="3400" b="1" i="0" kern="1200" dirty="0" smtClean="0">
              <a:latin typeface="+mj-lt"/>
            </a:rPr>
            <a:t>3. Making pellets</a:t>
          </a:r>
          <a:endParaRPr lang="en-US" sz="3400" kern="1200" dirty="0">
            <a:latin typeface="+mj-lt"/>
          </a:endParaRPr>
        </a:p>
      </dsp:txBody>
      <dsp:txXfrm>
        <a:off x="437616" y="3197916"/>
        <a:ext cx="5342688" cy="90568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B433AB-F82D-46A9-8DE4-1A1441153BAA}" type="datetimeFigureOut">
              <a:rPr lang="en-US" smtClean="0"/>
              <a:pPr/>
              <a:t>12/28/2018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5825E1-8E46-4E2C-BD98-FC6BBD97A2F5}" type="slidenum">
              <a:rPr lang="en-US" smtClean="0"/>
              <a:pPr/>
              <a:t>‹#›</a:t>
            </a:fld>
            <a:endParaRPr lang="en-US"/>
          </a:p>
        </p:txBody>
      </p:sp>
    </p:spTree>
    <p:extLst>
      <p:ext uri="{BB962C8B-B14F-4D97-AF65-F5344CB8AC3E}">
        <p14:creationId xmlns:p14="http://schemas.microsoft.com/office/powerpoint/2010/main" val="1307070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scenario is based on a comic related</a:t>
            </a:r>
            <a:r>
              <a:rPr lang="en-US" baseline="0" dirty="0" smtClean="0"/>
              <a:t> to an environmental issue – waste management (Parameter 1). The scenario refers to the twofold purpose of recycling when people receive money or goods in exchange for their recyclable wastes. This approach to recycle is a powerful motivation for people to start recycling (Parameter 2 – interesting for students) and students can start recycling campaigns. </a:t>
            </a:r>
            <a:endParaRPr lang="en-US" dirty="0"/>
          </a:p>
        </p:txBody>
      </p:sp>
      <p:sp>
        <p:nvSpPr>
          <p:cNvPr id="4" name="Slide Number Placeholder 3"/>
          <p:cNvSpPr>
            <a:spLocks noGrp="1"/>
          </p:cNvSpPr>
          <p:nvPr>
            <p:ph type="sldNum" sz="quarter" idx="10"/>
          </p:nvPr>
        </p:nvSpPr>
        <p:spPr/>
        <p:txBody>
          <a:bodyPr/>
          <a:lstStyle/>
          <a:p>
            <a:fld id="{495825E1-8E46-4E2C-BD98-FC6BBD97A2F5}" type="slidenum">
              <a:rPr lang="en-US" smtClean="0"/>
              <a:pPr/>
              <a:t>3</a:t>
            </a:fld>
            <a:endParaRPr lang="en-US"/>
          </a:p>
        </p:txBody>
      </p:sp>
    </p:spTree>
    <p:extLst>
      <p:ext uri="{BB962C8B-B14F-4D97-AF65-F5344CB8AC3E}">
        <p14:creationId xmlns:p14="http://schemas.microsoft.com/office/powerpoint/2010/main" val="3546747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Waste management is a global issue and recycle steps</a:t>
            </a:r>
            <a:r>
              <a:rPr lang="en-US" baseline="0" dirty="0" smtClean="0"/>
              <a:t> to the forefront. The question raised in the comic about the process of plastic recycling and how can plastic waste become reusable, links the scenario to the career aspect and industry (Parameter 1). Also, the scenario becomes personally relevant since students are called to take action and contribute to waste reduction (Parameter 3). </a:t>
            </a:r>
            <a:endParaRPr lang="en-US" dirty="0"/>
          </a:p>
        </p:txBody>
      </p:sp>
      <p:sp>
        <p:nvSpPr>
          <p:cNvPr id="4" name="Slide Number Placeholder 3"/>
          <p:cNvSpPr>
            <a:spLocks noGrp="1"/>
          </p:cNvSpPr>
          <p:nvPr>
            <p:ph type="sldNum" sz="quarter" idx="10"/>
          </p:nvPr>
        </p:nvSpPr>
        <p:spPr/>
        <p:txBody>
          <a:bodyPr/>
          <a:lstStyle/>
          <a:p>
            <a:fld id="{495825E1-8E46-4E2C-BD98-FC6BBD97A2F5}" type="slidenum">
              <a:rPr lang="en-US" smtClean="0"/>
              <a:pPr/>
              <a:t>5</a:t>
            </a:fld>
            <a:endParaRPr lang="en-US"/>
          </a:p>
        </p:txBody>
      </p:sp>
    </p:spTree>
    <p:extLst>
      <p:ext uri="{BB962C8B-B14F-4D97-AF65-F5344CB8AC3E}">
        <p14:creationId xmlns:p14="http://schemas.microsoft.com/office/powerpoint/2010/main" val="3451478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495825E1-8E46-4E2C-BD98-FC6BBD97A2F5}" type="slidenum">
              <a:rPr lang="en-US" smtClean="0"/>
              <a:pPr/>
              <a:t>7</a:t>
            </a:fld>
            <a:endParaRPr lang="en-US"/>
          </a:p>
        </p:txBody>
      </p:sp>
    </p:spTree>
    <p:extLst>
      <p:ext uri="{BB962C8B-B14F-4D97-AF65-F5344CB8AC3E}">
        <p14:creationId xmlns:p14="http://schemas.microsoft.com/office/powerpoint/2010/main" val="4286727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495825E1-8E46-4E2C-BD98-FC6BBD97A2F5}" type="slidenum">
              <a:rPr lang="en-US" smtClean="0"/>
              <a:pPr/>
              <a:t>14</a:t>
            </a:fld>
            <a:endParaRPr lang="en-US"/>
          </a:p>
        </p:txBody>
      </p:sp>
    </p:spTree>
    <p:extLst>
      <p:ext uri="{BB962C8B-B14F-4D97-AF65-F5344CB8AC3E}">
        <p14:creationId xmlns:p14="http://schemas.microsoft.com/office/powerpoint/2010/main" val="378680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A964409D-BF24-4A0C-B0D8-8E262F3EDCC2}" type="datetimeFigureOut">
              <a:rPr lang="en-US" smtClean="0"/>
              <a:pPr/>
              <a:t>12/28/2018</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DB1B50C5-2869-4AAB-99ED-CE41794D9CA2}"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964409D-BF24-4A0C-B0D8-8E262F3EDCC2}" type="datetimeFigureOut">
              <a:rPr lang="en-US" smtClean="0"/>
              <a:pPr/>
              <a:t>12/28/2018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1B50C5-2869-4AAB-99ED-CE41794D9CA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964409D-BF24-4A0C-B0D8-8E262F3EDCC2}" type="datetimeFigureOut">
              <a:rPr lang="en-US" smtClean="0"/>
              <a:pPr/>
              <a:t>12/28/2018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1B50C5-2869-4AAB-99ED-CE41794D9CA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fi-FI"/>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fi-FI"/>
          </a:p>
        </p:txBody>
      </p:sp>
      <p:sp>
        <p:nvSpPr>
          <p:cNvPr id="4" name="Date Placeholder 3"/>
          <p:cNvSpPr>
            <a:spLocks noGrp="1"/>
          </p:cNvSpPr>
          <p:nvPr>
            <p:ph type="dt" sz="half" idx="10"/>
          </p:nvPr>
        </p:nvSpPr>
        <p:spPr/>
        <p:txBody>
          <a:bodyPr/>
          <a:lstStyle/>
          <a:p>
            <a:fld id="{A964409D-BF24-4A0C-B0D8-8E262F3EDCC2}" type="datetimeFigureOut">
              <a:rPr lang="en-US" smtClean="0"/>
              <a:pPr/>
              <a:t>12/28/2018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1B50C5-2869-4AAB-99ED-CE41794D9CA2}" type="slidenum">
              <a:rPr lang="en-US" smtClean="0"/>
              <a:pPr/>
              <a:t>‹#›</a:t>
            </a:fld>
            <a:endParaRPr lang="en-US"/>
          </a:p>
        </p:txBody>
      </p:sp>
    </p:spTree>
    <p:extLst>
      <p:ext uri="{BB962C8B-B14F-4D97-AF65-F5344CB8AC3E}">
        <p14:creationId xmlns:p14="http://schemas.microsoft.com/office/powerpoint/2010/main" val="157834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A964409D-BF24-4A0C-B0D8-8E262F3EDCC2}" type="datetimeFigureOut">
              <a:rPr lang="en-US" smtClean="0"/>
              <a:pPr/>
              <a:t>12/28/2018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1B50C5-2869-4AAB-99ED-CE41794D9CA2}" type="slidenum">
              <a:rPr lang="en-US" smtClean="0"/>
              <a:pPr/>
              <a:t>‹#›</a:t>
            </a:fld>
            <a:endParaRPr lang="en-US"/>
          </a:p>
        </p:txBody>
      </p:sp>
    </p:spTree>
    <p:extLst>
      <p:ext uri="{BB962C8B-B14F-4D97-AF65-F5344CB8AC3E}">
        <p14:creationId xmlns:p14="http://schemas.microsoft.com/office/powerpoint/2010/main" val="1976774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fi-FI"/>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64409D-BF24-4A0C-B0D8-8E262F3EDCC2}" type="datetimeFigureOut">
              <a:rPr lang="en-US" smtClean="0"/>
              <a:pPr/>
              <a:t>12/28/2018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1B50C5-2869-4AAB-99ED-CE41794D9CA2}" type="slidenum">
              <a:rPr lang="en-US" smtClean="0"/>
              <a:pPr/>
              <a:t>‹#›</a:t>
            </a:fld>
            <a:endParaRPr lang="en-US"/>
          </a:p>
        </p:txBody>
      </p:sp>
    </p:spTree>
    <p:extLst>
      <p:ext uri="{BB962C8B-B14F-4D97-AF65-F5344CB8AC3E}">
        <p14:creationId xmlns:p14="http://schemas.microsoft.com/office/powerpoint/2010/main" val="34923793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Date Placeholder 4"/>
          <p:cNvSpPr>
            <a:spLocks noGrp="1"/>
          </p:cNvSpPr>
          <p:nvPr>
            <p:ph type="dt" sz="half" idx="10"/>
          </p:nvPr>
        </p:nvSpPr>
        <p:spPr/>
        <p:txBody>
          <a:bodyPr/>
          <a:lstStyle/>
          <a:p>
            <a:fld id="{A964409D-BF24-4A0C-B0D8-8E262F3EDCC2}" type="datetimeFigureOut">
              <a:rPr lang="en-US" smtClean="0"/>
              <a:pPr/>
              <a:t>12/28/2018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1B50C5-2869-4AAB-99ED-CE41794D9CA2}" type="slidenum">
              <a:rPr lang="en-US" smtClean="0"/>
              <a:pPr/>
              <a:t>‹#›</a:t>
            </a:fld>
            <a:endParaRPr lang="en-US"/>
          </a:p>
        </p:txBody>
      </p:sp>
    </p:spTree>
    <p:extLst>
      <p:ext uri="{BB962C8B-B14F-4D97-AF65-F5344CB8AC3E}">
        <p14:creationId xmlns:p14="http://schemas.microsoft.com/office/powerpoint/2010/main" val="17418488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fi-FI"/>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Date Placeholder 6"/>
          <p:cNvSpPr>
            <a:spLocks noGrp="1"/>
          </p:cNvSpPr>
          <p:nvPr>
            <p:ph type="dt" sz="half" idx="10"/>
          </p:nvPr>
        </p:nvSpPr>
        <p:spPr/>
        <p:txBody>
          <a:bodyPr/>
          <a:lstStyle/>
          <a:p>
            <a:fld id="{A964409D-BF24-4A0C-B0D8-8E262F3EDCC2}" type="datetimeFigureOut">
              <a:rPr lang="en-US" smtClean="0"/>
              <a:pPr/>
              <a:t>12/28/2018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1B50C5-2869-4AAB-99ED-CE41794D9CA2}" type="slidenum">
              <a:rPr lang="en-US" smtClean="0"/>
              <a:pPr/>
              <a:t>‹#›</a:t>
            </a:fld>
            <a:endParaRPr lang="en-US"/>
          </a:p>
        </p:txBody>
      </p:sp>
    </p:spTree>
    <p:extLst>
      <p:ext uri="{BB962C8B-B14F-4D97-AF65-F5344CB8AC3E}">
        <p14:creationId xmlns:p14="http://schemas.microsoft.com/office/powerpoint/2010/main" val="3352047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Date Placeholder 2"/>
          <p:cNvSpPr>
            <a:spLocks noGrp="1"/>
          </p:cNvSpPr>
          <p:nvPr>
            <p:ph type="dt" sz="half" idx="10"/>
          </p:nvPr>
        </p:nvSpPr>
        <p:spPr/>
        <p:txBody>
          <a:bodyPr/>
          <a:lstStyle/>
          <a:p>
            <a:fld id="{A964409D-BF24-4A0C-B0D8-8E262F3EDCC2}" type="datetimeFigureOut">
              <a:rPr lang="en-US" smtClean="0"/>
              <a:pPr/>
              <a:t>12/28/2018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1B50C5-2869-4AAB-99ED-CE41794D9CA2}" type="slidenum">
              <a:rPr lang="en-US" smtClean="0"/>
              <a:pPr/>
              <a:t>‹#›</a:t>
            </a:fld>
            <a:endParaRPr lang="en-US"/>
          </a:p>
        </p:txBody>
      </p:sp>
    </p:spTree>
    <p:extLst>
      <p:ext uri="{BB962C8B-B14F-4D97-AF65-F5344CB8AC3E}">
        <p14:creationId xmlns:p14="http://schemas.microsoft.com/office/powerpoint/2010/main" val="21421279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64409D-BF24-4A0C-B0D8-8E262F3EDCC2}" type="datetimeFigureOut">
              <a:rPr lang="en-US" smtClean="0"/>
              <a:pPr/>
              <a:t>12/28/2018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1B50C5-2869-4AAB-99ED-CE41794D9CA2}" type="slidenum">
              <a:rPr lang="en-US" smtClean="0"/>
              <a:pPr/>
              <a:t>‹#›</a:t>
            </a:fld>
            <a:endParaRPr lang="en-US"/>
          </a:p>
        </p:txBody>
      </p:sp>
    </p:spTree>
    <p:extLst>
      <p:ext uri="{BB962C8B-B14F-4D97-AF65-F5344CB8AC3E}">
        <p14:creationId xmlns:p14="http://schemas.microsoft.com/office/powerpoint/2010/main" val="12364392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fi-FI"/>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64409D-BF24-4A0C-B0D8-8E262F3EDCC2}" type="datetimeFigureOut">
              <a:rPr lang="en-US" smtClean="0"/>
              <a:pPr/>
              <a:t>12/28/2018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1B50C5-2869-4AAB-99ED-CE41794D9CA2}" type="slidenum">
              <a:rPr lang="en-US" smtClean="0"/>
              <a:pPr/>
              <a:t>‹#›</a:t>
            </a:fld>
            <a:endParaRPr lang="en-US"/>
          </a:p>
        </p:txBody>
      </p:sp>
    </p:spTree>
    <p:extLst>
      <p:ext uri="{BB962C8B-B14F-4D97-AF65-F5344CB8AC3E}">
        <p14:creationId xmlns:p14="http://schemas.microsoft.com/office/powerpoint/2010/main" val="2991045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964409D-BF24-4A0C-B0D8-8E262F3EDCC2}" type="datetimeFigureOut">
              <a:rPr lang="en-US" smtClean="0"/>
              <a:pPr/>
              <a:t>12/28/2018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1B50C5-2869-4AAB-99ED-CE41794D9CA2}"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fi-FI"/>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i-FI"/>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64409D-BF24-4A0C-B0D8-8E262F3EDCC2}" type="datetimeFigureOut">
              <a:rPr lang="en-US" smtClean="0"/>
              <a:pPr/>
              <a:t>12/28/2018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1B50C5-2869-4AAB-99ED-CE41794D9CA2}" type="slidenum">
              <a:rPr lang="en-US" smtClean="0"/>
              <a:pPr/>
              <a:t>‹#›</a:t>
            </a:fld>
            <a:endParaRPr lang="en-US"/>
          </a:p>
        </p:txBody>
      </p:sp>
    </p:spTree>
    <p:extLst>
      <p:ext uri="{BB962C8B-B14F-4D97-AF65-F5344CB8AC3E}">
        <p14:creationId xmlns:p14="http://schemas.microsoft.com/office/powerpoint/2010/main" val="10636944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A964409D-BF24-4A0C-B0D8-8E262F3EDCC2}" type="datetimeFigureOut">
              <a:rPr lang="en-US" smtClean="0"/>
              <a:pPr/>
              <a:t>12/28/2018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1B50C5-2869-4AAB-99ED-CE41794D9CA2}" type="slidenum">
              <a:rPr lang="en-US" smtClean="0"/>
              <a:pPr/>
              <a:t>‹#›</a:t>
            </a:fld>
            <a:endParaRPr lang="en-US"/>
          </a:p>
        </p:txBody>
      </p:sp>
    </p:spTree>
    <p:extLst>
      <p:ext uri="{BB962C8B-B14F-4D97-AF65-F5344CB8AC3E}">
        <p14:creationId xmlns:p14="http://schemas.microsoft.com/office/powerpoint/2010/main" val="20618724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fi-FI"/>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A964409D-BF24-4A0C-B0D8-8E262F3EDCC2}" type="datetimeFigureOut">
              <a:rPr lang="en-US" smtClean="0"/>
              <a:pPr/>
              <a:t>12/28/2018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1B50C5-2869-4AAB-99ED-CE41794D9CA2}" type="slidenum">
              <a:rPr lang="en-US" smtClean="0"/>
              <a:pPr/>
              <a:t>‹#›</a:t>
            </a:fld>
            <a:endParaRPr lang="en-US"/>
          </a:p>
        </p:txBody>
      </p:sp>
    </p:spTree>
    <p:extLst>
      <p:ext uri="{BB962C8B-B14F-4D97-AF65-F5344CB8AC3E}">
        <p14:creationId xmlns:p14="http://schemas.microsoft.com/office/powerpoint/2010/main" val="2531382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964409D-BF24-4A0C-B0D8-8E262F3EDCC2}" type="datetimeFigureOut">
              <a:rPr lang="en-US" smtClean="0"/>
              <a:pPr/>
              <a:t>12/28/2018</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DB1B50C5-2869-4AAB-99ED-CE41794D9CA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964409D-BF24-4A0C-B0D8-8E262F3EDCC2}" type="datetimeFigureOut">
              <a:rPr lang="en-US" smtClean="0"/>
              <a:pPr/>
              <a:t>12/28/2018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1B50C5-2869-4AAB-99ED-CE41794D9CA2}"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A964409D-BF24-4A0C-B0D8-8E262F3EDCC2}" type="datetimeFigureOut">
              <a:rPr lang="en-US" smtClean="0"/>
              <a:pPr/>
              <a:t>12/28/2018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1B50C5-2869-4AAB-99ED-CE41794D9CA2}"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964409D-BF24-4A0C-B0D8-8E262F3EDCC2}" type="datetimeFigureOut">
              <a:rPr lang="en-US" smtClean="0"/>
              <a:pPr/>
              <a:t>12/28/2018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1B50C5-2869-4AAB-99ED-CE41794D9CA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64409D-BF24-4A0C-B0D8-8E262F3EDCC2}" type="datetimeFigureOut">
              <a:rPr lang="en-US" smtClean="0"/>
              <a:pPr/>
              <a:t>12/28/2018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1B50C5-2869-4AAB-99ED-CE41794D9CA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964409D-BF24-4A0C-B0D8-8E262F3EDCC2}" type="datetimeFigureOut">
              <a:rPr lang="en-US" smtClean="0"/>
              <a:pPr/>
              <a:t>12/28/2018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1B50C5-2869-4AAB-99ED-CE41794D9CA2}"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964409D-BF24-4A0C-B0D8-8E262F3EDCC2}" type="datetimeFigureOut">
              <a:rPr lang="en-US" smtClean="0"/>
              <a:pPr/>
              <a:t>12/28/2018</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DB1B50C5-2869-4AAB-99ED-CE41794D9CA2}"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A964409D-BF24-4A0C-B0D8-8E262F3EDCC2}" type="datetimeFigureOut">
              <a:rPr lang="en-US" smtClean="0"/>
              <a:pPr/>
              <a:t>12/28/2018</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DB1B50C5-2869-4AAB-99ED-CE41794D9CA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fi-FI"/>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964409D-BF24-4A0C-B0D8-8E262F3EDCC2}" type="datetimeFigureOut">
              <a:rPr lang="en-US" smtClean="0"/>
              <a:pPr/>
              <a:t>12/28/2018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B1B50C5-2869-4AAB-99ED-CE41794D9CA2}" type="slidenum">
              <a:rPr lang="en-US" smtClean="0"/>
              <a:pPr/>
              <a:t>‹#›</a:t>
            </a:fld>
            <a:endParaRPr lang="en-US"/>
          </a:p>
        </p:txBody>
      </p:sp>
    </p:spTree>
    <p:extLst>
      <p:ext uri="{BB962C8B-B14F-4D97-AF65-F5344CB8AC3E}">
        <p14:creationId xmlns:p14="http://schemas.microsoft.com/office/powerpoint/2010/main" val="1630205867"/>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4.gif"/><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2132856"/>
            <a:ext cx="6858000" cy="1790700"/>
          </a:xfrm>
          <a:noFill/>
          <a:ln>
            <a:noFill/>
          </a:ln>
        </p:spPr>
        <p:txBody>
          <a:bodyPr>
            <a:normAutofit fontScale="90000"/>
          </a:bodyPr>
          <a:lstStyle/>
          <a:p>
            <a:r>
              <a:rPr lang="en-US" b="1" dirty="0" smtClean="0"/>
              <a:t/>
            </a:r>
            <a:br>
              <a:rPr lang="en-US" b="1" dirty="0" smtClean="0"/>
            </a:br>
            <a:r>
              <a:rPr lang="en-US" b="1" dirty="0"/>
              <a:t/>
            </a:r>
            <a:br>
              <a:rPr lang="en-US" b="1" dirty="0"/>
            </a:br>
            <a:r>
              <a:rPr lang="en-US" b="1" dirty="0" smtClean="0">
                <a:latin typeface="Palatino Linotype" panose="02040502050505030304" pitchFamily="18" charset="0"/>
              </a:rPr>
              <a:t>Zero plastics to landfills </a:t>
            </a:r>
            <a:br>
              <a:rPr lang="en-US" b="1" dirty="0" smtClean="0">
                <a:latin typeface="Palatino Linotype" panose="02040502050505030304" pitchFamily="18" charset="0"/>
              </a:rPr>
            </a:br>
            <a:r>
              <a:rPr lang="en-US" b="1" dirty="0" smtClean="0">
                <a:latin typeface="Palatino Linotype" panose="02040502050505030304" pitchFamily="18" charset="0"/>
              </a:rPr>
              <a:t>by 2020!</a:t>
            </a:r>
            <a:endParaRPr lang="fi-FI" dirty="0">
              <a:latin typeface="Palatino Linotype" panose="02040502050505030304" pitchFamily="18" charset="0"/>
            </a:endParaRPr>
          </a:p>
        </p:txBody>
      </p:sp>
      <p:grpSp>
        <p:nvGrpSpPr>
          <p:cNvPr id="3" name="Group 2"/>
          <p:cNvGrpSpPr/>
          <p:nvPr/>
        </p:nvGrpSpPr>
        <p:grpSpPr>
          <a:xfrm>
            <a:off x="1419610" y="4831164"/>
            <a:ext cx="6372257" cy="828455"/>
            <a:chOff x="47268" y="3712933"/>
            <a:chExt cx="8496342" cy="1104606"/>
          </a:xfrm>
        </p:grpSpPr>
        <p:pic>
          <p:nvPicPr>
            <p:cNvPr id="4" name="Picture 3" descr="http://europa.eu/about-eu/basic-information/symbols/images/flag_yellow_high.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68" y="3712933"/>
              <a:ext cx="1644412" cy="1043885"/>
            </a:xfrm>
            <a:prstGeom prst="rect">
              <a:avLst/>
            </a:prstGeom>
            <a:noFill/>
            <a:ln>
              <a:noFill/>
            </a:ln>
          </p:spPr>
        </p:pic>
        <p:sp>
          <p:nvSpPr>
            <p:cNvPr id="5" name="Text Box 2"/>
            <p:cNvSpPr txBox="1">
              <a:spLocks noChangeArrowheads="1"/>
            </p:cNvSpPr>
            <p:nvPr/>
          </p:nvSpPr>
          <p:spPr bwMode="auto">
            <a:xfrm>
              <a:off x="1691680" y="3712933"/>
              <a:ext cx="4657725" cy="421005"/>
            </a:xfrm>
            <a:prstGeom prst="rect">
              <a:avLst/>
            </a:prstGeom>
            <a:noFill/>
            <a:ln w="9525">
              <a:noFill/>
              <a:miter lim="800000"/>
              <a:headEnd/>
              <a:tailEnd/>
            </a:ln>
          </p:spPr>
          <p:txBody>
            <a:bodyPr rot="0" vert="horz" wrap="square" lIns="68580" tIns="34290" rIns="68580" bIns="34290" anchor="t" anchorCtr="0">
              <a:noAutofit/>
            </a:bodyPr>
            <a:lstStyle/>
            <a:p>
              <a:pPr marL="342900" algn="ctr">
                <a:lnSpc>
                  <a:spcPct val="115000"/>
                </a:lnSpc>
                <a:spcAft>
                  <a:spcPts val="75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This project has received funding from the </a:t>
              </a:r>
              <a:r>
                <a:rPr lang="en-US" sz="1200" i="1" dirty="0">
                  <a:latin typeface="Times New Roman" panose="02020603050405020304" pitchFamily="18" charset="0"/>
                  <a:ea typeface="Calibri" panose="020F0502020204030204" pitchFamily="34" charset="0"/>
                  <a:cs typeface="Times New Roman" panose="02020603050405020304" pitchFamily="18" charset="0"/>
                </a:rPr>
                <a:t>European Union’s Horizon 2020 research and innovation </a:t>
              </a:r>
              <a:r>
                <a:rPr lang="en-US" sz="1200" i="1" dirty="0" err="1">
                  <a:latin typeface="Times New Roman" panose="02020603050405020304" pitchFamily="18" charset="0"/>
                  <a:ea typeface="Calibri" panose="020F0502020204030204" pitchFamily="34" charset="0"/>
                  <a:cs typeface="Times New Roman" panose="02020603050405020304" pitchFamily="18" charset="0"/>
                </a:rPr>
                <a:t>programme</a:t>
              </a:r>
              <a:r>
                <a:rPr lang="en-US" sz="1200" i="1"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a:latin typeface="Times New Roman" panose="02020603050405020304" pitchFamily="18" charset="0"/>
                  <a:ea typeface="Calibri" panose="020F0502020204030204" pitchFamily="34" charset="0"/>
                  <a:cs typeface="Times New Roman" panose="02020603050405020304" pitchFamily="18" charset="0"/>
                </a:rPr>
                <a:t>under grant agreement No 665100</a:t>
              </a:r>
              <a:r>
                <a:rPr lang="en-US" sz="750" dirty="0">
                  <a:latin typeface="Times New Roman" panose="02020603050405020304" pitchFamily="18" charset="0"/>
                  <a:ea typeface="Calibri" panose="020F0502020204030204" pitchFamily="34" charset="0"/>
                  <a:cs typeface="Times New Roman" panose="02020603050405020304" pitchFamily="18" charset="0"/>
                </a:rPr>
                <a:t>.</a:t>
              </a:r>
              <a:endParaRPr lang="fi-FI" sz="825"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750"/>
                </a:spcAft>
              </a:pPr>
              <a:r>
                <a:rPr lang="en-US" sz="825" dirty="0">
                  <a:latin typeface="Calibri" panose="020F0502020204030204" pitchFamily="34" charset="0"/>
                  <a:ea typeface="Calibri" panose="020F0502020204030204" pitchFamily="34" charset="0"/>
                  <a:cs typeface="Times New Roman" panose="02020603050405020304" pitchFamily="18" charset="0"/>
                </a:rPr>
                <a:t> </a:t>
              </a:r>
              <a:endParaRPr lang="fi-FI" sz="825"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6839698" y="3712933"/>
              <a:ext cx="1703912" cy="1104606"/>
            </a:xfrm>
            <a:prstGeom prst="rect">
              <a:avLst/>
            </a:prstGeom>
          </p:spPr>
        </p:pic>
      </p:grpSp>
      <p:sp>
        <p:nvSpPr>
          <p:cNvPr id="16" name="Frame 15"/>
          <p:cNvSpPr/>
          <p:nvPr/>
        </p:nvSpPr>
        <p:spPr>
          <a:xfrm>
            <a:off x="0" y="0"/>
            <a:ext cx="9144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5" fmla="*/ 857250 w 12192000"/>
              <a:gd name="connsiteY5" fmla="*/ 857250 h 6858000"/>
              <a:gd name="connsiteX6" fmla="*/ 857250 w 12192000"/>
              <a:gd name="connsiteY6" fmla="*/ 6000750 h 6858000"/>
              <a:gd name="connsiteX7" fmla="*/ 11334750 w 12192000"/>
              <a:gd name="connsiteY7" fmla="*/ 6000750 h 6858000"/>
              <a:gd name="connsiteX8" fmla="*/ 11334750 w 12192000"/>
              <a:gd name="connsiteY8" fmla="*/ 857250 h 6858000"/>
              <a:gd name="connsiteX9" fmla="*/ 857250 w 12192000"/>
              <a:gd name="connsiteY9" fmla="*/ 857250 h 6858000"/>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5" fmla="*/ 480060 w 12192000"/>
              <a:gd name="connsiteY5" fmla="*/ 457200 h 6858000"/>
              <a:gd name="connsiteX6" fmla="*/ 857250 w 12192000"/>
              <a:gd name="connsiteY6" fmla="*/ 6000750 h 6858000"/>
              <a:gd name="connsiteX7" fmla="*/ 11334750 w 12192000"/>
              <a:gd name="connsiteY7" fmla="*/ 6000750 h 6858000"/>
              <a:gd name="connsiteX8" fmla="*/ 11334750 w 12192000"/>
              <a:gd name="connsiteY8" fmla="*/ 857250 h 6858000"/>
              <a:gd name="connsiteX9" fmla="*/ 480060 w 12192000"/>
              <a:gd name="connsiteY9" fmla="*/ 457200 h 6858000"/>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5" fmla="*/ 480060 w 12192000"/>
              <a:gd name="connsiteY5" fmla="*/ 457200 h 6858000"/>
              <a:gd name="connsiteX6" fmla="*/ 857250 w 12192000"/>
              <a:gd name="connsiteY6" fmla="*/ 6000750 h 6858000"/>
              <a:gd name="connsiteX7" fmla="*/ 11631930 w 12192000"/>
              <a:gd name="connsiteY7" fmla="*/ 6457950 h 6858000"/>
              <a:gd name="connsiteX8" fmla="*/ 11334750 w 12192000"/>
              <a:gd name="connsiteY8" fmla="*/ 857250 h 6858000"/>
              <a:gd name="connsiteX9" fmla="*/ 480060 w 12192000"/>
              <a:gd name="connsiteY9" fmla="*/ 457200 h 6858000"/>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5" fmla="*/ 480060 w 12192000"/>
              <a:gd name="connsiteY5" fmla="*/ 457200 h 6858000"/>
              <a:gd name="connsiteX6" fmla="*/ 857250 w 12192000"/>
              <a:gd name="connsiteY6" fmla="*/ 6000750 h 6858000"/>
              <a:gd name="connsiteX7" fmla="*/ 11620500 w 12192000"/>
              <a:gd name="connsiteY7" fmla="*/ 6343650 h 6858000"/>
              <a:gd name="connsiteX8" fmla="*/ 11334750 w 12192000"/>
              <a:gd name="connsiteY8" fmla="*/ 857250 h 6858000"/>
              <a:gd name="connsiteX9" fmla="*/ 480060 w 12192000"/>
              <a:gd name="connsiteY9" fmla="*/ 457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0"/>
                </a:lnTo>
                <a:lnTo>
                  <a:pt x="12192000" y="6858000"/>
                </a:lnTo>
                <a:lnTo>
                  <a:pt x="0" y="6858000"/>
                </a:lnTo>
                <a:lnTo>
                  <a:pt x="0" y="0"/>
                </a:lnTo>
                <a:close/>
                <a:moveTo>
                  <a:pt x="480060" y="457200"/>
                </a:moveTo>
                <a:lnTo>
                  <a:pt x="857250" y="6000750"/>
                </a:lnTo>
                <a:lnTo>
                  <a:pt x="11620500" y="6343650"/>
                </a:lnTo>
                <a:lnTo>
                  <a:pt x="11334750" y="857250"/>
                </a:lnTo>
                <a:lnTo>
                  <a:pt x="480060" y="457200"/>
                </a:lnTo>
                <a:close/>
              </a:path>
            </a:pathLst>
          </a:cu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solidFill>
                <a:schemeClr val="tx1"/>
              </a:solidFill>
            </a:endParaRPr>
          </a:p>
        </p:txBody>
      </p:sp>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a:xfrm>
            <a:off x="703551" y="1056457"/>
            <a:ext cx="1858482" cy="636931"/>
          </a:xfrm>
          <a:prstGeom prst="rect">
            <a:avLst/>
          </a:prstGeom>
        </p:spPr>
      </p:pic>
    </p:spTree>
    <p:extLst>
      <p:ext uri="{BB962C8B-B14F-4D97-AF65-F5344CB8AC3E}">
        <p14:creationId xmlns:p14="http://schemas.microsoft.com/office/powerpoint/2010/main" val="1932538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100" t="20286" r="66415" b="43143"/>
          <a:stretch/>
        </p:blipFill>
        <p:spPr bwMode="auto">
          <a:xfrm>
            <a:off x="5401764" y="2996952"/>
            <a:ext cx="2171701" cy="3657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780051" y="53752"/>
            <a:ext cx="7772400" cy="1143000"/>
          </a:xfrm>
        </p:spPr>
        <p:txBody>
          <a:bodyPr/>
          <a:lstStyle/>
          <a:p>
            <a:r>
              <a:rPr lang="en-US" dirty="0" smtClean="0">
                <a:latin typeface="Palatino Linotype" panose="02040502050505030304" pitchFamily="18" charset="0"/>
              </a:rPr>
              <a:t>1. Sorting</a:t>
            </a:r>
            <a:endParaRPr lang="en-US" dirty="0">
              <a:latin typeface="Palatino Linotype" panose="02040502050505030304" pitchFamily="18" charset="0"/>
            </a:endParaRPr>
          </a:p>
        </p:txBody>
      </p:sp>
      <p:sp>
        <p:nvSpPr>
          <p:cNvPr id="4" name="Content Placeholder 3"/>
          <p:cNvSpPr>
            <a:spLocks noGrp="1"/>
          </p:cNvSpPr>
          <p:nvPr>
            <p:ph sz="quarter" idx="1"/>
          </p:nvPr>
        </p:nvSpPr>
        <p:spPr>
          <a:xfrm>
            <a:off x="683568" y="1196752"/>
            <a:ext cx="5616624" cy="2845296"/>
          </a:xfrm>
          <a:prstGeom prst="wedgeEllipseCallout">
            <a:avLst>
              <a:gd name="adj1" fmla="val 40285"/>
              <a:gd name="adj2" fmla="val 6068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noAutofit/>
          </a:bodyPr>
          <a:lstStyle/>
          <a:p>
            <a:pPr marL="0" indent="0" algn="ctr">
              <a:buNone/>
            </a:pPr>
            <a:r>
              <a:rPr lang="en-US" sz="2000" dirty="0" smtClean="0">
                <a:latin typeface="Palatino Linotype" panose="02040502050505030304" pitchFamily="18" charset="0"/>
              </a:rPr>
              <a:t>First of all, it’s the </a:t>
            </a:r>
            <a:r>
              <a:rPr lang="en-US" sz="2000" b="1" dirty="0" smtClean="0">
                <a:latin typeface="Palatino Linotype" panose="02040502050505030304" pitchFamily="18" charset="0"/>
              </a:rPr>
              <a:t>sorting</a:t>
            </a:r>
            <a:r>
              <a:rPr lang="en-US" sz="2000" dirty="0" smtClean="0">
                <a:latin typeface="Palatino Linotype" panose="02040502050505030304" pitchFamily="18" charset="0"/>
              </a:rPr>
              <a:t> of the plastic waste. Once the plastics are collected, they are sorted and divided into two categories, the soft and the hard plastic using a specially designed machine</a:t>
            </a:r>
            <a:r>
              <a:rPr lang="en-US" sz="2800" dirty="0" smtClean="0">
                <a:latin typeface="Palatino Linotype" panose="02040502050505030304" pitchFamily="18" charset="0"/>
              </a:rPr>
              <a:t>.</a:t>
            </a:r>
          </a:p>
        </p:txBody>
      </p:sp>
      <p:pic>
        <p:nvPicPr>
          <p:cNvPr id="5" name="Picture 4" descr="C:\Users\kvaanane\Desktop\Multico_sininen-teksti-RGB.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5517232"/>
            <a:ext cx="2837815" cy="885825"/>
          </a:xfrm>
          <a:prstGeom prst="rect">
            <a:avLst/>
          </a:prstGeom>
          <a:noFill/>
          <a:ln>
            <a:noFill/>
          </a:ln>
        </p:spPr>
      </p:pic>
    </p:spTree>
    <p:extLst>
      <p:ext uri="{BB962C8B-B14F-4D97-AF65-F5344CB8AC3E}">
        <p14:creationId xmlns:p14="http://schemas.microsoft.com/office/powerpoint/2010/main" val="30830004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820" t="27429" r="64806" b="36286"/>
          <a:stretch/>
        </p:blipFill>
        <p:spPr bwMode="auto">
          <a:xfrm>
            <a:off x="3506316" y="2996952"/>
            <a:ext cx="3009900" cy="3629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936205" y="53752"/>
            <a:ext cx="7772400" cy="1143000"/>
          </a:xfrm>
        </p:spPr>
        <p:txBody>
          <a:bodyPr>
            <a:normAutofit/>
          </a:bodyPr>
          <a:lstStyle/>
          <a:p>
            <a:r>
              <a:rPr lang="en-US" dirty="0">
                <a:latin typeface="Palatino Linotype" panose="02040502050505030304" pitchFamily="18" charset="0"/>
              </a:rPr>
              <a:t>2. </a:t>
            </a:r>
            <a:r>
              <a:rPr lang="en-US" dirty="0" smtClean="0">
                <a:latin typeface="Palatino Linotype" panose="02040502050505030304" pitchFamily="18" charset="0"/>
              </a:rPr>
              <a:t>Baler/Shredding</a:t>
            </a:r>
            <a:endParaRPr lang="el-GR" dirty="0">
              <a:latin typeface="Palatino Linotype" panose="02040502050505030304" pitchFamily="18" charset="0"/>
            </a:endParaRPr>
          </a:p>
        </p:txBody>
      </p:sp>
      <p:sp>
        <p:nvSpPr>
          <p:cNvPr id="4" name="Oval Callout 3"/>
          <p:cNvSpPr/>
          <p:nvPr/>
        </p:nvSpPr>
        <p:spPr>
          <a:xfrm>
            <a:off x="0" y="1196752"/>
            <a:ext cx="4608512" cy="3328808"/>
          </a:xfrm>
          <a:prstGeom prst="wedgeEllipseCallout">
            <a:avLst>
              <a:gd name="adj1" fmla="val 43828"/>
              <a:gd name="adj2" fmla="val 38869"/>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latin typeface="Palatino Linotype" panose="02040502050505030304" pitchFamily="18" charset="0"/>
              </a:rPr>
              <a:t>The </a:t>
            </a:r>
            <a:r>
              <a:rPr lang="en-US" dirty="0">
                <a:latin typeface="Palatino Linotype" panose="02040502050505030304" pitchFamily="18" charset="0"/>
              </a:rPr>
              <a:t>next step is to cut the plastics into tiny chunks or pieces. </a:t>
            </a:r>
          </a:p>
          <a:p>
            <a:pPr algn="ctr"/>
            <a:r>
              <a:rPr lang="en-US" dirty="0" smtClean="0">
                <a:latin typeface="Palatino Linotype" panose="02040502050505030304" pitchFamily="18" charset="0"/>
              </a:rPr>
              <a:t>During the second stage of the recycling process, the </a:t>
            </a:r>
            <a:r>
              <a:rPr lang="en-US" b="1" dirty="0" smtClean="0">
                <a:latin typeface="Palatino Linotype" panose="02040502050505030304" pitchFamily="18" charset="0"/>
              </a:rPr>
              <a:t>soft plastic </a:t>
            </a:r>
            <a:r>
              <a:rPr lang="en-US" dirty="0" smtClean="0">
                <a:latin typeface="Palatino Linotype" panose="02040502050505030304" pitchFamily="18" charset="0"/>
              </a:rPr>
              <a:t>is pressed in a machine. After that, it turns into a cube that can be sold as recycled material to industries. </a:t>
            </a:r>
            <a:endParaRPr lang="el-GR" dirty="0">
              <a:latin typeface="Palatino Linotype" panose="02040502050505030304" pitchFamily="18" charset="0"/>
            </a:endParaRPr>
          </a:p>
        </p:txBody>
      </p:sp>
      <p:sp>
        <p:nvSpPr>
          <p:cNvPr id="7" name="Oval Callout 6"/>
          <p:cNvSpPr/>
          <p:nvPr/>
        </p:nvSpPr>
        <p:spPr>
          <a:xfrm>
            <a:off x="5148064" y="1988840"/>
            <a:ext cx="3960440" cy="2232248"/>
          </a:xfrm>
          <a:prstGeom prst="wedgeEllipseCallout">
            <a:avLst>
              <a:gd name="adj1" fmla="val -31152"/>
              <a:gd name="adj2" fmla="val 58216"/>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latin typeface="Palatino Linotype" panose="02040502050505030304" pitchFamily="18" charset="0"/>
              </a:rPr>
              <a:t>However, the </a:t>
            </a:r>
            <a:r>
              <a:rPr lang="en-US" b="1" dirty="0" smtClean="0">
                <a:latin typeface="Palatino Linotype" panose="02040502050505030304" pitchFamily="18" charset="0"/>
              </a:rPr>
              <a:t>hard plastic</a:t>
            </a:r>
            <a:r>
              <a:rPr lang="en-US" dirty="0" smtClean="0">
                <a:latin typeface="Palatino Linotype" panose="02040502050505030304" pitchFamily="18" charset="0"/>
              </a:rPr>
              <a:t>, is transferred in the crushers as to be grinded and take the shape of a flake.</a:t>
            </a:r>
            <a:endParaRPr lang="el-GR" dirty="0">
              <a:latin typeface="Palatino Linotype" panose="02040502050505030304" pitchFamily="18" charset="0"/>
            </a:endParaRPr>
          </a:p>
        </p:txBody>
      </p:sp>
      <p:pic>
        <p:nvPicPr>
          <p:cNvPr id="6" name="Picture 5" descr="C:\Users\kvaanane\Desktop\Multico_sininen-teksti-RGB.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321" y="5796606"/>
            <a:ext cx="2837815" cy="885825"/>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11559" y="2636912"/>
            <a:ext cx="8532441" cy="3888432"/>
          </a:xfrm>
        </p:spPr>
        <p:txBody>
          <a:bodyPr>
            <a:normAutofit/>
          </a:bodyPr>
          <a:lstStyle/>
          <a:p>
            <a:pPr>
              <a:buNone/>
            </a:pPr>
            <a:r>
              <a:rPr lang="en-US" sz="3600" dirty="0" smtClean="0">
                <a:latin typeface="+mj-lt"/>
              </a:rPr>
              <a:t>								</a:t>
            </a:r>
            <a:endParaRPr lang="el-GR" sz="3600" dirty="0">
              <a:latin typeface="+mj-lt"/>
            </a:endParaRPr>
          </a:p>
        </p:txBody>
      </p:sp>
      <p:pic>
        <p:nvPicPr>
          <p:cNvPr id="4" name="Picture 6" descr="http://i.dailymail.co.uk/i/pix/2015/04/28/15/2642825D00000578-0-image-a-51_1430230852304.jpg"/>
          <p:cNvPicPr>
            <a:picLocks noChangeAspect="1" noChangeArrowheads="1"/>
          </p:cNvPicPr>
          <p:nvPr/>
        </p:nvPicPr>
        <p:blipFill>
          <a:blip r:embed="rId2" cstate="print"/>
          <a:srcRect/>
          <a:stretch>
            <a:fillRect/>
          </a:stretch>
        </p:blipFill>
        <p:spPr bwMode="auto">
          <a:xfrm rot="529944">
            <a:off x="729288" y="2703217"/>
            <a:ext cx="3240360" cy="1783733"/>
          </a:xfrm>
          <a:prstGeom prst="rect">
            <a:avLst/>
          </a:prstGeom>
          <a:noFill/>
        </p:spPr>
      </p:pic>
      <p:pic>
        <p:nvPicPr>
          <p:cNvPr id="5" name="Picture 2" descr="http://previews.123rf.com/images/invictus99/invictus990905/invictus99090500044/4902567-Beach-bed-under-hot-sun-Stock-Photo.jpg"/>
          <p:cNvPicPr>
            <a:picLocks noChangeAspect="1" noChangeArrowheads="1"/>
          </p:cNvPicPr>
          <p:nvPr/>
        </p:nvPicPr>
        <p:blipFill>
          <a:blip r:embed="rId3" cstate="print"/>
          <a:srcRect/>
          <a:stretch>
            <a:fillRect/>
          </a:stretch>
        </p:blipFill>
        <p:spPr bwMode="auto">
          <a:xfrm>
            <a:off x="7380312" y="2597955"/>
            <a:ext cx="1636683" cy="1490640"/>
          </a:xfrm>
          <a:prstGeom prst="rect">
            <a:avLst/>
          </a:prstGeom>
          <a:noFill/>
        </p:spPr>
      </p:pic>
      <p:pic>
        <p:nvPicPr>
          <p:cNvPr id="30722" name="Picture 2" descr="http://www.wheelmania.gr/content/products/large/tegdasve-tritan-zoom.jpg"/>
          <p:cNvPicPr>
            <a:picLocks noChangeAspect="1" noChangeArrowheads="1"/>
          </p:cNvPicPr>
          <p:nvPr/>
        </p:nvPicPr>
        <p:blipFill>
          <a:blip r:embed="rId4" cstate="print"/>
          <a:srcRect/>
          <a:stretch>
            <a:fillRect/>
          </a:stretch>
        </p:blipFill>
        <p:spPr bwMode="auto">
          <a:xfrm>
            <a:off x="4551729" y="3314933"/>
            <a:ext cx="1908212" cy="1272141"/>
          </a:xfrm>
          <a:prstGeom prst="rect">
            <a:avLst/>
          </a:prstGeom>
          <a:noFill/>
        </p:spPr>
      </p:pic>
      <p:cxnSp>
        <p:nvCxnSpPr>
          <p:cNvPr id="8" name="Straight Connector 7"/>
          <p:cNvCxnSpPr/>
          <p:nvPr/>
        </p:nvCxnSpPr>
        <p:spPr>
          <a:xfrm>
            <a:off x="4499992" y="1484784"/>
            <a:ext cx="0" cy="3312368"/>
          </a:xfrm>
          <a:prstGeom prst="line">
            <a:avLst/>
          </a:prstGeom>
          <a:ln w="28575">
            <a:solidFill>
              <a:srgbClr val="0070C0"/>
            </a:solidFill>
          </a:ln>
        </p:spPr>
        <p:style>
          <a:lnRef idx="1">
            <a:schemeClr val="accent2"/>
          </a:lnRef>
          <a:fillRef idx="0">
            <a:schemeClr val="accent2"/>
          </a:fillRef>
          <a:effectRef idx="0">
            <a:schemeClr val="accent2"/>
          </a:effectRef>
          <a:fontRef idx="minor">
            <a:schemeClr val="tx1"/>
          </a:fontRef>
        </p:style>
      </p:cxnSp>
      <p:sp>
        <p:nvSpPr>
          <p:cNvPr id="9" name="Rectangle 8"/>
          <p:cNvSpPr/>
          <p:nvPr/>
        </p:nvSpPr>
        <p:spPr>
          <a:xfrm>
            <a:off x="4712939" y="1425550"/>
            <a:ext cx="4032448" cy="923330"/>
          </a:xfrm>
          <a:prstGeom prst="rect">
            <a:avLst/>
          </a:prstGeom>
        </p:spPr>
        <p:txBody>
          <a:bodyPr wrap="square">
            <a:spAutoFit/>
          </a:bodyPr>
          <a:lstStyle/>
          <a:p>
            <a:r>
              <a:rPr lang="en-US" b="1" dirty="0" smtClean="0">
                <a:latin typeface="Palatino Linotype" panose="02040502050505030304" pitchFamily="18" charset="0"/>
                <a:ea typeface="Verdana" pitchFamily="34" charset="0"/>
                <a:cs typeface="Verdana" pitchFamily="34" charset="0"/>
              </a:rPr>
              <a:t>Hard plastics </a:t>
            </a:r>
            <a:r>
              <a:rPr lang="en-US" dirty="0">
                <a:latin typeface="Palatino Linotype" panose="02040502050505030304" pitchFamily="18" charset="0"/>
                <a:ea typeface="Verdana" pitchFamily="34" charset="0"/>
                <a:cs typeface="Verdana" pitchFamily="34" charset="0"/>
              </a:rPr>
              <a:t>such as Beach beds, flasks and water </a:t>
            </a:r>
            <a:r>
              <a:rPr lang="en-US" dirty="0" smtClean="0">
                <a:latin typeface="Palatino Linotype" panose="02040502050505030304" pitchFamily="18" charset="0"/>
                <a:ea typeface="Verdana" pitchFamily="34" charset="0"/>
                <a:cs typeface="Verdana" pitchFamily="34" charset="0"/>
              </a:rPr>
              <a:t>bottles, are cut out and grinded</a:t>
            </a:r>
            <a:endParaRPr lang="el-GR" dirty="0">
              <a:latin typeface="Palatino Linotype" panose="02040502050505030304" pitchFamily="18" charset="0"/>
              <a:ea typeface="Verdana" pitchFamily="34" charset="0"/>
              <a:cs typeface="Verdana" pitchFamily="34" charset="0"/>
            </a:endParaRPr>
          </a:p>
        </p:txBody>
      </p:sp>
      <p:pic>
        <p:nvPicPr>
          <p:cNvPr id="30724" name="Picture 4" descr="http://canyoufreeze.com/wp-content/uploads/2015/04/six-bottles-of-water.jpg"/>
          <p:cNvPicPr>
            <a:picLocks noChangeAspect="1" noChangeArrowheads="1"/>
          </p:cNvPicPr>
          <p:nvPr/>
        </p:nvPicPr>
        <p:blipFill rotWithShape="1">
          <a:blip r:embed="rId5" cstate="print"/>
          <a:srcRect t="2080" r="50000"/>
          <a:stretch/>
        </p:blipFill>
        <p:spPr bwMode="auto">
          <a:xfrm>
            <a:off x="6161277" y="3176863"/>
            <a:ext cx="1135772" cy="1410211"/>
          </a:xfrm>
          <a:prstGeom prst="rect">
            <a:avLst/>
          </a:prstGeom>
          <a:noFill/>
        </p:spPr>
      </p:pic>
      <p:sp>
        <p:nvSpPr>
          <p:cNvPr id="6" name="Rectangle 5"/>
          <p:cNvSpPr/>
          <p:nvPr/>
        </p:nvSpPr>
        <p:spPr>
          <a:xfrm>
            <a:off x="425395" y="1623283"/>
            <a:ext cx="3923928" cy="646331"/>
          </a:xfrm>
          <a:prstGeom prst="rect">
            <a:avLst/>
          </a:prstGeom>
        </p:spPr>
        <p:txBody>
          <a:bodyPr wrap="square">
            <a:spAutoFit/>
          </a:bodyPr>
          <a:lstStyle/>
          <a:p>
            <a:r>
              <a:rPr lang="en-US" sz="3600" dirty="0">
                <a:latin typeface="+mj-lt"/>
              </a:rPr>
              <a:t>	</a:t>
            </a:r>
            <a:r>
              <a:rPr lang="en-US" sz="2800" dirty="0"/>
              <a:t>	</a:t>
            </a:r>
            <a:endParaRPr lang="en-US" sz="1400" dirty="0"/>
          </a:p>
        </p:txBody>
      </p:sp>
      <p:sp>
        <p:nvSpPr>
          <p:cNvPr id="11" name="Rectangle 10"/>
          <p:cNvSpPr/>
          <p:nvPr/>
        </p:nvSpPr>
        <p:spPr>
          <a:xfrm>
            <a:off x="241986" y="1469374"/>
            <a:ext cx="4214963" cy="646331"/>
          </a:xfrm>
          <a:prstGeom prst="rect">
            <a:avLst/>
          </a:prstGeom>
        </p:spPr>
        <p:txBody>
          <a:bodyPr wrap="square">
            <a:spAutoFit/>
          </a:bodyPr>
          <a:lstStyle/>
          <a:p>
            <a:r>
              <a:rPr lang="en-US" b="1" dirty="0" smtClean="0">
                <a:latin typeface="Palatino Linotype" panose="02040502050505030304" pitchFamily="18" charset="0"/>
                <a:ea typeface="Verdana" pitchFamily="34" charset="0"/>
                <a:cs typeface="Verdana" pitchFamily="34" charset="0"/>
              </a:rPr>
              <a:t>Soft plastics </a:t>
            </a:r>
            <a:r>
              <a:rPr lang="en-US" dirty="0" smtClean="0">
                <a:latin typeface="Palatino Linotype" panose="02040502050505030304" pitchFamily="18" charset="0"/>
                <a:ea typeface="Verdana" pitchFamily="34" charset="0"/>
                <a:cs typeface="Verdana" pitchFamily="34" charset="0"/>
              </a:rPr>
              <a:t>like Nylon could be pressed.</a:t>
            </a:r>
            <a:endParaRPr lang="el-GR" dirty="0">
              <a:latin typeface="Palatino Linotype" panose="02040502050505030304" pitchFamily="18" charset="0"/>
              <a:ea typeface="Verdana" pitchFamily="34" charset="0"/>
              <a:cs typeface="Verdana" pitchFamily="34" charset="0"/>
            </a:endParaRPr>
          </a:p>
        </p:txBody>
      </p:sp>
      <p:sp>
        <p:nvSpPr>
          <p:cNvPr id="12" name="Title 1"/>
          <p:cNvSpPr>
            <a:spLocks noGrp="1"/>
          </p:cNvSpPr>
          <p:nvPr>
            <p:ph type="title"/>
          </p:nvPr>
        </p:nvSpPr>
        <p:spPr>
          <a:xfrm>
            <a:off x="914400" y="274638"/>
            <a:ext cx="7772400" cy="1143000"/>
          </a:xfrm>
        </p:spPr>
        <p:txBody>
          <a:bodyPr>
            <a:normAutofit/>
          </a:bodyPr>
          <a:lstStyle/>
          <a:p>
            <a:r>
              <a:rPr lang="en-US" dirty="0" smtClean="0">
                <a:latin typeface="Palatino Linotype" panose="02040502050505030304" pitchFamily="18" charset="0"/>
              </a:rPr>
              <a:t>For example: </a:t>
            </a:r>
            <a:endParaRPr lang="el-GR" dirty="0">
              <a:latin typeface="Palatino Linotype" panose="02040502050505030304" pitchFamily="18" charset="0"/>
            </a:endParaRPr>
          </a:p>
        </p:txBody>
      </p:sp>
      <p:pic>
        <p:nvPicPr>
          <p:cNvPr id="13" name="Picture 12" descr="C:\Users\kvaanane\Desktop\Multico_sininen-teksti-RGB.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4321" y="5796606"/>
            <a:ext cx="2837815" cy="885825"/>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198" t="25429" r="64741" b="37286"/>
          <a:stretch/>
        </p:blipFill>
        <p:spPr bwMode="auto">
          <a:xfrm>
            <a:off x="1401229" y="3573015"/>
            <a:ext cx="2199269" cy="3119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 </a:t>
            </a:r>
            <a:endParaRPr lang="el-GR" dirty="0"/>
          </a:p>
        </p:txBody>
      </p:sp>
      <p:sp>
        <p:nvSpPr>
          <p:cNvPr id="3" name="Content Placeholder 2"/>
          <p:cNvSpPr>
            <a:spLocks noGrp="1"/>
          </p:cNvSpPr>
          <p:nvPr>
            <p:ph sz="quarter" idx="1"/>
          </p:nvPr>
        </p:nvSpPr>
        <p:spPr/>
        <p:txBody>
          <a:bodyPr/>
          <a:lstStyle/>
          <a:p>
            <a:endParaRPr lang="en-US" dirty="0" smtClean="0"/>
          </a:p>
          <a:p>
            <a:pPr>
              <a:buNone/>
            </a:pPr>
            <a:r>
              <a:rPr lang="en-US" dirty="0" smtClean="0"/>
              <a:t> </a:t>
            </a:r>
            <a:endParaRPr lang="el-GR" dirty="0"/>
          </a:p>
        </p:txBody>
      </p:sp>
      <p:sp>
        <p:nvSpPr>
          <p:cNvPr id="5" name="Oval Callout 4"/>
          <p:cNvSpPr/>
          <p:nvPr/>
        </p:nvSpPr>
        <p:spPr>
          <a:xfrm>
            <a:off x="1907704" y="1370991"/>
            <a:ext cx="4968552" cy="2629087"/>
          </a:xfrm>
          <a:prstGeom prst="wedgeEllipseCallout">
            <a:avLst>
              <a:gd name="adj1" fmla="val -30874"/>
              <a:gd name="adj2" fmla="val 6181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latin typeface="Palatino Linotype" panose="02040502050505030304" pitchFamily="18" charset="0"/>
              </a:rPr>
              <a:t>The last stage refers to the production of the final product. The soft pressed material or the hard crushed material can be melted and turned into </a:t>
            </a:r>
            <a:r>
              <a:rPr lang="en-US" b="1" i="1" dirty="0" smtClean="0">
                <a:latin typeface="Palatino Linotype" panose="02040502050505030304" pitchFamily="18" charset="0"/>
              </a:rPr>
              <a:t>pellets</a:t>
            </a:r>
            <a:r>
              <a:rPr lang="en-US" i="1" dirty="0">
                <a:latin typeface="Palatino Linotype" panose="02040502050505030304" pitchFamily="18" charset="0"/>
              </a:rPr>
              <a:t> </a:t>
            </a:r>
            <a:r>
              <a:rPr lang="en-US" dirty="0" smtClean="0">
                <a:latin typeface="Palatino Linotype" panose="02040502050505030304" pitchFamily="18" charset="0"/>
              </a:rPr>
              <a:t>that are ready for reuse or be redesigned into new plastic products.</a:t>
            </a:r>
            <a:endParaRPr lang="el-GR" i="1" dirty="0">
              <a:latin typeface="Palatino Linotype" panose="02040502050505030304" pitchFamily="18" charset="0"/>
            </a:endParaRPr>
          </a:p>
        </p:txBody>
      </p:sp>
      <p:pic>
        <p:nvPicPr>
          <p:cNvPr id="32772" name="Picture 4" descr="http://3.imimg.com/data3/NU/KG/MY-1801057/colored-plastic-pellets-250x250.png"/>
          <p:cNvPicPr>
            <a:picLocks noChangeAspect="1" noChangeArrowheads="1"/>
          </p:cNvPicPr>
          <p:nvPr/>
        </p:nvPicPr>
        <p:blipFill>
          <a:blip r:embed="rId3" cstate="print"/>
          <a:srcRect/>
          <a:stretch>
            <a:fillRect/>
          </a:stretch>
        </p:blipFill>
        <p:spPr bwMode="auto">
          <a:xfrm>
            <a:off x="4355976" y="4023349"/>
            <a:ext cx="3888432" cy="2669282"/>
          </a:xfrm>
          <a:prstGeom prst="rect">
            <a:avLst/>
          </a:prstGeom>
          <a:noFill/>
        </p:spPr>
      </p:pic>
      <p:sp>
        <p:nvSpPr>
          <p:cNvPr id="8" name="Title 1"/>
          <p:cNvSpPr txBox="1">
            <a:spLocks/>
          </p:cNvSpPr>
          <p:nvPr/>
        </p:nvSpPr>
        <p:spPr>
          <a:xfrm>
            <a:off x="971600" y="260648"/>
            <a:ext cx="7772400" cy="1143000"/>
          </a:xfrm>
          <a:prstGeom prst="rect">
            <a:avLst/>
          </a:prstGeom>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lvl="0"/>
            <a:r>
              <a:rPr lang="en-US" dirty="0">
                <a:latin typeface="Palatino Linotype" panose="02040502050505030304" pitchFamily="18" charset="0"/>
              </a:rPr>
              <a:t>3. Making </a:t>
            </a:r>
            <a:r>
              <a:rPr lang="en-US" dirty="0" smtClean="0">
                <a:latin typeface="Palatino Linotype" panose="02040502050505030304" pitchFamily="18" charset="0"/>
              </a:rPr>
              <a:t>pellets</a:t>
            </a:r>
            <a:endParaRPr lang="en-US" dirty="0">
              <a:latin typeface="Palatino Linotype" panose="02040502050505030304" pitchFamily="18" charset="0"/>
            </a:endParaRPr>
          </a:p>
        </p:txBody>
      </p:sp>
      <p:pic>
        <p:nvPicPr>
          <p:cNvPr id="9" name="Picture 8" descr="C:\Users\kvaanane\Desktop\Multico_sininen-teksti-RGB.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14772" y="485166"/>
            <a:ext cx="2837815" cy="885825"/>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001" t="22407" r="67104" b="39503"/>
          <a:stretch/>
        </p:blipFill>
        <p:spPr bwMode="auto">
          <a:xfrm>
            <a:off x="2200355" y="3073053"/>
            <a:ext cx="1705823" cy="3248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914400" y="274638"/>
            <a:ext cx="7618040" cy="562074"/>
          </a:xfrm>
        </p:spPr>
        <p:txBody>
          <a:bodyPr>
            <a:normAutofit fontScale="90000"/>
          </a:bodyPr>
          <a:lstStyle/>
          <a:p>
            <a:r>
              <a:rPr lang="en-US" dirty="0" smtClean="0">
                <a:latin typeface="Palatino Linotype" panose="02040502050505030304" pitchFamily="18" charset="0"/>
              </a:rPr>
              <a:t>The scientist’s concern…</a:t>
            </a:r>
            <a:endParaRPr lang="el-GR" dirty="0">
              <a:latin typeface="Palatino Linotype" panose="02040502050505030304" pitchFamily="18" charset="0"/>
            </a:endParaRPr>
          </a:p>
        </p:txBody>
      </p:sp>
      <p:sp>
        <p:nvSpPr>
          <p:cNvPr id="4" name="Oval Callout 3"/>
          <p:cNvSpPr/>
          <p:nvPr/>
        </p:nvSpPr>
        <p:spPr>
          <a:xfrm>
            <a:off x="3399810" y="836712"/>
            <a:ext cx="4412550" cy="2808312"/>
          </a:xfrm>
          <a:prstGeom prst="wedgeEllipseCallout">
            <a:avLst>
              <a:gd name="adj1" fmla="val -44771"/>
              <a:gd name="adj2" fmla="val 3812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latin typeface="Palatino Linotype" panose="02040502050505030304" pitchFamily="18" charset="0"/>
              </a:rPr>
              <a:t>Of course! I think the most interesting but at the same time challenging stage is the sorting of the plastic </a:t>
            </a:r>
            <a:r>
              <a:rPr lang="en-US" dirty="0">
                <a:latin typeface="Palatino Linotype" panose="02040502050505030304" pitchFamily="18" charset="0"/>
              </a:rPr>
              <a:t>waste. </a:t>
            </a:r>
            <a:r>
              <a:rPr lang="en-US" dirty="0" smtClean="0">
                <a:latin typeface="Palatino Linotype" panose="02040502050505030304" pitchFamily="18" charset="0"/>
              </a:rPr>
              <a:t>If something goes wrong with the sorting, the recycling process goes to waste! </a:t>
            </a:r>
            <a:endParaRPr lang="el-GR" dirty="0" smtClean="0">
              <a:latin typeface="Palatino Linotype" panose="02040502050505030304" pitchFamily="18" charset="0"/>
            </a:endParaRPr>
          </a:p>
        </p:txBody>
      </p:sp>
      <p:sp>
        <p:nvSpPr>
          <p:cNvPr id="5" name="Oval Callout 4"/>
          <p:cNvSpPr/>
          <p:nvPr/>
        </p:nvSpPr>
        <p:spPr>
          <a:xfrm>
            <a:off x="107504" y="1268760"/>
            <a:ext cx="3528392" cy="1758204"/>
          </a:xfrm>
          <a:prstGeom prst="wedgeEllipseCallout">
            <a:avLst>
              <a:gd name="adj1" fmla="val -29817"/>
              <a:gd name="adj2" fmla="val 100765"/>
            </a:avLst>
          </a:prstGeom>
          <a:solidFill>
            <a:srgbClr val="0B70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mj-lt"/>
              </a:rPr>
              <a:t>   </a:t>
            </a:r>
            <a:r>
              <a:rPr lang="en-US" dirty="0" smtClean="0">
                <a:latin typeface="Palatino Linotype" panose="02040502050505030304" pitchFamily="18" charset="0"/>
              </a:rPr>
              <a:t>Wow this is very interesting! Are there any challenges in this process? </a:t>
            </a:r>
          </a:p>
          <a:p>
            <a:pPr algn="ctr"/>
            <a:endParaRPr lang="el-GR" dirty="0"/>
          </a:p>
        </p:txBody>
      </p:sp>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3525" t="38016" r="21507" b="12824"/>
          <a:stretch/>
        </p:blipFill>
        <p:spPr bwMode="auto">
          <a:xfrm>
            <a:off x="543538" y="3861048"/>
            <a:ext cx="1253294" cy="2314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Callout 7"/>
          <p:cNvSpPr/>
          <p:nvPr/>
        </p:nvSpPr>
        <p:spPr>
          <a:xfrm>
            <a:off x="4747659" y="3628933"/>
            <a:ext cx="4427984" cy="2376264"/>
          </a:xfrm>
          <a:prstGeom prst="wedgeEllipseCallout">
            <a:avLst>
              <a:gd name="adj1" fmla="val -62762"/>
              <a:gd name="adj2" fmla="val 3638"/>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latin typeface="Palatino Linotype" panose="02040502050505030304" pitchFamily="18" charset="0"/>
              </a:rPr>
              <a:t>In order to avoid this, there are some methods to identify the type of the plastic. This is the most demanding part of this stage and we should be very focus while doing that</a:t>
            </a:r>
            <a:r>
              <a:rPr lang="en-US" dirty="0" smtClean="0">
                <a:latin typeface="Palatino Linotype" panose="02040502050505030304" pitchFamily="18" charset="0"/>
              </a:rPr>
              <a:t>.</a:t>
            </a:r>
            <a:endParaRPr lang="el-GR" dirty="0" smtClean="0">
              <a:latin typeface="Palatino Linotype" panose="02040502050505030304" pitchFamily="18" charset="0"/>
            </a:endParaRPr>
          </a:p>
        </p:txBody>
      </p:sp>
      <p:pic>
        <p:nvPicPr>
          <p:cNvPr id="9" name="Picture 8" descr="C:\Users\kvaanane\Desktop\Multico_sininen-teksti-RGB.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99810" y="6090979"/>
            <a:ext cx="2160240" cy="618608"/>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001" t="22407" r="67104" b="39503"/>
          <a:stretch/>
        </p:blipFill>
        <p:spPr bwMode="auto">
          <a:xfrm>
            <a:off x="3635896" y="3535720"/>
            <a:ext cx="1556736" cy="2964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sz="quarter" idx="1"/>
          </p:nvPr>
        </p:nvSpPr>
        <p:spPr>
          <a:xfrm>
            <a:off x="251520" y="1340768"/>
            <a:ext cx="3601130" cy="2049551"/>
          </a:xfrm>
          <a:prstGeom prst="wedgeEllipseCallout">
            <a:avLst>
              <a:gd name="adj1" fmla="val -14298"/>
              <a:gd name="adj2" fmla="val 68581"/>
            </a:avLst>
          </a:prstGeom>
          <a:solidFill>
            <a:srgbClr val="0B70DF"/>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buNone/>
            </a:pPr>
            <a:r>
              <a:rPr lang="en-US" sz="1800" dirty="0" smtClean="0">
                <a:latin typeface="Palatino Linotype" panose="02040502050505030304" pitchFamily="18" charset="0"/>
              </a:rPr>
              <a:t>Could you please tell us more about the methods you use in order to identify the type of  plastics? </a:t>
            </a:r>
            <a:endParaRPr lang="el-GR" sz="1800" dirty="0">
              <a:latin typeface="Palatino Linotype" panose="02040502050505030304" pitchFamily="18" charset="0"/>
            </a:endParaRPr>
          </a:p>
        </p:txBody>
      </p:sp>
      <p:sp>
        <p:nvSpPr>
          <p:cNvPr id="5" name="Oval Callout 4"/>
          <p:cNvSpPr/>
          <p:nvPr/>
        </p:nvSpPr>
        <p:spPr>
          <a:xfrm>
            <a:off x="3852650" y="1124744"/>
            <a:ext cx="4895814" cy="2880320"/>
          </a:xfrm>
          <a:prstGeom prst="wedgeEllipseCallout">
            <a:avLst>
              <a:gd name="adj1" fmla="val -26908"/>
              <a:gd name="adj2" fmla="val 62116"/>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latin typeface="Palatino Linotype" panose="02040502050505030304" pitchFamily="18" charset="0"/>
              </a:rPr>
              <a:t>Of course. Every plastic has different characteristics but most of the times it is difficult to identify the type of the plastic. Usually the plastic is destroyed or dirty and it’s hard to read the name label that indicates the type of the plastic. </a:t>
            </a:r>
            <a:endParaRPr lang="el-GR" dirty="0">
              <a:latin typeface="Palatino Linotype" panose="02040502050505030304" pitchFamily="18" charset="0"/>
            </a:endParaRPr>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3525" t="38016" r="21507" b="12824"/>
          <a:stretch/>
        </p:blipFill>
        <p:spPr bwMode="auto">
          <a:xfrm>
            <a:off x="543538" y="3861048"/>
            <a:ext cx="1253294" cy="2314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descr="C:\Users\kvaanane\Desktop\Multico_sininen-teksti-RGB.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4128" y="5445224"/>
            <a:ext cx="2837815" cy="885825"/>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198" t="25429" r="64741" b="37286"/>
          <a:stretch/>
        </p:blipFill>
        <p:spPr bwMode="auto">
          <a:xfrm>
            <a:off x="1530367" y="3573014"/>
            <a:ext cx="2199269" cy="3119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Identification of plastic type</a:t>
            </a:r>
            <a:endParaRPr lang="en-US" dirty="0"/>
          </a:p>
        </p:txBody>
      </p:sp>
      <p:sp>
        <p:nvSpPr>
          <p:cNvPr id="4" name="Content Placeholder 3"/>
          <p:cNvSpPr>
            <a:spLocks noGrp="1"/>
          </p:cNvSpPr>
          <p:nvPr>
            <p:ph sz="quarter" idx="1"/>
          </p:nvPr>
        </p:nvSpPr>
        <p:spPr>
          <a:xfrm>
            <a:off x="3059832" y="1340768"/>
            <a:ext cx="5850553" cy="3493368"/>
          </a:xfrm>
          <a:prstGeom prst="wedgeEllipseCallout">
            <a:avLst>
              <a:gd name="adj1" fmla="val -45540"/>
              <a:gd name="adj2" fmla="val 40199"/>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normAutofit fontScale="85000" lnSpcReduction="10000"/>
          </a:bodyPr>
          <a:lstStyle/>
          <a:p>
            <a:pPr marL="0" indent="0" algn="ctr">
              <a:buNone/>
            </a:pPr>
            <a:r>
              <a:rPr lang="en-US" sz="2000" dirty="0" smtClean="0">
                <a:latin typeface="+mj-lt"/>
              </a:rPr>
              <a:t>I use mainly </a:t>
            </a:r>
            <a:r>
              <a:rPr lang="en-US" sz="2000" b="1" dirty="0" smtClean="0">
                <a:latin typeface="+mj-lt"/>
              </a:rPr>
              <a:t>two methods </a:t>
            </a:r>
            <a:r>
              <a:rPr lang="en-US" sz="2000" dirty="0" smtClean="0">
                <a:latin typeface="+mj-lt"/>
              </a:rPr>
              <a:t>to check the type of plastic: </a:t>
            </a:r>
          </a:p>
          <a:p>
            <a:pPr marL="0" indent="0">
              <a:buNone/>
            </a:pPr>
            <a:r>
              <a:rPr lang="en-US" sz="2000" b="1" dirty="0" smtClean="0">
                <a:latin typeface="+mj-lt"/>
              </a:rPr>
              <a:t>The first one </a:t>
            </a:r>
            <a:r>
              <a:rPr lang="en-US" sz="2000" dirty="0" smtClean="0">
                <a:latin typeface="+mj-lt"/>
              </a:rPr>
              <a:t>is to combust the plastic. </a:t>
            </a:r>
            <a:r>
              <a:rPr lang="en-US" sz="2000" dirty="0">
                <a:latin typeface="+mj-lt"/>
              </a:rPr>
              <a:t>T</a:t>
            </a:r>
            <a:r>
              <a:rPr lang="en-US" sz="2000" dirty="0" smtClean="0">
                <a:latin typeface="+mj-lt"/>
              </a:rPr>
              <a:t>he fume, the smell and shape of the flame (i.e. flickering) can indicate the type of the plastic. If still I cannot identify the type of the plastic, then I implement the </a:t>
            </a:r>
            <a:r>
              <a:rPr lang="en-US" sz="2000" b="1" dirty="0" smtClean="0">
                <a:latin typeface="+mj-lt"/>
              </a:rPr>
              <a:t>second method </a:t>
            </a:r>
            <a:r>
              <a:rPr lang="en-US" sz="2000" dirty="0" smtClean="0">
                <a:latin typeface="+mj-lt"/>
              </a:rPr>
              <a:t>by putting the plastic into the water and see if it floats or sinks. </a:t>
            </a:r>
            <a:endParaRPr lang="el-GR" sz="2000" dirty="0">
              <a:latin typeface="+mj-lt"/>
            </a:endParaRPr>
          </a:p>
        </p:txBody>
      </p:sp>
      <p:pic>
        <p:nvPicPr>
          <p:cNvPr id="5" name="Picture 4" descr="C:\Users\kvaanane\Desktop\Multico_sininen-teksti-RGB.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120" y="5457353"/>
            <a:ext cx="2837815" cy="885825"/>
          </a:xfrm>
          <a:prstGeom prst="rect">
            <a:avLst/>
          </a:prstGeom>
          <a:noFill/>
          <a:ln>
            <a:noFill/>
          </a:ln>
        </p:spPr>
      </p:pic>
    </p:spTree>
    <p:extLst>
      <p:ext uri="{BB962C8B-B14F-4D97-AF65-F5344CB8AC3E}">
        <p14:creationId xmlns:p14="http://schemas.microsoft.com/office/powerpoint/2010/main" val="34514796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1.bp.blogspot.com/--zZBkgR556s/VFbMe1oorZI/AAAAAAAAB0Q/17jJSvG1qgI/s1600/recycle_logo_copy.gif"/>
          <p:cNvPicPr>
            <a:picLocks noChangeAspect="1" noChangeArrowheads="1"/>
          </p:cNvPicPr>
          <p:nvPr/>
        </p:nvPicPr>
        <p:blipFill>
          <a:blip r:embed="rId2" cstate="print"/>
          <a:srcRect/>
          <a:stretch>
            <a:fillRect/>
          </a:stretch>
        </p:blipFill>
        <p:spPr bwMode="auto">
          <a:xfrm>
            <a:off x="487984" y="798412"/>
            <a:ext cx="2334399" cy="2120686"/>
          </a:xfrm>
          <a:prstGeom prst="rect">
            <a:avLst/>
          </a:prstGeom>
          <a:noFill/>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3525" t="38016" r="21507" b="12824"/>
          <a:stretch/>
        </p:blipFill>
        <p:spPr bwMode="auto">
          <a:xfrm>
            <a:off x="2022562" y="3563089"/>
            <a:ext cx="1253294" cy="2314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3"/>
          <p:cNvSpPr txBox="1">
            <a:spLocks/>
          </p:cNvSpPr>
          <p:nvPr/>
        </p:nvSpPr>
        <p:spPr>
          <a:xfrm>
            <a:off x="2627784" y="620688"/>
            <a:ext cx="6336704" cy="3528392"/>
          </a:xfrm>
          <a:prstGeom prst="wedgeEllipseCallout">
            <a:avLst>
              <a:gd name="adj1" fmla="val -36811"/>
              <a:gd name="adj2" fmla="val 61170"/>
            </a:avLst>
          </a:prstGeom>
          <a:solidFill>
            <a:srgbClr val="0B70DF"/>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lt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lt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lt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lt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lt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lt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lt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lt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lt1"/>
                </a:solidFill>
                <a:latin typeface="+mn-lt"/>
                <a:ea typeface="+mn-ea"/>
                <a:cs typeface="+mn-cs"/>
              </a:defRPr>
            </a:lvl9pPr>
          </a:lstStyle>
          <a:p>
            <a:pPr algn="ctr">
              <a:buNone/>
            </a:pPr>
            <a:r>
              <a:rPr lang="en-US" sz="1800" dirty="0" smtClean="0">
                <a:latin typeface="Palatino Linotype" panose="02040502050505030304" pitchFamily="18" charset="0"/>
              </a:rPr>
              <a:t>I have an idea! We could help Mr. Green sorting the plastic waste. Therefore, after having collected the plastic waste we could contribute in the second stage of plastic recycling process. We could identify the type of the plastic using the two methods proposed by Mr. Green: combustion or floating/sinking method. </a:t>
            </a:r>
            <a:endParaRPr lang="el-GR" sz="1800" dirty="0">
              <a:latin typeface="Palatino Linotype" panose="02040502050505030304" pitchFamily="18" charset="0"/>
            </a:endParaRPr>
          </a:p>
        </p:txBody>
      </p:sp>
      <p:pic>
        <p:nvPicPr>
          <p:cNvPr id="7" name="Picture 6" descr="C:\Users\kvaanane\Desktop\Multico_sininen-teksti-RGB.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104" y="5229200"/>
            <a:ext cx="2837815" cy="885825"/>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5240" y="980728"/>
            <a:ext cx="8077200" cy="2593975"/>
          </a:xfrm>
          <a:noFill/>
        </p:spPr>
        <p:txBody>
          <a:bodyPr>
            <a:normAutofit/>
          </a:bodyPr>
          <a:lstStyle/>
          <a:p>
            <a:pPr algn="ctr"/>
            <a:r>
              <a:rPr lang="en-US" dirty="0" smtClean="0">
                <a:latin typeface="Palatino Linotype" panose="02040502050505030304" pitchFamily="18" charset="0"/>
              </a:rPr>
              <a:t>Zero plastics to landfills </a:t>
            </a:r>
            <a:br>
              <a:rPr lang="en-US" dirty="0" smtClean="0">
                <a:latin typeface="Palatino Linotype" panose="02040502050505030304" pitchFamily="18" charset="0"/>
              </a:rPr>
            </a:br>
            <a:r>
              <a:rPr lang="en-US" dirty="0" smtClean="0">
                <a:latin typeface="Palatino Linotype" panose="02040502050505030304" pitchFamily="18" charset="0"/>
              </a:rPr>
              <a:t>by 2020!</a:t>
            </a:r>
            <a:endParaRPr lang="en-US" dirty="0">
              <a:latin typeface="Palatino Linotype" panose="02040502050505030304" pitchFamily="18" charset="0"/>
            </a:endParaRPr>
          </a:p>
        </p:txBody>
      </p:sp>
      <p:pic>
        <p:nvPicPr>
          <p:cNvPr id="13314" name="Picture 2" descr="http://www.cliparthut.com/clip-arts/605/plastic-recycling-605941.png"/>
          <p:cNvPicPr>
            <a:picLocks noChangeAspect="1" noChangeArrowheads="1"/>
          </p:cNvPicPr>
          <p:nvPr/>
        </p:nvPicPr>
        <p:blipFill>
          <a:blip r:embed="rId2" cstate="print"/>
          <a:srcRect/>
          <a:stretch>
            <a:fillRect/>
          </a:stretch>
        </p:blipFill>
        <p:spPr bwMode="auto">
          <a:xfrm>
            <a:off x="3237587" y="3045325"/>
            <a:ext cx="2736304" cy="3191987"/>
          </a:xfrm>
          <a:prstGeom prst="rect">
            <a:avLst/>
          </a:prstGeom>
          <a:noFill/>
        </p:spPr>
      </p:pic>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6464221" y="340827"/>
            <a:ext cx="1960240" cy="720080"/>
          </a:xfrm>
          <a:prstGeom prst="rect">
            <a:avLst/>
          </a:prstGeom>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4605739" y="423976"/>
            <a:ext cx="1858482" cy="636931"/>
          </a:xfrm>
          <a:prstGeom prst="rect">
            <a:avLst/>
          </a:prstGeom>
        </p:spPr>
      </p:pic>
      <p:pic>
        <p:nvPicPr>
          <p:cNvPr id="6" name="Picture 5"/>
          <p:cNvPicPr/>
          <p:nvPr/>
        </p:nvPicPr>
        <p:blipFill>
          <a:blip r:embed="rId5">
            <a:extLst>
              <a:ext uri="{28A0092B-C50C-407E-A947-70E740481C1C}">
                <a14:useLocalDpi xmlns:a14="http://schemas.microsoft.com/office/drawing/2010/main" val="0"/>
              </a:ext>
            </a:extLst>
          </a:blip>
          <a:stretch>
            <a:fillRect/>
          </a:stretch>
        </p:blipFill>
        <p:spPr>
          <a:xfrm>
            <a:off x="1989931" y="6280175"/>
            <a:ext cx="628650" cy="419100"/>
          </a:xfrm>
          <a:prstGeom prst="rect">
            <a:avLst/>
          </a:prstGeom>
        </p:spPr>
      </p:pic>
      <p:sp>
        <p:nvSpPr>
          <p:cNvPr id="7" name="Text Box 2"/>
          <p:cNvSpPr txBox="1">
            <a:spLocks noChangeArrowheads="1"/>
          </p:cNvSpPr>
          <p:nvPr/>
        </p:nvSpPr>
        <p:spPr bwMode="auto">
          <a:xfrm>
            <a:off x="2218531" y="6237312"/>
            <a:ext cx="4657725" cy="504825"/>
          </a:xfrm>
          <a:prstGeom prst="rect">
            <a:avLst/>
          </a:prstGeom>
          <a:noFill/>
          <a:ln w="9525">
            <a:noFill/>
            <a:miter lim="800000"/>
            <a:headEnd/>
            <a:tailEnd/>
          </a:ln>
        </p:spPr>
        <p:txBody>
          <a:bodyPr rot="0" vert="horz" wrap="square" lIns="91440" tIns="45720" rIns="91440" bIns="4572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a:spcAft>
                <a:spcPts val="0"/>
              </a:spcAft>
            </a:pPr>
            <a:r>
              <a:rPr lang="en-US" sz="1000" dirty="0">
                <a:effectLst/>
                <a:latin typeface="Times New Roman"/>
                <a:ea typeface="MS Mincho"/>
                <a:cs typeface="Times New Roman"/>
              </a:rPr>
              <a:t>This project has received funding from the </a:t>
            </a:r>
            <a:r>
              <a:rPr lang="en-US" sz="1000" i="1" dirty="0">
                <a:effectLst/>
                <a:latin typeface="Times New Roman"/>
                <a:ea typeface="MS Mincho"/>
                <a:cs typeface="Times New Roman"/>
              </a:rPr>
              <a:t>European Union’s Horizon 2020 research and innovation </a:t>
            </a:r>
            <a:r>
              <a:rPr lang="en-US" sz="1000" i="1" dirty="0" err="1">
                <a:effectLst/>
                <a:latin typeface="Times New Roman"/>
                <a:ea typeface="MS Mincho"/>
                <a:cs typeface="Times New Roman"/>
              </a:rPr>
              <a:t>programme</a:t>
            </a:r>
            <a:r>
              <a:rPr lang="en-US" sz="1000" i="1" dirty="0">
                <a:effectLst/>
                <a:latin typeface="Times New Roman"/>
                <a:ea typeface="MS Mincho"/>
                <a:cs typeface="Times New Roman"/>
              </a:rPr>
              <a:t> </a:t>
            </a:r>
            <a:r>
              <a:rPr lang="en-US" sz="1000" dirty="0">
                <a:effectLst/>
                <a:latin typeface="Times New Roman"/>
                <a:ea typeface="MS Mincho"/>
                <a:cs typeface="Times New Roman"/>
              </a:rPr>
              <a:t>under grant agreement No 665100.</a:t>
            </a:r>
            <a:endParaRPr lang="el-GR" sz="1100" dirty="0">
              <a:effectLst/>
              <a:latin typeface="Arial"/>
              <a:ea typeface="MS Mincho"/>
              <a:cs typeface="Times New Roman"/>
            </a:endParaRPr>
          </a:p>
          <a:p>
            <a:pPr>
              <a:spcAft>
                <a:spcPts val="0"/>
              </a:spcAft>
            </a:pPr>
            <a:r>
              <a:rPr lang="en-US" sz="1100" dirty="0">
                <a:effectLst/>
                <a:latin typeface="Arial"/>
                <a:ea typeface="MS Mincho"/>
                <a:cs typeface="Times New Roman"/>
              </a:rPr>
              <a:t> </a:t>
            </a:r>
            <a:endParaRPr lang="el-GR" sz="1100" dirty="0">
              <a:effectLst/>
              <a:latin typeface="Arial"/>
              <a:ea typeface="MS Mincho"/>
              <a:cs typeface="Times New Roman"/>
            </a:endParaRPr>
          </a:p>
        </p:txBody>
      </p:sp>
    </p:spTree>
    <p:extLst>
      <p:ext uri="{BB962C8B-B14F-4D97-AF65-F5344CB8AC3E}">
        <p14:creationId xmlns:p14="http://schemas.microsoft.com/office/powerpoint/2010/main" val="8258995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612576" y="332656"/>
            <a:ext cx="10193261" cy="5280606"/>
          </a:xfrm>
        </p:spPr>
      </p:pic>
      <p:pic>
        <p:nvPicPr>
          <p:cNvPr id="4" name="Picture 3" descr="C:\Users\kvaanane\Desktop\Multico_sininen-teksti-RGB.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65146" y="5630727"/>
            <a:ext cx="2837815" cy="885825"/>
          </a:xfrm>
          <a:prstGeom prst="rect">
            <a:avLst/>
          </a:prstGeom>
          <a:noFill/>
          <a:ln>
            <a:noFill/>
          </a:ln>
        </p:spPr>
      </p:pic>
    </p:spTree>
    <p:extLst>
      <p:ext uri="{BB962C8B-B14F-4D97-AF65-F5344CB8AC3E}">
        <p14:creationId xmlns:p14="http://schemas.microsoft.com/office/powerpoint/2010/main" val="29012614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756592" y="332656"/>
            <a:ext cx="10450054" cy="5373465"/>
          </a:xfrm>
        </p:spPr>
      </p:pic>
      <p:pic>
        <p:nvPicPr>
          <p:cNvPr id="4" name="Picture 3" descr="C:\Users\kvaanane\Desktop\Multico_sininen-teksti-RGB.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1800" y="5673262"/>
            <a:ext cx="2837815" cy="885825"/>
          </a:xfrm>
          <a:prstGeom prst="rect">
            <a:avLst/>
          </a:prstGeom>
          <a:noFill/>
          <a:ln>
            <a:noFill/>
          </a:ln>
        </p:spPr>
      </p:pic>
    </p:spTree>
    <p:extLst>
      <p:ext uri="{BB962C8B-B14F-4D97-AF65-F5344CB8AC3E}">
        <p14:creationId xmlns:p14="http://schemas.microsoft.com/office/powerpoint/2010/main" val="24203695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3">
            <a:extLst>
              <a:ext uri="{28A0092B-C50C-407E-A947-70E740481C1C}">
                <a14:useLocalDpi xmlns:a14="http://schemas.microsoft.com/office/drawing/2010/main" val="0"/>
              </a:ext>
            </a:extLst>
          </a:blip>
          <a:srcRect l="10678" t="20219" r="10678" b="8303"/>
          <a:stretch/>
        </p:blipFill>
        <p:spPr bwMode="auto">
          <a:xfrm>
            <a:off x="-518921" y="362466"/>
            <a:ext cx="10059471" cy="5442798"/>
          </a:xfrm>
          <a:prstGeom prst="rect">
            <a:avLst/>
          </a:prstGeom>
          <a:ln>
            <a:noFill/>
          </a:ln>
          <a:extLst>
            <a:ext uri="{53640926-AAD7-44D8-BBD7-CCE9431645EC}">
              <a14:shadowObscured xmlns:a14="http://schemas.microsoft.com/office/drawing/2010/main"/>
            </a:ext>
          </a:extLst>
        </p:spPr>
      </p:pic>
      <p:pic>
        <p:nvPicPr>
          <p:cNvPr id="4" name="Picture 3" descr="C:\Users\kvaanane\Desktop\Multico_sininen-teksti-RGB.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91908" y="5805264"/>
            <a:ext cx="2837815" cy="885825"/>
          </a:xfrm>
          <a:prstGeom prst="rect">
            <a:avLst/>
          </a:prstGeom>
          <a:noFill/>
          <a:ln>
            <a:noFill/>
          </a:ln>
        </p:spPr>
      </p:pic>
    </p:spTree>
    <p:extLst>
      <p:ext uri="{BB962C8B-B14F-4D97-AF65-F5344CB8AC3E}">
        <p14:creationId xmlns:p14="http://schemas.microsoft.com/office/powerpoint/2010/main" val="39383497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3068960"/>
            <a:ext cx="7772400" cy="1143000"/>
          </a:xfrm>
        </p:spPr>
        <p:txBody>
          <a:bodyPr>
            <a:noAutofit/>
          </a:bodyPr>
          <a:lstStyle/>
          <a:p>
            <a:pPr lvl="1" algn="l" rtl="0">
              <a:spcBef>
                <a:spcPct val="0"/>
              </a:spcBef>
            </a:pPr>
            <a:r>
              <a:rPr lang="en-US" sz="4800" b="1" dirty="0" smtClean="0">
                <a:solidFill>
                  <a:schemeClr val="accent1"/>
                </a:solidFill>
                <a:latin typeface="Palatino Linotype" panose="02040502050505030304" pitchFamily="18" charset="0"/>
              </a:rPr>
              <a:t>While visiting the 3MC recycling company… </a:t>
            </a:r>
            <a:br>
              <a:rPr lang="en-US" sz="4800" b="1" dirty="0" smtClean="0">
                <a:solidFill>
                  <a:schemeClr val="accent1"/>
                </a:solidFill>
                <a:latin typeface="Palatino Linotype" panose="02040502050505030304" pitchFamily="18" charset="0"/>
              </a:rPr>
            </a:br>
            <a:endParaRPr lang="en-US" sz="4800" b="1" dirty="0">
              <a:solidFill>
                <a:schemeClr val="accent1"/>
              </a:solidFill>
              <a:latin typeface="Palatino Linotype" panose="02040502050505030304" pitchFamily="18" charset="0"/>
            </a:endParaRPr>
          </a:p>
        </p:txBody>
      </p:sp>
      <p:pic>
        <p:nvPicPr>
          <p:cNvPr id="3" name="Picture 2" descr="C:\Users\kvaanane\Desktop\Multico_sininen-teksti-RGB.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22868" y="5373216"/>
            <a:ext cx="2837815" cy="885825"/>
          </a:xfrm>
          <a:prstGeom prst="rect">
            <a:avLst/>
          </a:prstGeom>
          <a:noFill/>
          <a:ln>
            <a:noFill/>
          </a:ln>
        </p:spPr>
      </p:pic>
    </p:spTree>
    <p:extLst>
      <p:ext uri="{BB962C8B-B14F-4D97-AF65-F5344CB8AC3E}">
        <p14:creationId xmlns:p14="http://schemas.microsoft.com/office/powerpoint/2010/main" val="21896904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820" t="27429" r="64806" b="36286"/>
          <a:stretch/>
        </p:blipFill>
        <p:spPr bwMode="auto">
          <a:xfrm>
            <a:off x="5796136" y="2276872"/>
            <a:ext cx="3009900" cy="3629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sz="quarter" idx="1"/>
          </p:nvPr>
        </p:nvSpPr>
        <p:spPr>
          <a:xfrm>
            <a:off x="914400" y="1392873"/>
            <a:ext cx="7772400" cy="5256891"/>
          </a:xfrm>
        </p:spPr>
        <p:txBody>
          <a:bodyPr/>
          <a:lstStyle/>
          <a:p>
            <a:pPr lvl="1">
              <a:buNone/>
            </a:pPr>
            <a:endParaRPr lang="en-US" dirty="0" smtClean="0"/>
          </a:p>
          <a:p>
            <a:pPr lvl="1">
              <a:buNone/>
            </a:pPr>
            <a:endParaRPr lang="en-US" dirty="0" smtClean="0"/>
          </a:p>
          <a:p>
            <a:pPr lvl="1">
              <a:buNone/>
            </a:pPr>
            <a:endParaRPr lang="en-US" dirty="0" smtClean="0"/>
          </a:p>
        </p:txBody>
      </p:sp>
      <p:sp>
        <p:nvSpPr>
          <p:cNvPr id="5" name="Oval Callout 4"/>
          <p:cNvSpPr/>
          <p:nvPr/>
        </p:nvSpPr>
        <p:spPr>
          <a:xfrm>
            <a:off x="179512" y="1628800"/>
            <a:ext cx="5400600" cy="2995637"/>
          </a:xfrm>
          <a:prstGeom prst="wedgeEllipseCallout">
            <a:avLst>
              <a:gd name="adj1" fmla="val 70840"/>
              <a:gd name="adj2" fmla="val 7996"/>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dirty="0" smtClean="0">
                <a:latin typeface="Palatino Linotype" panose="02040502050505030304" pitchFamily="18" charset="0"/>
              </a:rPr>
              <a:t>Hello! My name is </a:t>
            </a:r>
            <a:r>
              <a:rPr lang="en-US" sz="2000" dirty="0" err="1" smtClean="0">
                <a:latin typeface="Palatino Linotype" panose="02040502050505030304" pitchFamily="18" charset="0"/>
              </a:rPr>
              <a:t>Mr.Green</a:t>
            </a:r>
            <a:r>
              <a:rPr lang="en-US" sz="2000" dirty="0" smtClean="0">
                <a:latin typeface="Palatino Linotype" panose="02040502050505030304" pitchFamily="18" charset="0"/>
              </a:rPr>
              <a:t> and I am working for the 3MC Company, a recycling company. </a:t>
            </a:r>
          </a:p>
          <a:p>
            <a:pPr algn="ctr"/>
            <a:r>
              <a:rPr lang="en-US" sz="2000" dirty="0" smtClean="0">
                <a:latin typeface="Palatino Linotype" panose="02040502050505030304" pitchFamily="18" charset="0"/>
              </a:rPr>
              <a:t>I am a Waste </a:t>
            </a:r>
            <a:r>
              <a:rPr lang="en-US" sz="2000" dirty="0">
                <a:latin typeface="Palatino Linotype" panose="02040502050505030304" pitchFamily="18" charset="0"/>
              </a:rPr>
              <a:t>Management </a:t>
            </a:r>
            <a:r>
              <a:rPr lang="en-US" sz="2000" dirty="0" smtClean="0">
                <a:latin typeface="Palatino Linotype" panose="02040502050505030304" pitchFamily="18" charset="0"/>
              </a:rPr>
              <a:t>Engineer and I am mainly involved in the recycling process of plastic.</a:t>
            </a:r>
            <a:endParaRPr lang="el-GR" sz="2000" dirty="0">
              <a:latin typeface="Palatino Linotype" panose="02040502050505030304" pitchFamily="18" charset="0"/>
            </a:endParaRPr>
          </a:p>
        </p:txBody>
      </p:sp>
      <p:sp>
        <p:nvSpPr>
          <p:cNvPr id="10" name="Title 1"/>
          <p:cNvSpPr txBox="1">
            <a:spLocks/>
          </p:cNvSpPr>
          <p:nvPr/>
        </p:nvSpPr>
        <p:spPr>
          <a:xfrm>
            <a:off x="914400" y="44624"/>
            <a:ext cx="7772400" cy="1143000"/>
          </a:xfrm>
          <a:prstGeom prst="rect">
            <a:avLst/>
          </a:prstGeom>
        </p:spPr>
        <p:txBody>
          <a:bodyPr bIns="91440" anchor="b" anchorCtr="0">
            <a:normAutofit fontScale="97500"/>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dirty="0">
                <a:latin typeface="Palatino Linotype" panose="02040502050505030304" pitchFamily="18" charset="0"/>
              </a:rPr>
              <a:t>Scientist- Recycling Company </a:t>
            </a:r>
          </a:p>
        </p:txBody>
      </p:sp>
      <p:pic>
        <p:nvPicPr>
          <p:cNvPr id="6" name="Picture 5" descr="C:\Users\kvaanane\Desktop\Multico_sininen-teksti-RGB.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5229200"/>
            <a:ext cx="2837815" cy="885825"/>
          </a:xfrm>
          <a:prstGeom prst="rect">
            <a:avLst/>
          </a:prstGeom>
          <a:noFill/>
          <a:ln>
            <a:noFill/>
          </a:ln>
        </p:spPr>
      </p:pic>
    </p:spTree>
    <p:extLst>
      <p:ext uri="{BB962C8B-B14F-4D97-AF65-F5344CB8AC3E}">
        <p14:creationId xmlns:p14="http://schemas.microsoft.com/office/powerpoint/2010/main" val="25756132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869" t="28980" r="66843" b="35373"/>
          <a:stretch/>
        </p:blipFill>
        <p:spPr bwMode="auto">
          <a:xfrm>
            <a:off x="5580112" y="3308971"/>
            <a:ext cx="1686909" cy="2844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Callout 4"/>
          <p:cNvSpPr/>
          <p:nvPr/>
        </p:nvSpPr>
        <p:spPr>
          <a:xfrm>
            <a:off x="4427984" y="1418134"/>
            <a:ext cx="3744416" cy="1872208"/>
          </a:xfrm>
          <a:prstGeom prst="wedgeEllipseCallout">
            <a:avLst>
              <a:gd name="adj1" fmla="val -9924"/>
              <a:gd name="adj2" fmla="val 67973"/>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smtClean="0">
                <a:latin typeface="Palatino Linotype" panose="02040502050505030304" pitchFamily="18" charset="0"/>
              </a:rPr>
              <a:t>Well, there are </a:t>
            </a:r>
            <a:r>
              <a:rPr lang="en-US" sz="2000" b="1" dirty="0" smtClean="0">
                <a:latin typeface="Palatino Linotype" panose="02040502050505030304" pitchFamily="18" charset="0"/>
              </a:rPr>
              <a:t>three </a:t>
            </a:r>
            <a:r>
              <a:rPr lang="en-US" sz="2000" dirty="0" smtClean="0">
                <a:latin typeface="Palatino Linotype" panose="02040502050505030304" pitchFamily="18" charset="0"/>
              </a:rPr>
              <a:t>main stages that should be considered for the plastic recycling. </a:t>
            </a:r>
          </a:p>
        </p:txBody>
      </p:sp>
      <p:sp>
        <p:nvSpPr>
          <p:cNvPr id="12" name="Oval Callout 11"/>
          <p:cNvSpPr/>
          <p:nvPr/>
        </p:nvSpPr>
        <p:spPr>
          <a:xfrm>
            <a:off x="216024" y="1484784"/>
            <a:ext cx="4067944" cy="1440160"/>
          </a:xfrm>
          <a:prstGeom prst="wedgeEllipseCallout">
            <a:avLst>
              <a:gd name="adj1" fmla="val -2440"/>
              <a:gd name="adj2" fmla="val 100035"/>
            </a:avLst>
          </a:prstGeom>
          <a:solidFill>
            <a:srgbClr val="0B70DF"/>
          </a:solidFill>
          <a:ln>
            <a:solidFill>
              <a:srgbClr val="0B70D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dirty="0" smtClean="0">
                <a:latin typeface="Palatino Linotype" panose="02040502050505030304" pitchFamily="18" charset="0"/>
              </a:rPr>
              <a:t>Could you please describe </a:t>
            </a:r>
            <a:r>
              <a:rPr lang="en-US" sz="2000" dirty="0">
                <a:latin typeface="Palatino Linotype" panose="02040502050505030304" pitchFamily="18" charset="0"/>
              </a:rPr>
              <a:t>the recycling process of plastic waste?</a:t>
            </a:r>
            <a:endParaRPr lang="el-GR" sz="2000" dirty="0">
              <a:latin typeface="Palatino Linotype" panose="02040502050505030304" pitchFamily="18" charset="0"/>
            </a:endParaRP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3525" t="38016" r="21507" b="12824"/>
          <a:stretch/>
        </p:blipFill>
        <p:spPr bwMode="auto">
          <a:xfrm>
            <a:off x="1115616" y="3645022"/>
            <a:ext cx="1253294" cy="2314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a:spLocks noGrp="1"/>
          </p:cNvSpPr>
          <p:nvPr>
            <p:ph type="title"/>
          </p:nvPr>
        </p:nvSpPr>
        <p:spPr>
          <a:xfrm>
            <a:off x="539552" y="44624"/>
            <a:ext cx="8147248" cy="1143000"/>
          </a:xfrm>
        </p:spPr>
        <p:txBody>
          <a:bodyPr>
            <a:normAutofit fontScale="90000"/>
          </a:bodyPr>
          <a:lstStyle/>
          <a:p>
            <a:r>
              <a:rPr lang="en-US" dirty="0">
                <a:latin typeface="Palatino Linotype" panose="02040502050505030304" pitchFamily="18" charset="0"/>
              </a:rPr>
              <a:t>The  recycling process of plastic </a:t>
            </a:r>
            <a:r>
              <a:rPr lang="en-US" dirty="0" smtClean="0">
                <a:latin typeface="Palatino Linotype" panose="02040502050505030304" pitchFamily="18" charset="0"/>
              </a:rPr>
              <a:t>waste </a:t>
            </a:r>
            <a:endParaRPr lang="en-US" dirty="0">
              <a:latin typeface="Palatino Linotype" panose="02040502050505030304" pitchFamily="18" charset="0"/>
            </a:endParaRPr>
          </a:p>
        </p:txBody>
      </p:sp>
      <p:pic>
        <p:nvPicPr>
          <p:cNvPr id="10" name="Picture 9" descr="C:\Users\kvaanane\Desktop\Multico_sininen-teksti-RGB.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18970" y="5710237"/>
            <a:ext cx="2837815" cy="885825"/>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16632"/>
            <a:ext cx="7772400" cy="1143000"/>
          </a:xfrm>
        </p:spPr>
        <p:txBody>
          <a:bodyPr>
            <a:normAutofit/>
          </a:bodyPr>
          <a:lstStyle/>
          <a:p>
            <a:r>
              <a:rPr lang="en-US" sz="3600" dirty="0" smtClean="0">
                <a:latin typeface="Palatino Linotype" panose="02040502050505030304" pitchFamily="18" charset="0"/>
              </a:rPr>
              <a:t>Recycling process</a:t>
            </a:r>
            <a:endParaRPr lang="en-US" sz="3600" dirty="0">
              <a:latin typeface="Palatino Linotype" panose="02040502050505030304" pitchFamily="18" charset="0"/>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672730247"/>
              </p:ext>
            </p:extLst>
          </p:nvPr>
        </p:nvGraphicFramePr>
        <p:xfrm>
          <a:off x="914400" y="144780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C:\Users\kvaanane\Desktop\Multico_sininen-teksti-RGB.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12160" y="245219"/>
            <a:ext cx="2837815" cy="885825"/>
          </a:xfrm>
          <a:prstGeom prst="rect">
            <a:avLst/>
          </a:prstGeom>
          <a:noFill/>
          <a:ln>
            <a:noFill/>
          </a:ln>
        </p:spPr>
      </p:pic>
    </p:spTree>
    <p:extLst>
      <p:ext uri="{BB962C8B-B14F-4D97-AF65-F5344CB8AC3E}">
        <p14:creationId xmlns:p14="http://schemas.microsoft.com/office/powerpoint/2010/main" val="40642699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0296D95A408D9408E6A80A3FFEA4EF8" ma:contentTypeVersion="0" ma:contentTypeDescription="Create a new document." ma:contentTypeScope="" ma:versionID="52c49f458eec32f1b99896034d9e0cac">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06577D-FC57-42A4-8D4A-F5C92373C0EA}">
  <ds:schemaRefs>
    <ds:schemaRef ds:uri="http://purl.org/dc/elements/1.1/"/>
    <ds:schemaRef ds:uri="http://purl.org/dc/terms/"/>
    <ds:schemaRef ds:uri="http://purl.org/dc/dcmitype/"/>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E91CBB9E-D663-4084-B67E-14761C55A613}">
  <ds:schemaRefs>
    <ds:schemaRef ds:uri="http://schemas.microsoft.com/sharepoint/v3/contenttype/forms"/>
  </ds:schemaRefs>
</ds:datastoreItem>
</file>

<file path=customXml/itemProps3.xml><?xml version="1.0" encoding="utf-8"?>
<ds:datastoreItem xmlns:ds="http://schemas.openxmlformats.org/officeDocument/2006/customXml" ds:itemID="{6EC00CD9-F081-412D-84BD-E8BF7D1F36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1581</TotalTime>
  <Words>773</Words>
  <Application>Microsoft Office PowerPoint</Application>
  <PresentationFormat>On-screen Show (4:3)</PresentationFormat>
  <Paragraphs>50</Paragraphs>
  <Slides>17</Slides>
  <Notes>4</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17</vt:i4>
      </vt:variant>
    </vt:vector>
  </HeadingPairs>
  <TitlesOfParts>
    <vt:vector size="30" baseType="lpstr">
      <vt:lpstr>MS Mincho</vt:lpstr>
      <vt:lpstr>Arial</vt:lpstr>
      <vt:lpstr>Calibri</vt:lpstr>
      <vt:lpstr>Calibri Light</vt:lpstr>
      <vt:lpstr>Cambria</vt:lpstr>
      <vt:lpstr>Franklin Gothic Book</vt:lpstr>
      <vt:lpstr>Palatino Linotype</vt:lpstr>
      <vt:lpstr>Perpetua</vt:lpstr>
      <vt:lpstr>Times New Roman</vt:lpstr>
      <vt:lpstr>Verdana</vt:lpstr>
      <vt:lpstr>Wingdings 2</vt:lpstr>
      <vt:lpstr>Equity</vt:lpstr>
      <vt:lpstr>Office Theme</vt:lpstr>
      <vt:lpstr>  Zero plastics to landfills  by 2020!</vt:lpstr>
      <vt:lpstr>Zero plastics to landfills  by 2020!</vt:lpstr>
      <vt:lpstr>PowerPoint Presentation</vt:lpstr>
      <vt:lpstr>PowerPoint Presentation</vt:lpstr>
      <vt:lpstr>PowerPoint Presentation</vt:lpstr>
      <vt:lpstr>While visiting the 3MC recycling company…  </vt:lpstr>
      <vt:lpstr>PowerPoint Presentation</vt:lpstr>
      <vt:lpstr>The  recycling process of plastic waste </vt:lpstr>
      <vt:lpstr>Recycling process</vt:lpstr>
      <vt:lpstr>1. Sorting</vt:lpstr>
      <vt:lpstr>2. Baler/Shredding</vt:lpstr>
      <vt:lpstr>For example: </vt:lpstr>
      <vt:lpstr> </vt:lpstr>
      <vt:lpstr>The scientist’s concern…</vt:lpstr>
      <vt:lpstr>PowerPoint Presentation</vt:lpstr>
      <vt:lpstr>Identification of plastic type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eirini</dc:creator>
  <cp:lastModifiedBy>Tuula Keinonen</cp:lastModifiedBy>
  <cp:revision>119</cp:revision>
  <dcterms:created xsi:type="dcterms:W3CDTF">2015-12-10T15:06:32Z</dcterms:created>
  <dcterms:modified xsi:type="dcterms:W3CDTF">2018-12-28T16:56:33Z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0x01010000296D95A408D9408E6A80A3FFEA4EF8</vt:lpwstr>
  </property>
</Properties>
</file>