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4"/>
  </p:sldMasterIdLst>
  <p:notesMasterIdLst>
    <p:notesMasterId r:id="rId12"/>
  </p:notesMasterIdLst>
  <p:sldIdLst>
    <p:sldId id="258" r:id="rId5"/>
    <p:sldId id="270" r:id="rId6"/>
    <p:sldId id="261" r:id="rId7"/>
    <p:sldId id="271" r:id="rId8"/>
    <p:sldId id="272" r:id="rId9"/>
    <p:sldId id="273" r:id="rId10"/>
    <p:sldId id="274" r:id="rId11"/>
  </p:sldIdLst>
  <p:sldSz cx="12192000" cy="6858000"/>
  <p:notesSz cx="6858000" cy="9144000"/>
  <p:embeddedFontLst>
    <p:embeddedFont>
      <p:font typeface="Catamaran" pitchFamily="2" charset="77"/>
      <p:regular r:id="rId13"/>
      <p:bold r:id="rId14"/>
    </p:embeddedFont>
    <p:embeddedFont>
      <p:font typeface="Quicksand" pitchFamily="2" charset="77"/>
      <p:regular r:id="rId15"/>
    </p:embeddedFont>
  </p:embeddedFontLst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26ADC08-EE1C-B3A1-B392-CB86077B90EF}" name="Liisa Kolehmainen" initials="" userId="S::liisa.kolehmainen@kaskas.fi::c4e8d249-8c2d-4c84-a05c-310fec36e0f4" providerId="AD"/>
  <p188:author id="{493BEB18-9E6D-8CEE-5D18-6D46C9F570F8}" name="Leppänen Saara (FMI)" initials="SL" userId="S::saara.leppanen@fmi.fi::90a13182-afd2-484c-adaf-2125d2d20043" providerId="AD"/>
  <p188:author id="{40CC6657-CE9E-FF46-B71F-08B12816E21F}" name="Leppänen Saara (FMI)" initials="L(" userId="S::saara.leppanen_fmi.fi#ext#@studentuef.onmicrosoft.com::b50bf772-d98d-49d2-8905-9c5eaf17d37c" providerId="AD"/>
  <p188:author id="{EC5E0A9D-A935-5FD0-884C-EE1F783CBECD}" name="Penttilä Outi" initials="PO" userId="S::outi.penttila_syke.fi#ext#@studentuef.onmicrosoft.com::569a70c8-9d46-4935-9578-78d976ec1ff7" providerId="AD"/>
  <p188:author id="{993760C0-3A16-098A-3D46-BE9A9B98FCD8}" name="Huttunen Suvi" initials="HS" userId="S::suvi.huttunen_syke.fi#ext#@studentuef.onmicrosoft.com::e13fce25-4686-4837-b128-2a1d4307a94c" providerId="AD"/>
  <p188:author id="{12531DCE-E452-6853-C572-FF31AE1B950D}" name="Turunen Anni" initials="TA" userId="S::anni.turunen_syke.fi#ext#@studentuef.onmicrosoft.com::4c5b6729-d1d6-4c0b-bb41-1751af340236" providerId="AD"/>
  <p188:author id="{8EFBB2E1-4550-C72F-8B85-2E5829FDE909}" name="Penttilä Outi" initials="OP" userId="S::Outi.Penttila@syke.fi::4fef561c-756b-46a2-8c36-b55d9faea81c" providerId="AD"/>
  <p188:author id="{A2D3CEE7-E525-3742-C6E1-97661D77FE44}" name="Vilja Johansson" initials="VJ" userId="S::vijohans@uef.fi::129a2403-649d-416b-aa7a-d388e94faf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D482"/>
    <a:srgbClr val="7DCC7A"/>
    <a:srgbClr val="1CA1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60"/>
    <p:restoredTop sz="94664"/>
  </p:normalViewPr>
  <p:slideViewPr>
    <p:cSldViewPr snapToGrid="0">
      <p:cViewPr varScale="1">
        <p:scale>
          <a:sx n="149" d="100"/>
          <a:sy n="149" d="100"/>
        </p:scale>
        <p:origin x="19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1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font" Target="fonts/font3.fntdata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37CAA-0385-4E9C-908A-3668C8FE3B34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94757-EE19-4FD9-A535-EF3C0FA4995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2559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5EC8A10-6BE7-A341-BE61-C38CBCBC44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85B0553-21F3-474D-8527-AB763CFF2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443365F-5063-E242-9869-D0C4A920E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898B-4F0F-F948-8556-22203E770124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3586911-3161-344A-95B7-CC65FC590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A0AFD6F-C7A5-C64B-88DD-C9F333703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8B1E-6979-F946-9956-662058D292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503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EB8C6D-B234-AA4E-AE0C-99D931781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95D64AA-0044-8446-AC9E-7C80504D2A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8AB4F3B-2305-5D4B-9E6B-0B335E13B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898B-4F0F-F948-8556-22203E770124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6E1ECE1-A873-2947-ABDD-5BD1B0889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410C32A-FD3A-DC4D-9590-06F459EB9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8B1E-6979-F946-9956-662058D292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2657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0790D016-0187-8D47-8B9E-245B75B218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AB6911D-0806-724D-9C00-254C72952D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A19E678-F6E1-164F-9C3B-F2294E5F8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898B-4F0F-F948-8556-22203E770124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F893249-A814-EF41-9D3B-C2F09E9E4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AC6073A-37D2-4B48-8DB1-3232F8F67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8B1E-6979-F946-9956-662058D292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089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5A4EC6-F3A8-1F4F-A1A2-0A34461A2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1C29206-DFFC-204B-B599-432FDEDD3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89BC607-84E4-9843-8883-DF84761D3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898B-4F0F-F948-8556-22203E770124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6F60CCF-7B98-FA4D-8730-92D7F7585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D265BCD-71FC-3049-8A5C-F020FF54E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8B1E-6979-F946-9956-662058D292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0710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4D0B8D-310F-8248-A54D-D218BD9A1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4E7234D-C7C0-404D-9116-461C2C79C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50D4258-B170-8643-A380-185561CE9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898B-4F0F-F948-8556-22203E770124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599DCD5-5A31-924C-9AE1-E9A6AA1CA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656ACF3-D3FE-CB42-8BBD-B6E010A04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8B1E-6979-F946-9956-662058D292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1603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739FB45-6B93-E747-8AFD-985DF89A7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7324C8-613E-1F4C-858B-C572EA8D4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A662173-E707-034F-8EAA-E64D316E24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C45B902-15B5-194A-8A5D-27F393D2C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898B-4F0F-F948-8556-22203E770124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87E3565-B91D-6844-9AB5-390B38391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3F80F7E-8A70-8242-8F7A-D1FDC6871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8B1E-6979-F946-9956-662058D292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2563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E7F72C-91DA-D14E-BC1D-A35DE4185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35EADDA-893A-7647-8562-609A86B49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3721302-4CD1-2E4A-AA2D-AB0C9365C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C8A2D4C8-5F02-7349-9CFB-4A14FFF646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2BB8017-C520-AD42-9C7B-2AAECF1E54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8D88201-A381-DB49-9198-E3DC06159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898B-4F0F-F948-8556-22203E770124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4F80D231-0CED-AB4A-83FB-041F8196E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FA991B2-E807-A246-AEBA-04A833035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8B1E-6979-F946-9956-662058D292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8237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C3FC84E-EE58-0F4E-82DD-63CBE393F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2E92350-BFA8-CE4B-A29B-60ADF523D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898B-4F0F-F948-8556-22203E770124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C5CC260-040E-594C-B709-D7690A815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7D9AECE-DD3F-0545-B653-011B0CBDA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8B1E-6979-F946-9956-662058D292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731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4778F81-D071-8042-A367-284F9586C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898B-4F0F-F948-8556-22203E770124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2144E6E-4C5B-C849-B8BA-933C0BE6B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4DAFB3E-F5F0-EA45-8C2D-FC98369E3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8B1E-6979-F946-9956-662058D292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913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4BF3D4-46B1-CB46-9812-46171EAA4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0AF032-2188-794A-9CE0-DD9A06FB6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A6A0B01-FC71-A344-B7CC-9AC21CBAD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CBBF131-D2AF-454E-999E-58C754820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898B-4F0F-F948-8556-22203E770124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44C381F-DED2-A148-B78F-1D8A29A01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14A4819-CCAB-C74F-8CCE-70E244DCE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8B1E-6979-F946-9956-662058D292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434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B2EF03-3700-B044-9822-9379AD828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758EBE1-53EF-854E-A362-96DB1CA9EB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EA8D633-061F-CD4E-838D-44EB84705D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81B4570-32FA-9A4A-A167-D606ED106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898B-4F0F-F948-8556-22203E770124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AB6B85B-1264-604D-985D-D49B667DF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DE5111D-B01A-0247-ACD3-77B648B4D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8B1E-6979-F946-9956-662058D292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593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7199DF1-F453-FB46-BF2C-E1DD936E9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6B78E7A-802D-444F-B9AF-6B0CA49029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2AE852C-0F03-8D43-9EBA-F4530BB954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E898B-4F0F-F948-8556-22203E770124}" type="datetimeFigureOut">
              <a:rPr lang="fi-FI" smtClean="0"/>
              <a:t>4.2.2025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4E95081-9D37-C740-9981-2966E8D620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4C2C470-63AF-EC45-988A-C6F41DB44E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D8B1E-6979-F946-9956-662058D292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1360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hyperlink" Target="https://studentuef.sharepoint.com/:f:/s/www-documents/EkUN-Aq4yyJKqjFQ7-UlSvwBxDYBhrZbJuQ9nUGKffODPA?e=jVKd7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8A5F8C67-93BE-CB43-8F2D-A711EAA42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991B1E8E-CE49-1A4C-8443-EB0E891DD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2CEFEF79-B095-CD4E-8C33-66CC99DB478E}"/>
              </a:ext>
            </a:extLst>
          </p:cNvPr>
          <p:cNvSpPr txBox="1"/>
          <p:nvPr/>
        </p:nvSpPr>
        <p:spPr>
          <a:xfrm>
            <a:off x="1629032" y="1904999"/>
            <a:ext cx="9673849" cy="36933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5400" dirty="0">
                <a:solidFill>
                  <a:srgbClr val="7DCC7A"/>
                </a:solidFill>
                <a:latin typeface="Quicksand" pitchFamily="2" charset="77"/>
                <a:ea typeface="+mn-lt"/>
                <a:cs typeface="+mn-lt"/>
              </a:rPr>
              <a:t>Kohti reilua ilmastopolitiikkaa </a:t>
            </a:r>
          </a:p>
          <a:p>
            <a:pPr algn="ctr"/>
            <a:r>
              <a:rPr lang="fi-FI" sz="4000" dirty="0">
                <a:solidFill>
                  <a:schemeClr val="bg1"/>
                </a:solidFill>
                <a:latin typeface="Quicksand" pitchFamily="2" charset="77"/>
                <a:ea typeface="+mn-lt"/>
                <a:cs typeface="+mn-lt"/>
              </a:rPr>
              <a:t>Opas kuntien ilmastosuunnitelmien </a:t>
            </a:r>
            <a:br>
              <a:rPr lang="fi-FI" sz="4000" dirty="0">
                <a:solidFill>
                  <a:schemeClr val="bg1"/>
                </a:solidFill>
                <a:latin typeface="Quicksand" pitchFamily="2" charset="77"/>
                <a:ea typeface="+mn-lt"/>
                <a:cs typeface="+mn-lt"/>
              </a:rPr>
            </a:br>
            <a:r>
              <a:rPr lang="fi-FI" sz="4000" dirty="0">
                <a:solidFill>
                  <a:schemeClr val="bg1"/>
                </a:solidFill>
                <a:latin typeface="Quicksand" pitchFamily="2" charset="77"/>
                <a:ea typeface="+mn-lt"/>
                <a:cs typeface="+mn-lt"/>
              </a:rPr>
              <a:t>ja ilmastotoimien oikeudenmukaisuuden arvioinnin tueksi</a:t>
            </a:r>
          </a:p>
          <a:p>
            <a:pPr algn="ctr"/>
            <a:endParaRPr lang="fi-FI" sz="3000" dirty="0">
              <a:solidFill>
                <a:schemeClr val="bg1"/>
              </a:solidFill>
              <a:latin typeface="Quicksand" pitchFamily="2" charset="77"/>
              <a:ea typeface="+mn-lt"/>
              <a:cs typeface="+mn-lt"/>
            </a:endParaRPr>
          </a:p>
          <a:p>
            <a:pPr algn="ctr"/>
            <a:r>
              <a:rPr lang="fi-FI" sz="3000" dirty="0">
                <a:solidFill>
                  <a:schemeClr val="bg1"/>
                </a:solidFill>
                <a:latin typeface="Quicksand" pitchFamily="2" charset="77"/>
                <a:ea typeface="+mn-lt"/>
                <a:cs typeface="+mn-lt"/>
              </a:rPr>
              <a:t>ESITTELYDIAT</a:t>
            </a:r>
            <a:r>
              <a:rPr lang="fi-FI" sz="3000" dirty="0">
                <a:solidFill>
                  <a:srgbClr val="7DCC7A"/>
                </a:solidFill>
                <a:latin typeface="Quicksand" pitchFamily="2" charset="77"/>
                <a:ea typeface="+mn-lt"/>
                <a:cs typeface="+mn-lt"/>
              </a:rPr>
              <a:t> </a:t>
            </a:r>
            <a:endParaRPr lang="en-US" sz="3000" dirty="0">
              <a:solidFill>
                <a:srgbClr val="7DCC7A"/>
              </a:solidFill>
              <a:latin typeface="Quicksand" pitchFamily="2" charset="77"/>
              <a:ea typeface="Calibri"/>
              <a:cs typeface="Calibri"/>
            </a:endParaRP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10A50E0A-2D9A-6F49-8146-5070626F77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245" y="286211"/>
            <a:ext cx="2226849" cy="704650"/>
          </a:xfrm>
          <a:prstGeom prst="rect">
            <a:avLst/>
          </a:prstGeom>
        </p:spPr>
      </p:pic>
      <p:pic>
        <p:nvPicPr>
          <p:cNvPr id="9" name="Kuva 3">
            <a:extLst>
              <a:ext uri="{FF2B5EF4-FFF2-40B4-BE49-F238E27FC236}">
                <a16:creationId xmlns:a16="http://schemas.microsoft.com/office/drawing/2014/main" id="{595D8766-CC20-8F00-6606-5E04646494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4059" y="412100"/>
            <a:ext cx="3957079" cy="452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007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ABFEC9FB-E0A7-F446-ABE6-ECE5FD64EC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4059" y="412100"/>
            <a:ext cx="3957079" cy="4528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EBB0AE-FDFA-0D21-38DD-73093C4F0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418" y="1059866"/>
            <a:ext cx="9845749" cy="1325563"/>
          </a:xfrm>
        </p:spPr>
        <p:txBody>
          <a:bodyPr>
            <a:normAutofit/>
          </a:bodyPr>
          <a:lstStyle/>
          <a:p>
            <a:r>
              <a:rPr lang="fi-FI" sz="3600" dirty="0">
                <a:solidFill>
                  <a:srgbClr val="7DCC7A"/>
                </a:solidFill>
                <a:latin typeface="Quicksand" pitchFamily="2" charset="77"/>
                <a:cs typeface="Arial"/>
              </a:rPr>
              <a:t>Sisältö: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DEF9B-4E05-DCE5-7568-A7D37F2A9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418" y="2580320"/>
            <a:ext cx="9845749" cy="3596641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chemeClr val="bg1"/>
                </a:solidFill>
                <a:latin typeface="Catamaran" pitchFamily="2" charset="77"/>
                <a:ea typeface="Calibri"/>
                <a:cs typeface="Catamaran" pitchFamily="2" charset="77"/>
              </a:rPr>
              <a:t>Mitä oikeudenmukaisella ilmastotyöllä tarkoitetaan oppaassa?</a:t>
            </a:r>
          </a:p>
          <a:p>
            <a:r>
              <a:rPr lang="fi-FI" dirty="0">
                <a:solidFill>
                  <a:schemeClr val="bg1"/>
                </a:solidFill>
                <a:latin typeface="Catamaran" pitchFamily="2" charset="77"/>
                <a:ea typeface="Calibri"/>
                <a:cs typeface="Catamaran" pitchFamily="2" charset="77"/>
              </a:rPr>
              <a:t>Miksi oikeudenmukainen ilmastotyö on tärkeää?</a:t>
            </a:r>
          </a:p>
          <a:p>
            <a:r>
              <a:rPr lang="fi-FI" dirty="0">
                <a:solidFill>
                  <a:schemeClr val="bg1"/>
                </a:solidFill>
                <a:latin typeface="Catamaran" pitchFamily="2" charset="77"/>
                <a:ea typeface="Calibri"/>
                <a:cs typeface="Catamaran" pitchFamily="2" charset="77"/>
              </a:rPr>
              <a:t>Oikeudenmukaisuus – mitä sillä tarkoitetaan oppaassa?</a:t>
            </a:r>
          </a:p>
          <a:p>
            <a:r>
              <a:rPr lang="fi-FI" dirty="0">
                <a:solidFill>
                  <a:schemeClr val="bg1"/>
                </a:solidFill>
                <a:latin typeface="Catamaran" pitchFamily="2" charset="77"/>
                <a:ea typeface="Calibri"/>
                <a:cs typeface="Catamaran" pitchFamily="2" charset="77"/>
              </a:rPr>
              <a:t>Oppaan arviointiosuuden ja reflektointityökalun toimintaperiaatteen esittely</a:t>
            </a:r>
          </a:p>
        </p:txBody>
      </p:sp>
      <p:pic>
        <p:nvPicPr>
          <p:cNvPr id="5" name="Kuva 6">
            <a:extLst>
              <a:ext uri="{FF2B5EF4-FFF2-40B4-BE49-F238E27FC236}">
                <a16:creationId xmlns:a16="http://schemas.microsoft.com/office/drawing/2014/main" id="{2AD8A243-2BF2-2B09-D24E-519C382A57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245" y="286211"/>
            <a:ext cx="2226849" cy="70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681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ABFEC9FB-E0A7-F446-ABE6-ECE5FD64EC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4059" y="412100"/>
            <a:ext cx="3957079" cy="4528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EBB0AE-FDFA-0D21-38DD-73093C4F0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418" y="1059866"/>
            <a:ext cx="9845749" cy="1325563"/>
          </a:xfrm>
        </p:spPr>
        <p:txBody>
          <a:bodyPr>
            <a:normAutofit/>
          </a:bodyPr>
          <a:lstStyle/>
          <a:p>
            <a:r>
              <a:rPr lang="fi-FI" sz="3600" dirty="0">
                <a:solidFill>
                  <a:srgbClr val="7DCC7A"/>
                </a:solidFill>
                <a:latin typeface="Quicksand" pitchFamily="2" charset="77"/>
                <a:ea typeface="Calibri"/>
                <a:cs typeface="Arial"/>
              </a:rPr>
              <a:t>Mitä oikeudenmukaisella ilmastotyöllä tarkoitetaan? </a:t>
            </a:r>
            <a:endParaRPr lang="fi-FI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DEF9B-4E05-DCE5-7568-A7D37F2A9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418" y="2580320"/>
            <a:ext cx="9845749" cy="3596641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Se pyrkii edistämään ilmastonmuutoksen hillintää ja vähentämään ilmastonmuutoksen haitallisia vaikutuksia mahdollisimman reilulla ja tasapuolisella tavalla.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kumimoji="0" lang="fi-FI" sz="2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tamaran" pitchFamily="2" charset="77"/>
              <a:ea typeface="Calibri"/>
              <a:cs typeface="Catamaran" pitchFamily="2" charset="77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Kuntien ilmastotoimilla ei voida ratkaista kaikkia oikeudenmukaisuuskysymyksiä, mutta ottamalla huomioon ilmastopolitiikan oikeudenmukaisuusvaikutukset voidaan välttyä tuottamasta uusia epäoikeudenmukaisuuksia.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kumimoji="0" lang="fi-FI" sz="2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tamaran" pitchFamily="2" charset="77"/>
              <a:ea typeface="Calibri"/>
              <a:cs typeface="Catamaran" pitchFamily="2" charset="77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Paikallisuus ja kuntakohtaisuus ovat oikeudenmukaisuuden arvioinnissa keskeisiä tekijöitä! Esim. kunnan elinkeino- ja yhdyskuntarakenne, koko ja sijainti vaikuttavat tarkasteluun.</a:t>
            </a:r>
          </a:p>
        </p:txBody>
      </p:sp>
      <p:pic>
        <p:nvPicPr>
          <p:cNvPr id="5" name="Kuva 6">
            <a:extLst>
              <a:ext uri="{FF2B5EF4-FFF2-40B4-BE49-F238E27FC236}">
                <a16:creationId xmlns:a16="http://schemas.microsoft.com/office/drawing/2014/main" id="{A4F633BE-8229-88DC-DA6B-1FC96C03C7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245" y="286211"/>
            <a:ext cx="2226849" cy="70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214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ABFEC9FB-E0A7-F446-ABE6-ECE5FD64EC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4059" y="412100"/>
            <a:ext cx="3957079" cy="4528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EBB0AE-FDFA-0D21-38DD-73093C4F0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418" y="1272509"/>
            <a:ext cx="9845749" cy="1325563"/>
          </a:xfrm>
        </p:spPr>
        <p:txBody>
          <a:bodyPr>
            <a:noAutofit/>
          </a:bodyPr>
          <a:lstStyle/>
          <a:p>
            <a:r>
              <a:rPr lang="fi-FI" sz="3200" dirty="0">
                <a:solidFill>
                  <a:srgbClr val="7DCC7A"/>
                </a:solidFill>
                <a:latin typeface="Quicksand" pitchFamily="2" charset="77"/>
                <a:ea typeface="Calibri"/>
                <a:cs typeface="Arial"/>
              </a:rPr>
              <a:t>Oikeudenmukaisuutta ja hyväksyttävyyttä kannattaa edistää osana kunnan ilmastotyötä, koska…</a:t>
            </a:r>
            <a:endParaRPr lang="fi-FI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DEF9B-4E05-DCE5-7568-A7D37F2A9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418" y="2753833"/>
            <a:ext cx="9845749" cy="342312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Ne tukevat kunnan ilmastosuunnitelman toteuttamista ja ilmastotavoitteiden saavuttamista.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Ilmastonmuutoksen vaikutukset sekä oikeudenmukaisuusongelmat ovat usein paikallisia, joten myös niiden ratkaisuja on mietittävä paikallisesti.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Oikeudenmukaisiksi koetut ilmastotoimet ovat todennäköisemmin kuntalaisten hyväksymiä.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Oikeudenmukaisuuden tarkastelu auttaa hahmottamaan, miten ilmastotyön haitat ja hyödyt jakautuvat kunnassa ja jopa sen rajojen yli.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Oikeudenmukaisuus liittyy myös perus- ja ihmisoikeuksien toteuttamiseen – vaikka päävastuu näistä oikeuksista on valtiolla, niiden toteuttamisesta vastaavat myös kunnat.</a:t>
            </a:r>
          </a:p>
        </p:txBody>
      </p:sp>
      <p:pic>
        <p:nvPicPr>
          <p:cNvPr id="5" name="Kuva 6">
            <a:extLst>
              <a:ext uri="{FF2B5EF4-FFF2-40B4-BE49-F238E27FC236}">
                <a16:creationId xmlns:a16="http://schemas.microsoft.com/office/drawing/2014/main" id="{15558A33-6C10-7D21-E6C1-C5CE36D67E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245" y="286211"/>
            <a:ext cx="2226849" cy="70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299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ABFEC9FB-E0A7-F446-ABE6-ECE5FD64EC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4059" y="412100"/>
            <a:ext cx="3957079" cy="4528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EBB0AE-FDFA-0D21-38DD-73093C4F0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418" y="1059866"/>
            <a:ext cx="9845749" cy="1325563"/>
          </a:xfrm>
        </p:spPr>
        <p:txBody>
          <a:bodyPr>
            <a:normAutofit/>
          </a:bodyPr>
          <a:lstStyle/>
          <a:p>
            <a:r>
              <a:rPr lang="fi-FI" sz="3600" dirty="0">
                <a:solidFill>
                  <a:srgbClr val="7DCC7A"/>
                </a:solidFill>
                <a:latin typeface="Quicksand" pitchFamily="2" charset="77"/>
                <a:ea typeface="Calibri"/>
                <a:cs typeface="Arial"/>
              </a:rPr>
              <a:t>Oppaassa oikeudenmukaisuus jakaantuu kolmeen osatekijään:</a:t>
            </a:r>
            <a:endParaRPr lang="fi-FI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DEF9B-4E05-DCE5-7568-A7D37F2A9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418" y="2580320"/>
            <a:ext cx="9845749" cy="359664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Haittojen ja hyötyjen jakaantuminen (</a:t>
            </a:r>
            <a:r>
              <a:rPr kumimoji="0" lang="fi-FI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yhteis</a:t>
            </a: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)kunnassa, liittyen esimerkiksi terveysvaikutuksiin, ympäristöriskeille altistumiseen, energian saatavuuteen ja elinkeinotoiminnan mahdollisuuksiin.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endParaRPr kumimoji="0" lang="fi-FI" sz="2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tamaran" pitchFamily="2" charset="77"/>
              <a:ea typeface="Calibri"/>
              <a:cs typeface="Catamaran" pitchFamily="2" charset="77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Ihmisryhmillä ja ihmisillä on erilaisia tarpeita, asemia ja haavoittuvuuksia yhteiskunnassa. Oikeudenmukaisuuden tarkasteleminen auttaa hahmottamaan näitä.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endParaRPr kumimoji="0" lang="fi-FI" sz="2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tamaran" pitchFamily="2" charset="77"/>
              <a:ea typeface="Calibri"/>
              <a:cs typeface="Catamaran" pitchFamily="2" charset="77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Kuntalaisten kannalta keskeistä on myös päätöksentekoprosessien oikeudenmukaisuus ja eri ihmisryhmien mahdollisuus osallistua ilmastotyötä koskevaan päätöksentekoon. </a:t>
            </a:r>
          </a:p>
        </p:txBody>
      </p:sp>
      <p:pic>
        <p:nvPicPr>
          <p:cNvPr id="5" name="Kuva 6">
            <a:extLst>
              <a:ext uri="{FF2B5EF4-FFF2-40B4-BE49-F238E27FC236}">
                <a16:creationId xmlns:a16="http://schemas.microsoft.com/office/drawing/2014/main" id="{8811272B-6D9F-EB35-23DB-7F1A393F5A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245" y="286211"/>
            <a:ext cx="2226849" cy="70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503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ABFEC9FB-E0A7-F446-ABE6-ECE5FD64EC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4059" y="412100"/>
            <a:ext cx="3957079" cy="4528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EBB0AE-FDFA-0D21-38DD-73093C4F0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418" y="1059866"/>
            <a:ext cx="9845749" cy="1325563"/>
          </a:xfrm>
        </p:spPr>
        <p:txBody>
          <a:bodyPr>
            <a:normAutofit/>
          </a:bodyPr>
          <a:lstStyle/>
          <a:p>
            <a:r>
              <a:rPr lang="fi-FI" sz="3600" dirty="0">
                <a:solidFill>
                  <a:srgbClr val="7DCC7A"/>
                </a:solidFill>
                <a:latin typeface="Quicksand" pitchFamily="2" charset="77"/>
                <a:ea typeface="Calibri"/>
                <a:cs typeface="Arial"/>
              </a:rPr>
              <a:t>Oppaasta ja oikeudenmukaisuuden arvioinnista</a:t>
            </a:r>
            <a:endParaRPr lang="fi-FI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DEF9B-4E05-DCE5-7568-A7D37F2A9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418" y="2580320"/>
            <a:ext cx="9845749" cy="359664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Arviointi perustuu </a:t>
            </a:r>
            <a:r>
              <a:rPr kumimoji="0" lang="fi-FI" sz="2600" b="1" i="0" u="none" strike="noStrike" kern="1200" cap="none" spc="0" normalizeH="0" baseline="0" noProof="0" dirty="0">
                <a:ln>
                  <a:noFill/>
                </a:ln>
                <a:solidFill>
                  <a:srgbClr val="B2D482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arviointikysymyksille</a:t>
            </a: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Jokaista arviointikysymystä tarkennetaan selittävän tekstin ja tukikysymysten avulla.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Oppaan kysymykset ohjaavat </a:t>
            </a:r>
            <a:r>
              <a:rPr kumimoji="0" lang="fi-FI" sz="2600" b="1" i="0" u="none" strike="noStrike" kern="1200" cap="none" spc="0" normalizeH="0" baseline="0" noProof="0" dirty="0">
                <a:ln>
                  <a:noFill/>
                </a:ln>
                <a:solidFill>
                  <a:srgbClr val="B2D482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itsearviointiin</a:t>
            </a: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, ja oppaasta saa eniten hyötyä arvioimalla kunnan toimintaa kriittisesti ja pyrkimällä sen kehittämiseen.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Oppaan liitteenä on Excel-pohjainen </a:t>
            </a:r>
            <a:r>
              <a:rPr kumimoji="0" lang="fi-FI" sz="2600" b="1" i="0" u="none" strike="noStrike" kern="1200" cap="none" spc="0" normalizeH="0" baseline="0" noProof="0" dirty="0">
                <a:ln>
                  <a:noFill/>
                </a:ln>
                <a:solidFill>
                  <a:srgbClr val="B2D482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reflektointityökalu</a:t>
            </a: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. Opasta ja reflektointityökalua on tarkoitus käyttää yhdessä.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Excelissä on myös sivu toimintasuunnitelman luonnostelua varten, jos opasta läpikäydessä nousee esiin huomioita, joita olisi hyvä edistää tulevaisuudessa.</a:t>
            </a:r>
          </a:p>
        </p:txBody>
      </p:sp>
      <p:pic>
        <p:nvPicPr>
          <p:cNvPr id="5" name="Kuva 6">
            <a:extLst>
              <a:ext uri="{FF2B5EF4-FFF2-40B4-BE49-F238E27FC236}">
                <a16:creationId xmlns:a16="http://schemas.microsoft.com/office/drawing/2014/main" id="{88F130C5-35C1-141D-3BEB-E1F1BEA21A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245" y="286211"/>
            <a:ext cx="2226849" cy="70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514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ABFEC9FB-E0A7-F446-ABE6-ECE5FD64EC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4059" y="412100"/>
            <a:ext cx="3957079" cy="4528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EBB0AE-FDFA-0D21-38DD-73093C4F0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419" y="2400330"/>
            <a:ext cx="3338624" cy="1325563"/>
          </a:xfrm>
        </p:spPr>
        <p:txBody>
          <a:bodyPr anchor="t">
            <a:normAutofit/>
          </a:bodyPr>
          <a:lstStyle/>
          <a:p>
            <a:r>
              <a:rPr lang="fi-FI" sz="3600" dirty="0">
                <a:solidFill>
                  <a:srgbClr val="7DCC7A"/>
                </a:solidFill>
                <a:latin typeface="Quicksand" pitchFamily="2" charset="77"/>
                <a:ea typeface="Calibri"/>
                <a:cs typeface="Arial"/>
              </a:rPr>
              <a:t>Lisää tietoa: </a:t>
            </a:r>
            <a:endParaRPr lang="fi-FI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DEF9B-4E05-DCE5-7568-A7D37F2A9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4893" y="2400330"/>
            <a:ext cx="5837274" cy="2817072"/>
          </a:xfrm>
        </p:spPr>
        <p:txBody>
          <a:bodyPr anchor="t">
            <a:normAutofit/>
          </a:bodyPr>
          <a:lstStyle/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Opas materiaaleineen löytyy täältä: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fi-FI" sz="2600" dirty="0">
                <a:solidFill>
                  <a:srgbClr val="B2D482"/>
                </a:solidFill>
                <a:latin typeface="Catamaran" pitchFamily="2" charset="77"/>
                <a:ea typeface="Calibri"/>
                <a:cs typeface="Catamaran" pitchFamily="2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UEF:n dokumenttipankki</a:t>
            </a:r>
            <a:endParaRPr lang="fi-FI" sz="2600" dirty="0">
              <a:solidFill>
                <a:srgbClr val="B2D482"/>
              </a:solidFill>
              <a:latin typeface="Catamaran" pitchFamily="2" charset="77"/>
              <a:ea typeface="Calibri"/>
              <a:cs typeface="Catamaran" pitchFamily="2" charset="77"/>
            </a:endParaRP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kumimoji="0" lang="fi-FI" sz="2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tamaran" pitchFamily="2" charset="77"/>
              <a:ea typeface="Calibri"/>
              <a:cs typeface="Catamaran" pitchFamily="2" charset="77"/>
            </a:endParaRP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Lisätietoja: 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kumimoji="0" lang="fi-FI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outi.penttila@syke.fi</a:t>
            </a: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. </a:t>
            </a:r>
          </a:p>
        </p:txBody>
      </p:sp>
      <p:pic>
        <p:nvPicPr>
          <p:cNvPr id="5" name="Kuva 6">
            <a:extLst>
              <a:ext uri="{FF2B5EF4-FFF2-40B4-BE49-F238E27FC236}">
                <a16:creationId xmlns:a16="http://schemas.microsoft.com/office/drawing/2014/main" id="{64A7B9C2-DFDF-7C61-AC89-27126663CF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5245" y="286211"/>
            <a:ext cx="2226849" cy="70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625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0FFD988EBAA648A2079717DC9A93B2" ma:contentTypeVersion="18" ma:contentTypeDescription="Create a new document." ma:contentTypeScope="" ma:versionID="6d7d5f25d7bc603a16163c8d79f70ba7">
  <xsd:schema xmlns:xsd="http://www.w3.org/2001/XMLSchema" xmlns:xs="http://www.w3.org/2001/XMLSchema" xmlns:p="http://schemas.microsoft.com/office/2006/metadata/properties" xmlns:ns2="c66c882d-f7f1-4d49-880d-5cd9c62fe107" xmlns:ns3="379c657e-598c-402e-8dec-13f4a8147f94" targetNamespace="http://schemas.microsoft.com/office/2006/metadata/properties" ma:root="true" ma:fieldsID="41b6ea3f29546ceef77a37e29bfc9ded" ns2:_="" ns3:_="">
    <xsd:import namespace="c66c882d-f7f1-4d49-880d-5cd9c62fe107"/>
    <xsd:import namespace="379c657e-598c-402e-8dec-13f4a8147f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6c882d-f7f1-4d49-880d-5cd9c62fe1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ba83825-fb8d-42b2-af4d-523da4d0f3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9c657e-598c-402e-8dec-13f4a8147f94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ce5b4de5-420b-407c-9326-bbbd50a7ac0c}" ma:internalName="TaxCatchAll" ma:showField="CatchAllData" ma:web="379c657e-598c-402e-8dec-13f4a8147f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6c882d-f7f1-4d49-880d-5cd9c62fe107">
      <Terms xmlns="http://schemas.microsoft.com/office/infopath/2007/PartnerControls"/>
    </lcf76f155ced4ddcb4097134ff3c332f>
    <TaxCatchAll xmlns="379c657e-598c-402e-8dec-13f4a8147f94" xsi:nil="true"/>
  </documentManagement>
</p:properties>
</file>

<file path=customXml/itemProps1.xml><?xml version="1.0" encoding="utf-8"?>
<ds:datastoreItem xmlns:ds="http://schemas.openxmlformats.org/officeDocument/2006/customXml" ds:itemID="{D370751C-9924-4AD2-9DC6-AA11C626E3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352A1F-ECD5-454A-A40E-EFEFD539883C}">
  <ds:schemaRefs>
    <ds:schemaRef ds:uri="379c657e-598c-402e-8dec-13f4a8147f94"/>
    <ds:schemaRef ds:uri="c66c882d-f7f1-4d49-880d-5cd9c62fe10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312ABB8-7059-4F8A-8219-075170A55763}">
  <ds:schemaRefs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c66c882d-f7f1-4d49-880d-5cd9c62fe107"/>
    <ds:schemaRef ds:uri="379c657e-598c-402e-8dec-13f4a8147f94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340</Words>
  <Application>Microsoft Macintosh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Quicksand</vt:lpstr>
      <vt:lpstr>Calibri</vt:lpstr>
      <vt:lpstr>Catamaran</vt:lpstr>
      <vt:lpstr>Calibri Light</vt:lpstr>
      <vt:lpstr>Arial</vt:lpstr>
      <vt:lpstr>Office-teema</vt:lpstr>
      <vt:lpstr>PowerPoint Presentation</vt:lpstr>
      <vt:lpstr>Sisältö:</vt:lpstr>
      <vt:lpstr>Mitä oikeudenmukaisella ilmastotyöllä tarkoitetaan? </vt:lpstr>
      <vt:lpstr>Oikeudenmukaisuutta ja hyväksyttävyyttä kannattaa edistää osana kunnan ilmastotyötä, koska…</vt:lpstr>
      <vt:lpstr>Oppaassa oikeudenmukaisuus jakaantuu kolmeen osatekijään:</vt:lpstr>
      <vt:lpstr>Oppaasta ja oikeudenmukaisuuden arvioinnista</vt:lpstr>
      <vt:lpstr>Lisää tietoa: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Arttu Käyhkö</dc:creator>
  <cp:lastModifiedBy>Ulla Eronen</cp:lastModifiedBy>
  <cp:revision>26</cp:revision>
  <dcterms:created xsi:type="dcterms:W3CDTF">2020-05-11T09:27:42Z</dcterms:created>
  <dcterms:modified xsi:type="dcterms:W3CDTF">2025-02-04T10:40:54Z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0x0101000E0FFD988EBAA648A2079717DC9A93B2</vt:lpwstr>
  </property>
  <property fmtid="{D5CDD505-2E9C-101B-9397-08002B2CF9AE}" pid="3" name="MediaServiceImageTags">
    <vt:lpwstr/>
  </property>
</Properties>
</file>